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sldIdLst>
    <p:sldId id="258" r:id="rId2"/>
    <p:sldId id="322" r:id="rId3"/>
    <p:sldId id="305" r:id="rId4"/>
    <p:sldId id="259" r:id="rId5"/>
    <p:sldId id="260" r:id="rId6"/>
    <p:sldId id="308" r:id="rId7"/>
    <p:sldId id="331" r:id="rId8"/>
    <p:sldId id="323" r:id="rId9"/>
    <p:sldId id="333" r:id="rId10"/>
    <p:sldId id="261" r:id="rId11"/>
    <p:sldId id="262" r:id="rId12"/>
    <p:sldId id="332" r:id="rId13"/>
    <p:sldId id="317" r:id="rId14"/>
    <p:sldId id="344" r:id="rId15"/>
    <p:sldId id="337" r:id="rId16"/>
    <p:sldId id="264" r:id="rId17"/>
    <p:sldId id="266" r:id="rId18"/>
    <p:sldId id="345" r:id="rId19"/>
    <p:sldId id="296" r:id="rId20"/>
    <p:sldId id="267" r:id="rId21"/>
    <p:sldId id="302" r:id="rId22"/>
    <p:sldId id="268" r:id="rId23"/>
    <p:sldId id="346" r:id="rId24"/>
    <p:sldId id="348" r:id="rId25"/>
    <p:sldId id="318" r:id="rId26"/>
    <p:sldId id="325" r:id="rId27"/>
    <p:sldId id="334" r:id="rId28"/>
    <p:sldId id="338" r:id="rId29"/>
    <p:sldId id="269" r:id="rId30"/>
    <p:sldId id="326" r:id="rId31"/>
    <p:sldId id="270" r:id="rId32"/>
    <p:sldId id="271" r:id="rId33"/>
    <p:sldId id="272" r:id="rId34"/>
    <p:sldId id="273" r:id="rId35"/>
    <p:sldId id="274" r:id="rId36"/>
    <p:sldId id="299" r:id="rId37"/>
    <p:sldId id="275" r:id="rId38"/>
    <p:sldId id="319" r:id="rId39"/>
    <p:sldId id="340" r:id="rId40"/>
    <p:sldId id="341" r:id="rId41"/>
    <p:sldId id="342" r:id="rId42"/>
    <p:sldId id="292" r:id="rId43"/>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X" initials="X"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FFCC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348" y="-90"/>
      </p:cViewPr>
      <p:guideLst>
        <p:guide orient="horz" pos="1643"/>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DDC685-8E46-41E9-8CE0-2B15ED923F81}" type="datetimeFigureOut">
              <a:rPr lang="zh-CN" altLang="en-US" smtClean="0"/>
              <a:t>2022/8/1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D75F12-C34E-4694-8D92-AAF6C7DCF180}" type="slidenum">
              <a:rPr lang="zh-CN" altLang="en-US" smtClean="0"/>
              <a:t>‹#›</a:t>
            </a:fld>
            <a:endParaRPr lang="zh-CN" altLang="en-US"/>
          </a:p>
        </p:txBody>
      </p:sp>
    </p:spTree>
    <p:extLst>
      <p:ext uri="{BB962C8B-B14F-4D97-AF65-F5344CB8AC3E}">
        <p14:creationId xmlns:p14="http://schemas.microsoft.com/office/powerpoint/2010/main" val="2647095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t>29</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t>12</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2.jpe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rotWithShape="0">
          <a:blip r:embed="rId4"/>
          <a:stretch>
            <a:fillRect/>
          </a:stretch>
        </a:blipFill>
        <a:effectLst/>
      </p:bgPr>
    </p:bg>
    <p:spTree>
      <p:nvGrpSpPr>
        <p:cNvPr id="1" name=""/>
        <p:cNvGrpSpPr/>
        <p:nvPr/>
      </p:nvGrpSpPr>
      <p:grpSpPr>
        <a:xfrm>
          <a:off x="0" y="0"/>
          <a:ext cx="0" cy="0"/>
          <a:chOff x="0" y="0"/>
          <a:chExt cx="0" cy="0"/>
        </a:xfrm>
      </p:grpSpPr>
      <p:sp>
        <p:nvSpPr>
          <p:cNvPr id="2" name="圆角矩形 1"/>
          <p:cNvSpPr/>
          <p:nvPr userDrawn="1"/>
        </p:nvSpPr>
        <p:spPr>
          <a:xfrm>
            <a:off x="107504" y="3219822"/>
            <a:ext cx="2592288" cy="172819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9c6e66273ca4b0495995df0609bc723f.jpeg"/>
          <p:cNvPicPr>
            <a:picLocks noChangeAspect="1"/>
          </p:cNvPicPr>
          <p:nvPr userDrawn="1"/>
        </p:nvPicPr>
        <p:blipFill>
          <a:blip r:embed="rId5" cstate="print">
            <a:extLst>
              <a:ext uri="{BEBA8EAE-BF5A-486C-A8C5-ECC9F3942E4B}">
                <a14:imgProps xmlns:a14="http://schemas.microsoft.com/office/drawing/2010/main">
                  <a14:imgLayer r:embed="rId6">
                    <a14:imgEffect>
                      <a14:artisticBlur/>
                    </a14:imgEffect>
                  </a14:imgLayer>
                </a14:imgProps>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ctr" rtl="0" eaLnBrk="1" fontAlgn="base" hangingPunct="1">
        <a:spcBef>
          <a:spcPct val="0"/>
        </a:spcBef>
        <a:spcAft>
          <a:spcPct val="0"/>
        </a:spcAft>
        <a:defRPr sz="4000" b="1">
          <a:solidFill>
            <a:schemeClr val="tx2"/>
          </a:solidFill>
          <a:latin typeface="+mj-lt"/>
          <a:ea typeface="+mj-ea"/>
          <a:cs typeface="+mj-cs"/>
        </a:defRPr>
      </a:lvl1pPr>
      <a:lvl2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2pPr>
      <a:lvl3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3pPr>
      <a:lvl4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4pPr>
      <a:lvl5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5pPr>
      <a:lvl6pPr marL="4572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6pPr>
      <a:lvl7pPr marL="9144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7pPr>
      <a:lvl8pPr marL="13716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8pPr>
      <a:lvl9pPr marL="18288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8"/>
          <p:cNvSpPr txBox="1"/>
          <p:nvPr/>
        </p:nvSpPr>
        <p:spPr>
          <a:xfrm>
            <a:off x="1547663" y="1419622"/>
            <a:ext cx="6340197" cy="1323439"/>
          </a:xfrm>
          <a:prstGeom prst="rect">
            <a:avLst/>
          </a:prstGeom>
          <a:noFill/>
        </p:spPr>
        <p:txBody>
          <a:bodyPr wrap="none" rtlCol="0">
            <a:spAutoFit/>
          </a:bodyPr>
          <a:lstStyle/>
          <a:p>
            <a:pPr algn="l"/>
            <a:r>
              <a:rPr lang="zh-CN" altLang="en-US" sz="8000" dirty="0" smtClean="0">
                <a:latin typeface="黑体" panose="02010609060101010101" pitchFamily="49" charset="-122"/>
                <a:ea typeface="黑体" panose="02010609060101010101" pitchFamily="49" charset="-122"/>
                <a:cs typeface="黑体" panose="02010609060101010101" pitchFamily="49" charset="-122"/>
                <a:sym typeface="+mn-ea"/>
              </a:rPr>
              <a:t>第</a:t>
            </a:r>
            <a:r>
              <a:rPr lang="zh-CN" altLang="en-US" sz="8000" dirty="0">
                <a:latin typeface="黑体" panose="02010609060101010101" pitchFamily="49" charset="-122"/>
                <a:ea typeface="黑体" panose="02010609060101010101" pitchFamily="49" charset="-122"/>
                <a:cs typeface="黑体" panose="02010609060101010101" pitchFamily="49" charset="-122"/>
                <a:sym typeface="+mn-ea"/>
              </a:rPr>
              <a:t>五</a:t>
            </a:r>
            <a:r>
              <a:rPr lang="zh-CN" altLang="en-US" sz="8000" dirty="0" smtClean="0">
                <a:latin typeface="黑体" panose="02010609060101010101" pitchFamily="49" charset="-122"/>
                <a:ea typeface="黑体" panose="02010609060101010101" pitchFamily="49" charset="-122"/>
                <a:cs typeface="黑体" panose="02010609060101010101" pitchFamily="49" charset="-122"/>
                <a:sym typeface="+mn-ea"/>
              </a:rPr>
              <a:t>单元复习</a:t>
            </a:r>
            <a:endParaRPr lang="zh-CN" altLang="en-US" sz="80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 name="矩形 3"/>
          <p:cNvSpPr/>
          <p:nvPr/>
        </p:nvSpPr>
        <p:spPr>
          <a:xfrm flipH="1">
            <a:off x="277" y="109038"/>
            <a:ext cx="3203575" cy="25209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TextBox 2"/>
          <p:cNvSpPr txBox="1"/>
          <p:nvPr/>
        </p:nvSpPr>
        <p:spPr>
          <a:xfrm>
            <a:off x="189166" y="109163"/>
            <a:ext cx="1620957" cy="276999"/>
          </a:xfrm>
          <a:prstGeom prst="rect">
            <a:avLst/>
          </a:prstGeom>
          <a:noFill/>
        </p:spPr>
        <p:txBody>
          <a:bodyPr wrap="none" rtlCol="0">
            <a:spAutoFit/>
          </a:bodyPr>
          <a:lstStyle/>
          <a:p>
            <a:r>
              <a:rPr lang="zh-CN" altLang="en-US" sz="1200" dirty="0"/>
              <a:t>语文    三年级    上册</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900181" y="910998"/>
            <a:ext cx="7287209" cy="3118996"/>
          </a:xfrm>
          <a:prstGeom prst="roundRect">
            <a:avLst/>
          </a:prstGeom>
          <a:effectLst>
            <a:outerShdw blurRad="50800" dist="38100" dir="10800000" algn="r"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dirty="0"/>
          </a:p>
        </p:txBody>
      </p:sp>
      <p:sp>
        <p:nvSpPr>
          <p:cNvPr id="5" name="文本框 4"/>
          <p:cNvSpPr txBox="1"/>
          <p:nvPr/>
        </p:nvSpPr>
        <p:spPr>
          <a:xfrm>
            <a:off x="1321261" y="1048276"/>
            <a:ext cx="6659880" cy="3046988"/>
          </a:xfrm>
          <a:prstGeom prst="rect">
            <a:avLst/>
          </a:prstGeom>
          <a:noFill/>
        </p:spPr>
        <p:txBody>
          <a:bodyPr wrap="square" rtlCol="0">
            <a:spAutoFit/>
          </a:bodyPr>
          <a:lstStyle/>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母亲  雨点  船夫  用力   外祖父  </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船头  羽毛  翠绿  翠鸟   静悄悄  </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捕鱼  窗前  盛开  玩耍   蒲公英</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绒毛  假装  哈欠  钓鱼   观察</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合拢  有趣  喜爱  </a:t>
            </a:r>
            <a:endParaRPr lang="zh-CN" altLang="en-US" sz="3200" b="1" dirty="0">
              <a:latin typeface="楷体" panose="02010609060101010101" pitchFamily="49" charset="-122"/>
              <a:ea typeface="楷体" panose="02010609060101010101" pitchFamily="49" charset="-122"/>
              <a:cs typeface="楷体" panose="02010609060101010101" pitchFamily="49" charset="-122"/>
            </a:endParaRPr>
          </a:p>
        </p:txBody>
      </p:sp>
      <p:grpSp>
        <p:nvGrpSpPr>
          <p:cNvPr id="3" name="组合 3"/>
          <p:cNvGrpSpPr/>
          <p:nvPr/>
        </p:nvGrpSpPr>
        <p:grpSpPr>
          <a:xfrm>
            <a:off x="-100330" y="190104"/>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词语积累</a:t>
              </a:r>
            </a:p>
          </p:txBody>
        </p:sp>
      </p:grpSp>
      <p:sp>
        <p:nvSpPr>
          <p:cNvPr id="11" name="横卷形 10"/>
          <p:cNvSpPr/>
          <p:nvPr/>
        </p:nvSpPr>
        <p:spPr>
          <a:xfrm>
            <a:off x="179512" y="4227934"/>
            <a:ext cx="8784976" cy="57606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400" dirty="0" smtClean="0">
                <a:solidFill>
                  <a:srgbClr val="FF0000"/>
                </a:solidFill>
              </a:rPr>
              <a:t>解析：进行词语积累时要注意读准字音，熟记字形，理解词意。</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151505" y="423361"/>
            <a:ext cx="3057247" cy="584775"/>
          </a:xfrm>
          <a:prstGeom prst="rect">
            <a:avLst/>
          </a:prstGeom>
          <a:noFill/>
        </p:spPr>
        <p:txBody>
          <a:bodyPr wrap="none" rtlCol="0">
            <a:spAutoFit/>
          </a:bodyPr>
          <a:lstStyle/>
          <a:p>
            <a:pPr algn="l"/>
            <a:r>
              <a:rPr lang="zh-CN" altLang="en-US" sz="3200" dirty="0" smtClean="0">
                <a:solidFill>
                  <a:srgbClr val="FF0000"/>
                </a:solidFill>
                <a:latin typeface="黑体" panose="02010609060101010101" pitchFamily="49" charset="-122"/>
                <a:ea typeface="黑体" panose="02010609060101010101" pitchFamily="49" charset="-122"/>
                <a:sym typeface="+mn-ea"/>
              </a:rPr>
              <a:t>《金色的草地》</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578485" y="1274445"/>
            <a:ext cx="8072120" cy="953135"/>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一本正经：</a:t>
            </a:r>
            <a:r>
              <a:rPr lang="zh-CN" altLang="en-US" sz="2800" b="1" dirty="0" smtClean="0">
                <a:latin typeface="楷体" panose="02010609060101010101" pitchFamily="49" charset="-122"/>
                <a:ea typeface="楷体" panose="02010609060101010101" pitchFamily="49" charset="-122"/>
                <a:sym typeface="+mn-ea"/>
              </a:rPr>
              <a:t>形容庄重，规矩，非常认真（有时带有讽刺的意味）。</a:t>
            </a:r>
            <a:endParaRPr lang="zh-CN" altLang="en-US" sz="2800" b="1" dirty="0">
              <a:latin typeface="楷体" panose="02010609060101010101" pitchFamily="49" charset="-122"/>
              <a:ea typeface="楷体" panose="02010609060101010101" pitchFamily="49" charset="-122"/>
            </a:endParaRPr>
          </a:p>
        </p:txBody>
      </p:sp>
      <p:sp>
        <p:nvSpPr>
          <p:cNvPr id="5" name="文本框 3"/>
          <p:cNvSpPr txBox="1"/>
          <p:nvPr/>
        </p:nvSpPr>
        <p:spPr>
          <a:xfrm>
            <a:off x="578485" y="2784475"/>
            <a:ext cx="8204200" cy="521970"/>
          </a:xfrm>
          <a:prstGeom prst="rect">
            <a:avLst/>
          </a:prstGeom>
          <a:noFill/>
        </p:spPr>
        <p:txBody>
          <a:bodyPr wrap="square" rtlCol="0">
            <a:spAutoFit/>
          </a:bodyPr>
          <a:lstStyle/>
          <a:p>
            <a:r>
              <a:rPr lang="zh-CN" altLang="en-US" sz="2800" dirty="0" smtClean="0">
                <a:solidFill>
                  <a:srgbClr val="0000FF"/>
                </a:solidFill>
                <a:latin typeface="黑体" panose="02010609060101010101" pitchFamily="49" charset="-122"/>
                <a:ea typeface="黑体" panose="02010609060101010101" pitchFamily="49" charset="-122"/>
                <a:sym typeface="+mn-ea"/>
              </a:rPr>
              <a:t>引人注目：</a:t>
            </a:r>
            <a:r>
              <a:rPr lang="zh-CN" altLang="en-US" sz="2800" b="1" dirty="0" smtClean="0">
                <a:latin typeface="楷体" panose="02010609060101010101" pitchFamily="49" charset="-122"/>
                <a:ea typeface="楷体" panose="02010609060101010101" pitchFamily="49" charset="-122"/>
                <a:sym typeface="+mn-ea"/>
              </a:rPr>
              <a:t>引起人注意。注目：眼光集中在一点上。</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0093" y="1662818"/>
            <a:ext cx="8494395" cy="1902059"/>
          </a:xfrm>
          <a:prstGeom prst="rect">
            <a:avLst/>
          </a:prstGeom>
          <a:noFill/>
        </p:spPr>
        <p:txBody>
          <a:bodyPr wrap="square" rtlCol="0">
            <a:spAutoFit/>
          </a:bodyPr>
          <a:lstStyle/>
          <a:p>
            <a:pPr>
              <a:lnSpc>
                <a:spcPct val="140000"/>
              </a:lnSpc>
            </a:pP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的小鸟       </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的小鱼  </a:t>
            </a:r>
            <a:endParaRPr lang="en-US" altLang="zh-CN" sz="2800" b="1" dirty="0" smtClean="0">
              <a:latin typeface="楷体" panose="02010609060101010101" pitchFamily="49" charset="-122"/>
              <a:ea typeface="楷体" panose="02010609060101010101" pitchFamily="49" charset="-122"/>
              <a:sym typeface="+mn-ea"/>
            </a:endParaRPr>
          </a:p>
          <a:p>
            <a:pPr>
              <a:lnSpc>
                <a:spcPct val="140000"/>
              </a:lnSpc>
            </a:pP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的草地       </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的花瓣  </a:t>
            </a:r>
            <a:endParaRPr lang="en-US" altLang="zh-CN" sz="2800" b="1" dirty="0" smtClean="0">
              <a:latin typeface="楷体" panose="02010609060101010101" pitchFamily="49" charset="-122"/>
              <a:ea typeface="楷体" panose="02010609060101010101" pitchFamily="49" charset="-122"/>
              <a:sym typeface="+mn-ea"/>
            </a:endParaRPr>
          </a:p>
          <a:p>
            <a:pPr>
              <a:lnSpc>
                <a:spcPct val="140000"/>
              </a:lnSpc>
            </a:pP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的微笑       </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的香味</a:t>
            </a:r>
            <a:endParaRPr lang="en-US" altLang="zh-CN" sz="3200" b="1" dirty="0" smtClean="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9" name="文本框 8"/>
          <p:cNvSpPr txBox="1"/>
          <p:nvPr/>
        </p:nvSpPr>
        <p:spPr>
          <a:xfrm>
            <a:off x="892371" y="1727137"/>
            <a:ext cx="1880384" cy="58356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快乐</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8" name="文本框 17"/>
          <p:cNvSpPr txBox="1"/>
          <p:nvPr/>
        </p:nvSpPr>
        <p:spPr>
          <a:xfrm>
            <a:off x="498826" y="1203598"/>
            <a:ext cx="5307330" cy="523220"/>
          </a:xfrm>
          <a:prstGeom prst="rect">
            <a:avLst/>
          </a:prstGeom>
          <a:noFill/>
        </p:spPr>
        <p:txBody>
          <a:bodyPr wrap="square" rtlCol="0">
            <a:spAutoFit/>
          </a:bodyPr>
          <a:lstStyle/>
          <a:p>
            <a:r>
              <a:rPr lang="zh-CN" altLang="en-US" sz="2800" dirty="0" smtClean="0">
                <a:latin typeface="黑体" panose="02010609060101010101" pitchFamily="49" charset="-122"/>
                <a:ea typeface="黑体" panose="02010609060101010101" pitchFamily="49" charset="-122"/>
              </a:rPr>
              <a:t>一、在括号里填上合适的词语。</a:t>
            </a:r>
            <a:endParaRPr lang="zh-CN" altLang="en-US" sz="3200" dirty="0">
              <a:latin typeface="黑体" panose="02010609060101010101" pitchFamily="49" charset="-122"/>
              <a:ea typeface="黑体" panose="02010609060101010101" pitchFamily="49" charset="-122"/>
            </a:endParaRPr>
          </a:p>
        </p:txBody>
      </p:sp>
      <p:sp>
        <p:nvSpPr>
          <p:cNvPr id="14" name="文本框 8"/>
          <p:cNvSpPr txBox="1"/>
          <p:nvPr/>
        </p:nvSpPr>
        <p:spPr>
          <a:xfrm>
            <a:off x="186052" y="407519"/>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
        <p:nvSpPr>
          <p:cNvPr id="3" name="文本框 2"/>
          <p:cNvSpPr txBox="1"/>
          <p:nvPr/>
        </p:nvSpPr>
        <p:spPr>
          <a:xfrm>
            <a:off x="892371" y="2310702"/>
            <a:ext cx="1880384" cy="58356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碧绿</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4" name="文本框 3"/>
          <p:cNvSpPr txBox="1"/>
          <p:nvPr/>
        </p:nvSpPr>
        <p:spPr>
          <a:xfrm>
            <a:off x="892371" y="2891092"/>
            <a:ext cx="1880384" cy="58356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甜蜜</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5" name="文本框 4"/>
          <p:cNvSpPr txBox="1"/>
          <p:nvPr/>
        </p:nvSpPr>
        <p:spPr>
          <a:xfrm>
            <a:off x="4775513" y="1657375"/>
            <a:ext cx="1880384" cy="583565"/>
          </a:xfrm>
          <a:prstGeom prst="rect">
            <a:avLst/>
          </a:prstGeom>
          <a:noFill/>
        </p:spPr>
        <p:txBody>
          <a:bodyPr wrap="square" rtlCol="0">
            <a:spAutoFit/>
          </a:bodyPr>
          <a:lstStyle/>
          <a:p>
            <a:pPr algn="ctr"/>
            <a:r>
              <a:rPr lang="zh-CN" altLang="en-US" sz="3200" b="1" dirty="0" smtClean="0">
                <a:solidFill>
                  <a:srgbClr val="FF0000"/>
                </a:solidFill>
                <a:latin typeface="楷体" panose="02010609060101010101" pitchFamily="49" charset="-122"/>
                <a:ea typeface="楷体" panose="02010609060101010101" pitchFamily="49" charset="-122"/>
              </a:rPr>
              <a:t>自由自在</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文本框 5"/>
          <p:cNvSpPr txBox="1"/>
          <p:nvPr/>
        </p:nvSpPr>
        <p:spPr>
          <a:xfrm>
            <a:off x="4775513" y="2300568"/>
            <a:ext cx="1880384" cy="583565"/>
          </a:xfrm>
          <a:prstGeom prst="rect">
            <a:avLst/>
          </a:prstGeom>
          <a:noFill/>
        </p:spPr>
        <p:txBody>
          <a:bodyPr wrap="square" rtlCol="0">
            <a:spAutoFit/>
          </a:bodyPr>
          <a:lstStyle/>
          <a:p>
            <a:pPr algn="ctr"/>
            <a:r>
              <a:rPr lang="zh-CN" altLang="en-US" sz="3200" b="1" dirty="0" smtClean="0">
                <a:solidFill>
                  <a:srgbClr val="FF0000"/>
                </a:solidFill>
                <a:latin typeface="楷体" panose="02010609060101010101" pitchFamily="49" charset="-122"/>
                <a:ea typeface="楷体" panose="02010609060101010101" pitchFamily="49" charset="-122"/>
              </a:rPr>
              <a:t>美丽</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4775513" y="2873875"/>
            <a:ext cx="1880384" cy="583565"/>
          </a:xfrm>
          <a:prstGeom prst="rect">
            <a:avLst/>
          </a:prstGeom>
          <a:noFill/>
        </p:spPr>
        <p:txBody>
          <a:bodyPr wrap="square" rtlCol="0">
            <a:spAutoFit/>
          </a:bodyPr>
          <a:lstStyle/>
          <a:p>
            <a:pPr algn="ctr"/>
            <a:r>
              <a:rPr lang="zh-CN" altLang="en-US" sz="3200" b="1" dirty="0" smtClean="0">
                <a:solidFill>
                  <a:srgbClr val="FF0000"/>
                </a:solidFill>
                <a:latin typeface="楷体" panose="02010609060101010101" pitchFamily="49" charset="-122"/>
                <a:ea typeface="楷体" panose="02010609060101010101" pitchFamily="49" charset="-122"/>
              </a:rPr>
              <a:t>特殊</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P spid="4" grpId="0"/>
      <p:bldP spid="5" grpId="0"/>
      <p:bldP spid="6"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016" y="135299"/>
            <a:ext cx="4824536" cy="523220"/>
          </a:xfrm>
          <a:prstGeom prst="rect">
            <a:avLst/>
          </a:prstGeom>
          <a:noFill/>
        </p:spPr>
        <p:txBody>
          <a:bodyPr wrap="square" rtlCol="0">
            <a:spAutoFit/>
          </a:bodyPr>
          <a:lstStyle/>
          <a:p>
            <a:r>
              <a:rPr lang="zh-CN" altLang="en-US" sz="2800" dirty="0" smtClean="0"/>
              <a:t>二、</a:t>
            </a:r>
            <a:r>
              <a:rPr lang="zh-CN" altLang="en-US" sz="2800" b="1" dirty="0" smtClean="0"/>
              <a:t>选词填空。</a:t>
            </a:r>
            <a:endParaRPr lang="zh-CN" altLang="en-US" sz="2800" b="1" dirty="0"/>
          </a:p>
        </p:txBody>
      </p:sp>
      <p:sp>
        <p:nvSpPr>
          <p:cNvPr id="5" name="TextBox 4"/>
          <p:cNvSpPr txBox="1"/>
          <p:nvPr/>
        </p:nvSpPr>
        <p:spPr>
          <a:xfrm>
            <a:off x="144016" y="1479431"/>
            <a:ext cx="8892480" cy="3108543"/>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sym typeface="+mn-ea"/>
              </a:rPr>
              <a:t>1.</a:t>
            </a:r>
            <a:r>
              <a:rPr lang="zh-CN" altLang="en-US" sz="2800" b="1" dirty="0" smtClean="0">
                <a:latin typeface="楷体" panose="02010609060101010101" pitchFamily="49" charset="-122"/>
                <a:ea typeface="楷体" panose="02010609060101010101" pitchFamily="49" charset="-122"/>
                <a:sym typeface="+mn-ea"/>
              </a:rPr>
              <a:t>经过认真</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，我终于发现了金色草地的秘密。 </a:t>
            </a:r>
            <a:endParaRPr lang="en-US" altLang="zh-CN" sz="2800" b="1" dirty="0" smtClean="0">
              <a:latin typeface="楷体" panose="02010609060101010101" pitchFamily="49" charset="-122"/>
              <a:ea typeface="楷体" panose="02010609060101010101" pitchFamily="49" charset="-122"/>
              <a:sym typeface="+mn-ea"/>
            </a:endParaRPr>
          </a:p>
          <a:p>
            <a:r>
              <a:rPr lang="en-US" altLang="zh-CN" sz="2800" b="1" dirty="0" smtClean="0">
                <a:latin typeface="楷体" panose="02010609060101010101" pitchFamily="49" charset="-122"/>
                <a:ea typeface="楷体" panose="02010609060101010101" pitchFamily="49" charset="-122"/>
                <a:sym typeface="+mn-ea"/>
              </a:rPr>
              <a:t>2.</a:t>
            </a:r>
            <a:r>
              <a:rPr lang="zh-CN" altLang="en-US" sz="2800" b="1" dirty="0" smtClean="0">
                <a:latin typeface="楷体" panose="02010609060101010101" pitchFamily="49" charset="-122"/>
                <a:ea typeface="楷体" panose="02010609060101010101" pitchFamily="49" charset="-122"/>
                <a:sym typeface="+mn-ea"/>
              </a:rPr>
              <a:t>爸爸带我去体育场</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篮球比赛。</a:t>
            </a:r>
            <a:endParaRPr lang="en-US" altLang="zh-CN" sz="2800" b="1" dirty="0" smtClean="0">
              <a:latin typeface="楷体" panose="02010609060101010101" pitchFamily="49" charset="-122"/>
              <a:ea typeface="楷体" panose="02010609060101010101" pitchFamily="49" charset="-122"/>
              <a:sym typeface="+mn-ea"/>
            </a:endParaRPr>
          </a:p>
          <a:p>
            <a:endParaRPr lang="en-US" altLang="zh-CN" sz="2800" b="1" dirty="0" smtClean="0">
              <a:latin typeface="楷体" panose="02010609060101010101" pitchFamily="49" charset="-122"/>
              <a:ea typeface="楷体" panose="02010609060101010101" pitchFamily="49" charset="-122"/>
              <a:sym typeface="+mn-ea"/>
            </a:endParaRPr>
          </a:p>
          <a:p>
            <a:endParaRPr lang="en-US" altLang="zh-CN" sz="2800" b="1" dirty="0" smtClean="0">
              <a:latin typeface="楷体" panose="02010609060101010101" pitchFamily="49" charset="-122"/>
              <a:ea typeface="楷体" panose="02010609060101010101" pitchFamily="49" charset="-122"/>
              <a:sym typeface="+mn-ea"/>
            </a:endParaRPr>
          </a:p>
          <a:p>
            <a:r>
              <a:rPr lang="en-US" altLang="zh-CN" sz="2800" b="1" dirty="0" smtClean="0">
                <a:latin typeface="楷体" panose="02010609060101010101" pitchFamily="49" charset="-122"/>
                <a:ea typeface="楷体" panose="02010609060101010101" pitchFamily="49" charset="-122"/>
                <a:sym typeface="+mn-ea"/>
              </a:rPr>
              <a:t>3.</a:t>
            </a:r>
            <a:r>
              <a:rPr lang="zh-CN" altLang="en-US" sz="2800" b="1" dirty="0" smtClean="0">
                <a:latin typeface="楷体" panose="02010609060101010101" pitchFamily="49" charset="-122"/>
                <a:ea typeface="楷体" panose="02010609060101010101" pitchFamily="49" charset="-122"/>
                <a:sym typeface="+mn-ea"/>
              </a:rPr>
              <a:t>翠鸟</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长得漂亮，</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会捕鱼。 </a:t>
            </a:r>
          </a:p>
          <a:p>
            <a:r>
              <a:rPr lang="en-US" altLang="zh-CN" sz="2800" b="1" dirty="0" smtClean="0">
                <a:latin typeface="楷体" panose="02010609060101010101" pitchFamily="49" charset="-122"/>
                <a:ea typeface="楷体" panose="02010609060101010101" pitchFamily="49" charset="-122"/>
                <a:sym typeface="+mn-ea"/>
              </a:rPr>
              <a:t>4.(       )</a:t>
            </a:r>
            <a:r>
              <a:rPr lang="zh-CN" altLang="en-US" sz="2800" b="1" dirty="0" smtClean="0">
                <a:latin typeface="楷体" panose="02010609060101010101" pitchFamily="49" charset="-122"/>
                <a:ea typeface="楷体" panose="02010609060101010101" pitchFamily="49" charset="-122"/>
                <a:sym typeface="+mn-ea"/>
              </a:rPr>
              <a:t>我仔细观察，</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我发现了蒲公英的秘密。</a:t>
            </a:r>
            <a:endParaRPr lang="zh-CN" altLang="en-US" sz="2800" b="1" dirty="0">
              <a:latin typeface="楷体" panose="02010609060101010101" pitchFamily="49" charset="-122"/>
              <a:ea typeface="楷体" panose="02010609060101010101" pitchFamily="49" charset="-122"/>
            </a:endParaRPr>
          </a:p>
        </p:txBody>
      </p:sp>
      <p:sp>
        <p:nvSpPr>
          <p:cNvPr id="7" name="TextBox 6"/>
          <p:cNvSpPr txBox="1"/>
          <p:nvPr/>
        </p:nvSpPr>
        <p:spPr>
          <a:xfrm>
            <a:off x="2411760" y="1482913"/>
            <a:ext cx="194421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观察</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914106" y="3618192"/>
            <a:ext cx="136815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因为</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9" name="TextBox 8"/>
          <p:cNvSpPr txBox="1"/>
          <p:nvPr/>
        </p:nvSpPr>
        <p:spPr>
          <a:xfrm>
            <a:off x="1677166" y="3186144"/>
            <a:ext cx="1119837"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不但</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0" name="TextBox 9"/>
          <p:cNvSpPr txBox="1"/>
          <p:nvPr/>
        </p:nvSpPr>
        <p:spPr>
          <a:xfrm>
            <a:off x="3779912" y="1914961"/>
            <a:ext cx="194421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观看</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1" name="圆角矩形 10"/>
          <p:cNvSpPr/>
          <p:nvPr/>
        </p:nvSpPr>
        <p:spPr>
          <a:xfrm>
            <a:off x="2699792" y="726829"/>
            <a:ext cx="1872208"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观察</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12" name="圆角矩形 11"/>
          <p:cNvSpPr/>
          <p:nvPr/>
        </p:nvSpPr>
        <p:spPr>
          <a:xfrm>
            <a:off x="4932040" y="726829"/>
            <a:ext cx="1872208"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观看</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13" name="圆角矩形 12"/>
          <p:cNvSpPr/>
          <p:nvPr/>
        </p:nvSpPr>
        <p:spPr>
          <a:xfrm>
            <a:off x="1094014" y="2455021"/>
            <a:ext cx="3405978"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因为</a:t>
            </a:r>
            <a:r>
              <a:rPr lang="en-US" altLang="zh-CN" sz="2800" b="1" dirty="0" smtClean="0">
                <a:solidFill>
                  <a:schemeClr val="tx1"/>
                </a:solidFill>
                <a:latin typeface="楷体" panose="02010609060101010101" pitchFamily="49" charset="-122"/>
                <a:ea typeface="楷体" panose="02010609060101010101" pitchFamily="49" charset="-122"/>
              </a:rPr>
              <a:t>……</a:t>
            </a:r>
            <a:r>
              <a:rPr lang="zh-CN" altLang="en-US" sz="2800" b="1" dirty="0" smtClean="0">
                <a:solidFill>
                  <a:schemeClr val="tx1"/>
                </a:solidFill>
                <a:latin typeface="楷体" panose="02010609060101010101" pitchFamily="49" charset="-122"/>
                <a:ea typeface="楷体" panose="02010609060101010101" pitchFamily="49" charset="-122"/>
              </a:rPr>
              <a:t>所以</a:t>
            </a:r>
            <a:r>
              <a:rPr lang="en-US" altLang="zh-CN" sz="2800" b="1" dirty="0" smtClean="0">
                <a:solidFill>
                  <a:schemeClr val="tx1"/>
                </a:solidFill>
                <a:latin typeface="楷体" panose="02010609060101010101" pitchFamily="49" charset="-122"/>
                <a:ea typeface="楷体" panose="02010609060101010101" pitchFamily="49" charset="-122"/>
              </a:rPr>
              <a:t>……</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14" name="圆角矩形 13"/>
          <p:cNvSpPr/>
          <p:nvPr/>
        </p:nvSpPr>
        <p:spPr>
          <a:xfrm>
            <a:off x="4849231" y="2455021"/>
            <a:ext cx="3405978" cy="6480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不但</a:t>
            </a:r>
            <a:r>
              <a:rPr lang="en-US" altLang="zh-CN" sz="2800" b="1" dirty="0" smtClean="0">
                <a:solidFill>
                  <a:schemeClr val="tx1"/>
                </a:solidFill>
                <a:latin typeface="楷体" panose="02010609060101010101" pitchFamily="49" charset="-122"/>
                <a:ea typeface="楷体" panose="02010609060101010101" pitchFamily="49" charset="-122"/>
              </a:rPr>
              <a:t>……</a:t>
            </a:r>
            <a:r>
              <a:rPr lang="zh-CN" altLang="en-US" sz="2800" b="1" dirty="0" smtClean="0">
                <a:solidFill>
                  <a:schemeClr val="tx1"/>
                </a:solidFill>
                <a:latin typeface="楷体" panose="02010609060101010101" pitchFamily="49" charset="-122"/>
                <a:ea typeface="楷体" panose="02010609060101010101" pitchFamily="49" charset="-122"/>
              </a:rPr>
              <a:t>而且</a:t>
            </a:r>
            <a:r>
              <a:rPr lang="en-US" altLang="zh-CN" sz="2800" b="1" dirty="0" smtClean="0">
                <a:solidFill>
                  <a:schemeClr val="tx1"/>
                </a:solidFill>
                <a:latin typeface="楷体" panose="02010609060101010101" pitchFamily="49" charset="-122"/>
                <a:ea typeface="楷体" panose="02010609060101010101" pitchFamily="49" charset="-122"/>
              </a:rPr>
              <a:t>……</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15" name="TextBox 14"/>
          <p:cNvSpPr txBox="1"/>
          <p:nvPr/>
        </p:nvSpPr>
        <p:spPr>
          <a:xfrm>
            <a:off x="4990096" y="3171630"/>
            <a:ext cx="1022064"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而且</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6" name="TextBox 15"/>
          <p:cNvSpPr txBox="1"/>
          <p:nvPr/>
        </p:nvSpPr>
        <p:spPr>
          <a:xfrm>
            <a:off x="4687550" y="3618192"/>
            <a:ext cx="1440160"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所以</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752386"/>
            <a:ext cx="7884368" cy="523220"/>
          </a:xfrm>
          <a:prstGeom prst="rect">
            <a:avLst/>
          </a:prstGeom>
          <a:noFill/>
        </p:spPr>
        <p:txBody>
          <a:bodyPr wrap="square" rtlCol="0">
            <a:spAutoFit/>
          </a:bodyPr>
          <a:lstStyle/>
          <a:p>
            <a:r>
              <a:rPr lang="zh-CN" altLang="en-US" sz="2800" dirty="0" smtClean="0"/>
              <a:t>三、</a:t>
            </a:r>
            <a:r>
              <a:rPr lang="zh-CN" altLang="en-US" sz="2800" b="1" dirty="0" smtClean="0"/>
              <a:t>在括号里填上合适的“</a:t>
            </a:r>
            <a:r>
              <a:rPr lang="en-US" altLang="zh-CN" sz="2800" b="1" dirty="0" smtClean="0"/>
              <a:t>ABB</a:t>
            </a:r>
            <a:r>
              <a:rPr lang="zh-CN" altLang="en-US" sz="2800" b="1" dirty="0" smtClean="0"/>
              <a:t>”式词语。</a:t>
            </a:r>
            <a:endParaRPr lang="zh-CN" altLang="en-US" sz="2800" b="1" dirty="0"/>
          </a:p>
        </p:txBody>
      </p:sp>
      <p:sp>
        <p:nvSpPr>
          <p:cNvPr id="5" name="TextBox 4"/>
          <p:cNvSpPr txBox="1"/>
          <p:nvPr/>
        </p:nvSpPr>
        <p:spPr>
          <a:xfrm>
            <a:off x="322580" y="1448331"/>
            <a:ext cx="9144000" cy="1815882"/>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sym typeface="+mn-ea"/>
              </a:rPr>
              <a:t>1.</a:t>
            </a:r>
            <a:r>
              <a:rPr lang="zh-CN" altLang="en-US" sz="2800" b="1" dirty="0" smtClean="0">
                <a:latin typeface="楷体" panose="02010609060101010101" pitchFamily="49" charset="-122"/>
                <a:ea typeface="楷体" panose="02010609060101010101" pitchFamily="49" charset="-122"/>
                <a:sym typeface="+mn-ea"/>
              </a:rPr>
              <a:t>妈妈</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地站在书房门口不知有多久了。 </a:t>
            </a:r>
            <a:endParaRPr lang="en-US" altLang="zh-CN" sz="2800" b="1" dirty="0" smtClean="0">
              <a:latin typeface="楷体" panose="02010609060101010101" pitchFamily="49" charset="-122"/>
              <a:ea typeface="楷体" panose="02010609060101010101" pitchFamily="49" charset="-122"/>
              <a:sym typeface="+mn-ea"/>
            </a:endParaRPr>
          </a:p>
          <a:p>
            <a:r>
              <a:rPr lang="en-US" altLang="zh-CN" sz="2800" b="1" dirty="0" smtClean="0">
                <a:latin typeface="楷体" panose="02010609060101010101" pitchFamily="49" charset="-122"/>
                <a:ea typeface="楷体" panose="02010609060101010101" pitchFamily="49" charset="-122"/>
                <a:sym typeface="+mn-ea"/>
              </a:rPr>
              <a:t>2.</a:t>
            </a:r>
            <a:r>
              <a:rPr lang="zh-CN" altLang="en-US" sz="2800" b="1" dirty="0" smtClean="0">
                <a:latin typeface="楷体" panose="02010609060101010101" pitchFamily="49" charset="-122"/>
                <a:ea typeface="楷体" panose="02010609060101010101" pitchFamily="49" charset="-122"/>
                <a:sym typeface="+mn-ea"/>
              </a:rPr>
              <a:t>老师来了，</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的教室一下子安静下来。 </a:t>
            </a:r>
            <a:endParaRPr lang="en-US" altLang="zh-CN" sz="2800" b="1" dirty="0" smtClean="0">
              <a:latin typeface="楷体" panose="02010609060101010101" pitchFamily="49" charset="-122"/>
              <a:ea typeface="楷体" panose="02010609060101010101" pitchFamily="49" charset="-122"/>
              <a:sym typeface="+mn-ea"/>
            </a:endParaRPr>
          </a:p>
          <a:p>
            <a:r>
              <a:rPr lang="en-US" altLang="zh-CN" sz="2800" b="1" dirty="0" smtClean="0">
                <a:latin typeface="楷体" panose="02010609060101010101" pitchFamily="49" charset="-122"/>
                <a:ea typeface="楷体" panose="02010609060101010101" pitchFamily="49" charset="-122"/>
                <a:sym typeface="+mn-ea"/>
              </a:rPr>
              <a:t>3.</a:t>
            </a:r>
            <a:r>
              <a:rPr lang="zh-CN" altLang="en-US" sz="2800" b="1" dirty="0" smtClean="0">
                <a:latin typeface="楷体" panose="02010609060101010101" pitchFamily="49" charset="-122"/>
                <a:ea typeface="楷体" panose="02010609060101010101" pitchFamily="49" charset="-122"/>
                <a:sym typeface="+mn-ea"/>
              </a:rPr>
              <a:t>我</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地走上了领奖台。 </a:t>
            </a:r>
          </a:p>
          <a:p>
            <a:r>
              <a:rPr lang="en-US" altLang="zh-CN" sz="2800" b="1" dirty="0" smtClean="0">
                <a:latin typeface="楷体" panose="02010609060101010101" pitchFamily="49" charset="-122"/>
                <a:ea typeface="楷体" panose="02010609060101010101" pitchFamily="49" charset="-122"/>
                <a:sym typeface="+mn-ea"/>
              </a:rPr>
              <a:t>4.</a:t>
            </a:r>
            <a:r>
              <a:rPr lang="zh-CN" altLang="en-US" sz="2800" b="1" dirty="0" smtClean="0">
                <a:latin typeface="楷体" panose="02010609060101010101" pitchFamily="49" charset="-122"/>
                <a:ea typeface="楷体" panose="02010609060101010101" pitchFamily="49" charset="-122"/>
                <a:sym typeface="+mn-ea"/>
              </a:rPr>
              <a:t>这间屋子里连一张桌子也没有，显得</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的。</a:t>
            </a:r>
            <a:endParaRPr lang="zh-CN" altLang="en-US" sz="2800" b="1" dirty="0">
              <a:latin typeface="楷体" panose="02010609060101010101" pitchFamily="49" charset="-122"/>
              <a:ea typeface="楷体" panose="02010609060101010101" pitchFamily="49" charset="-122"/>
            </a:endParaRPr>
          </a:p>
        </p:txBody>
      </p:sp>
      <p:sp>
        <p:nvSpPr>
          <p:cNvPr id="7" name="TextBox 6"/>
          <p:cNvSpPr txBox="1"/>
          <p:nvPr/>
        </p:nvSpPr>
        <p:spPr>
          <a:xfrm>
            <a:off x="1763688" y="1439972"/>
            <a:ext cx="194421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静悄悄</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6769730" y="2728628"/>
            <a:ext cx="151216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光秃秃</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0" name="TextBox 9"/>
          <p:cNvSpPr txBox="1"/>
          <p:nvPr/>
        </p:nvSpPr>
        <p:spPr>
          <a:xfrm>
            <a:off x="2843808" y="1908688"/>
            <a:ext cx="194421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乱哄哄</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5" name="TextBox 14"/>
          <p:cNvSpPr txBox="1"/>
          <p:nvPr/>
        </p:nvSpPr>
        <p:spPr>
          <a:xfrm>
            <a:off x="1403653" y="2308645"/>
            <a:ext cx="1440160"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笑眯眯</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8190" y="1114425"/>
            <a:ext cx="7627620" cy="1753235"/>
          </a:xfrm>
          <a:prstGeom prst="rect">
            <a:avLst/>
          </a:prstGeom>
          <a:noFill/>
        </p:spPr>
        <p:txBody>
          <a:bodyPr wrap="square" rtlCol="0">
            <a:spAutoFit/>
          </a:bodyPr>
          <a:lstStyle/>
          <a:p>
            <a:pPr>
              <a:lnSpc>
                <a:spcPct val="150000"/>
              </a:lnSpc>
            </a:pPr>
            <a:r>
              <a:rPr lang="zh-CN" altLang="en-US" sz="3600" b="1" dirty="0" smtClean="0">
                <a:latin typeface="楷体" panose="02010609060101010101" pitchFamily="49" charset="-122"/>
                <a:ea typeface="楷体" panose="02010609060101010101" pitchFamily="49" charset="-122"/>
              </a:rPr>
              <a:t>    本单元有很多描写充满画面感的句子，让我们一起来总结一下吧！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20080" y="1516944"/>
            <a:ext cx="7884368" cy="1126462"/>
          </a:xfrm>
          <a:prstGeom prst="rect">
            <a:avLst/>
          </a:prstGeom>
          <a:noFill/>
        </p:spPr>
        <p:txBody>
          <a:bodyPr wrap="square" rtlCol="0">
            <a:spAutoFit/>
          </a:bodyPr>
          <a:lstStyle/>
          <a:p>
            <a:pP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原来，蒲公英的花就像我们的手掌，可以张开、合上。 </a:t>
            </a: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（《金色的草地》）</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2" name="组合 3"/>
          <p:cNvGrpSpPr/>
          <p:nvPr/>
        </p:nvGrpSpPr>
        <p:grpSpPr>
          <a:xfrm>
            <a:off x="-86995" y="262112"/>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比喻句</a:t>
              </a:r>
              <a:endParaRPr lang="zh-CN" altLang="en-US" sz="2800" b="1" dirty="0">
                <a:solidFill>
                  <a:schemeClr val="tx1"/>
                </a:solidFill>
                <a:latin typeface="楷体" panose="02010609060101010101" pitchFamily="49" charset="-122"/>
                <a:ea typeface="楷体" panose="02010609060101010101" pitchFamily="49" charset="-122"/>
              </a:endParaRPr>
            </a:p>
          </p:txBody>
        </p:sp>
      </p:grpSp>
      <p:cxnSp>
        <p:nvCxnSpPr>
          <p:cNvPr id="5" name="直接连接符 4"/>
          <p:cNvCxnSpPr/>
          <p:nvPr/>
        </p:nvCxnSpPr>
        <p:spPr>
          <a:xfrm>
            <a:off x="2627784" y="2054958"/>
            <a:ext cx="1800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699792" y="902830"/>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本体</a:t>
            </a:r>
            <a:endParaRPr lang="zh-CN" altLang="en-US" sz="2800" b="1" dirty="0">
              <a:solidFill>
                <a:srgbClr val="FF0000"/>
              </a:solidFill>
            </a:endParaRPr>
          </a:p>
        </p:txBody>
      </p:sp>
      <p:sp>
        <p:nvSpPr>
          <p:cNvPr id="17" name="椭圆 16"/>
          <p:cNvSpPr/>
          <p:nvPr/>
        </p:nvSpPr>
        <p:spPr>
          <a:xfrm>
            <a:off x="6165324" y="2115536"/>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喻体</a:t>
            </a:r>
            <a:endParaRPr lang="zh-CN" altLang="en-US" sz="2800" b="1" dirty="0">
              <a:solidFill>
                <a:srgbClr val="FF0000"/>
              </a:solidFill>
            </a:endParaRPr>
          </a:p>
        </p:txBody>
      </p:sp>
      <p:cxnSp>
        <p:nvCxnSpPr>
          <p:cNvPr id="18" name="直接连接符 17"/>
          <p:cNvCxnSpPr/>
          <p:nvPr/>
        </p:nvCxnSpPr>
        <p:spPr>
          <a:xfrm>
            <a:off x="5158994" y="2054958"/>
            <a:ext cx="1799037"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横卷形 12"/>
          <p:cNvSpPr/>
          <p:nvPr/>
        </p:nvSpPr>
        <p:spPr>
          <a:xfrm>
            <a:off x="1135716" y="3306182"/>
            <a:ext cx="7036684" cy="86409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400" dirty="0" smtClean="0">
                <a:solidFill>
                  <a:srgbClr val="FF0000"/>
                </a:solidFill>
              </a:rPr>
              <a:t>把蒲公英的花比作成我们的手掌，形象而生动。</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bldLvl="0" animBg="1"/>
      <p:bldP spid="13"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544" y="1203598"/>
            <a:ext cx="8100392" cy="1077218"/>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难道它要和我们一起坐船到外祖父家里去吗？ </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（《搭船的鸟》）</a:t>
            </a:r>
            <a:endParaRPr lang="en-US" altLang="zh-CN"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3"/>
          <p:cNvGrpSpPr/>
          <p:nvPr/>
        </p:nvGrpSpPr>
        <p:grpSpPr>
          <a:xfrm>
            <a:off x="-36512" y="262112"/>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反问句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6" name="横卷形 15"/>
          <p:cNvSpPr/>
          <p:nvPr/>
        </p:nvSpPr>
        <p:spPr>
          <a:xfrm>
            <a:off x="720080" y="2871842"/>
            <a:ext cx="7740352" cy="86409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用反问的语气，猜测小鸟的目的，说明我很关心小鸟。</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3528" y="1095405"/>
            <a:ext cx="8041590" cy="1691640"/>
          </a:xfrm>
          <a:prstGeom prst="rect">
            <a:avLst/>
          </a:prstGeom>
          <a:noFill/>
        </p:spPr>
        <p:txBody>
          <a:bodyPr wrap="square" rtlCol="0">
            <a:spAutoFit/>
          </a:bodyPr>
          <a:lstStyle/>
          <a:p>
            <a:r>
              <a:rPr lang="en-US" altLang="zh-CN" sz="36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这是为什么呢？我来到草地上，仔细观察，发现蒲公英的花瓣是合拢的。 </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（《金色的草地》）</a:t>
            </a:r>
            <a:r>
              <a:rPr lang="en-US" altLang="zh-CN"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10265" y="262074"/>
            <a:ext cx="2257479"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4111" cy="897"/>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设问句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横卷形 8"/>
          <p:cNvSpPr/>
          <p:nvPr/>
        </p:nvSpPr>
        <p:spPr>
          <a:xfrm>
            <a:off x="826655" y="2941224"/>
            <a:ext cx="7350991" cy="128671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zh-CN" sz="2400" dirty="0" smtClean="0">
                <a:solidFill>
                  <a:srgbClr val="FF0000"/>
                </a:solidFill>
              </a:rPr>
              <a:t>         </a:t>
            </a:r>
            <a:r>
              <a:rPr lang="zh-CN" altLang="en-US" sz="2400" dirty="0" smtClean="0">
                <a:solidFill>
                  <a:srgbClr val="FF0000"/>
                </a:solidFill>
              </a:rPr>
              <a:t>运用设问的手法写出了草地不是金色的原因，说明“我”很爱动脑筋，善于观察。</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11577" y="1017077"/>
            <a:ext cx="7460823" cy="1569660"/>
          </a:xfrm>
          <a:prstGeom prst="rect">
            <a:avLst/>
          </a:prstGeom>
          <a:noFill/>
        </p:spPr>
        <p:txBody>
          <a:bodyPr wrap="square" rtlCol="0">
            <a:spAutoFit/>
          </a:bodyPr>
          <a:lstStyle/>
          <a:p>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它的羽毛是翠绿的，翅膀带着一些蓝色，比鹦鹉还漂亮。它还有一张红色的长嘴。</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（《搭船的鸟》）</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12" name="组合 3"/>
          <p:cNvGrpSpPr/>
          <p:nvPr/>
        </p:nvGrpSpPr>
        <p:grpSpPr>
          <a:xfrm>
            <a:off x="0" y="195486"/>
            <a:ext cx="3851920" cy="940287"/>
            <a:chOff x="458" y="988"/>
            <a:chExt cx="4134" cy="1687"/>
          </a:xfrm>
          <a:effectLst>
            <a:outerShdw blurRad="50800" dist="38100" dir="2700000" algn="tl" rotWithShape="0">
              <a:prstClr val="black">
                <a:alpha val="40000"/>
              </a:prstClr>
            </a:outerShdw>
          </a:effectLst>
        </p:grpSpPr>
        <p:sp>
          <p:nvSpPr>
            <p:cNvPr id="13" name="流程图: 延期 12"/>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15" name="文本框 14">
              <a:hlinkClick r:id="rId3" action="ppaction://hlinkfile"/>
            </p:cNvPr>
            <p:cNvSpPr txBox="1"/>
            <p:nvPr/>
          </p:nvSpPr>
          <p:spPr>
            <a:xfrm>
              <a:off x="458" y="1005"/>
              <a:ext cx="3688" cy="1670"/>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外貌描写的句子</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9" name="横卷形 18"/>
          <p:cNvSpPr/>
          <p:nvPr/>
        </p:nvSpPr>
        <p:spPr>
          <a:xfrm>
            <a:off x="1188831" y="2930358"/>
            <a:ext cx="6551521" cy="116973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zh-CN" sz="2400" dirty="0" smtClean="0">
                <a:solidFill>
                  <a:srgbClr val="FF0000"/>
                </a:solidFill>
              </a:rPr>
              <a:t>        </a:t>
            </a:r>
            <a:r>
              <a:rPr lang="zh-CN" altLang="en-US" sz="2400" dirty="0" smtClean="0">
                <a:solidFill>
                  <a:srgbClr val="FF0000"/>
                </a:solidFill>
              </a:rPr>
              <a:t>这是对小鸟的外貌描写，说明小鸟很美。同时采用对比的手法，进一步突出小鸟的美。</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1025317"/>
            <a:ext cx="7693284" cy="2554545"/>
          </a:xfrm>
          <a:prstGeom prst="rect">
            <a:avLst/>
          </a:prstGeom>
          <a:noFill/>
        </p:spPr>
        <p:txBody>
          <a:bodyPr wrap="square" rtlCol="0">
            <a:spAutoFit/>
          </a:bodyPr>
          <a:lstStyle/>
          <a:p>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亲爱的同学们，在第五单元中，我们学习了</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搭船的鸟</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金色的草地</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，让我们一起来复习一下本单元的知识吧！</a:t>
            </a:r>
            <a:endParaRPr lang="en-US" altLang="zh-CN" sz="3200" b="1" dirty="0" smtClean="0">
              <a:latin typeface="楷体" panose="02010609060101010101" pitchFamily="49" charset="-122"/>
              <a:ea typeface="楷体" panose="02010609060101010101" pitchFamily="49" charset="-122"/>
            </a:endParaRPr>
          </a:p>
          <a:p>
            <a:r>
              <a:rPr lang="en-US" altLang="zh-CN" sz="3200" b="1" dirty="0">
                <a:latin typeface="楷体" panose="02010609060101010101" pitchFamily="49" charset="-122"/>
                <a:ea typeface="楷体" panose="02010609060101010101" pitchFamily="49" charset="-122"/>
              </a:rPr>
              <a:t> </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首先让我们一起来看看本单元有哪些需要注意的生字。</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50463" y="1009816"/>
            <a:ext cx="8244408" cy="2234458"/>
          </a:xfrm>
          <a:prstGeom prst="rect">
            <a:avLst/>
          </a:prstGeom>
          <a:noFill/>
        </p:spPr>
        <p:txBody>
          <a:bodyPr wrap="square" rtlCol="0">
            <a:spAutoFit/>
          </a:bodyPr>
          <a:lstStyle/>
          <a:p>
            <a:pPr>
              <a:lnSpc>
                <a:spcPct val="120000"/>
              </a:lnSpc>
            </a:pP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我正想着，它一下子冲进水里，不见了。可是，没一会儿，它飞起来了，红色的长嘴衔着一条小鱼。它站在船头，一口把小鱼吞了下去。 </a:t>
            </a: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（《搭船的鸟》）</a:t>
            </a: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1" y="158651"/>
            <a:ext cx="3707903" cy="940357"/>
            <a:chOff x="458" y="988"/>
            <a:chExt cx="4134" cy="1687"/>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1670"/>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动作描写的句子</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1" name="横卷形 10"/>
          <p:cNvSpPr/>
          <p:nvPr/>
        </p:nvSpPr>
        <p:spPr>
          <a:xfrm>
            <a:off x="1022171" y="3435846"/>
            <a:ext cx="7294245" cy="87884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一系列的动作描写，说明了翠鸟捕鱼的动作很迅速。</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2048" y="520844"/>
            <a:ext cx="7956376" cy="2062103"/>
          </a:xfrm>
          <a:prstGeom prst="rect">
            <a:avLst/>
          </a:prstGeom>
          <a:noFill/>
        </p:spPr>
        <p:txBody>
          <a:bodyPr wrap="square" rtlCol="0">
            <a:spAutoFit/>
          </a:bodyPr>
          <a:lstStyle/>
          <a:p>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2.</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他回过头来，我就使劲一吹，把蒲公英的绒毛吹到他的脸上。弟弟也假装打哈欠，把蒲公英的绒毛朝我脸上吹。 </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（《金色的草地》）</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8" name="横卷形 7"/>
          <p:cNvSpPr/>
          <p:nvPr/>
        </p:nvSpPr>
        <p:spPr>
          <a:xfrm>
            <a:off x="1343120" y="2786741"/>
            <a:ext cx="6397232" cy="122516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altLang="zh-CN" sz="2400" dirty="0" smtClean="0">
                <a:solidFill>
                  <a:srgbClr val="FF0000"/>
                </a:solidFill>
              </a:rPr>
              <a:t>        </a:t>
            </a:r>
            <a:r>
              <a:rPr lang="zh-CN" altLang="en-US" sz="2400" dirty="0" smtClean="0">
                <a:solidFill>
                  <a:srgbClr val="FF0000"/>
                </a:solidFill>
              </a:rPr>
              <a:t>一系列的动作描写，说明了我和弟弟的顽皮，以及蒲公英给我们带来的快乐。</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2789" y="1275606"/>
            <a:ext cx="8575675" cy="1137285"/>
          </a:xfrm>
          <a:prstGeom prst="rect">
            <a:avLst/>
          </a:prstGeom>
          <a:noFill/>
        </p:spPr>
        <p:txBody>
          <a:bodyPr wrap="square" rtlCol="0">
            <a:spAutoFit/>
          </a:bodyPr>
          <a:lstStyle/>
          <a:p>
            <a:pPr algn="r"/>
            <a:r>
              <a:rPr lang="en-US" altLang="zh-CN" sz="36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多么可爱的草地！多么有趣的蒲公英！   </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（《金色的草地》）</a:t>
            </a:r>
            <a:r>
              <a:rPr lang="en-US" altLang="zh-CN"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36512" y="262074"/>
            <a:ext cx="2257479"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4111" cy="897"/>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感叹句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横卷形 8"/>
          <p:cNvSpPr/>
          <p:nvPr/>
        </p:nvSpPr>
        <p:spPr>
          <a:xfrm>
            <a:off x="899592" y="3003798"/>
            <a:ext cx="7488832" cy="87884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运用感叹的语气，表达了对草地以及蒲公英的赞美。</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552" y="923573"/>
            <a:ext cx="8041590" cy="1198880"/>
          </a:xfrm>
          <a:prstGeom prst="rect">
            <a:avLst/>
          </a:prstGeom>
          <a:noFill/>
        </p:spPr>
        <p:txBody>
          <a:bodyPr wrap="square" rtlCol="0">
            <a:spAutoFit/>
          </a:bodyPr>
          <a:lstStyle/>
          <a:p>
            <a:r>
              <a:rPr lang="en-US" altLang="zh-CN" sz="3600" b="1" dirty="0" smtClean="0">
                <a:latin typeface="楷体" panose="02010609060101010101" pitchFamily="49" charset="-122"/>
                <a:ea typeface="楷体" panose="02010609060101010101" pitchFamily="49" charset="-122"/>
                <a:cs typeface="楷体" panose="02010609060101010101" pitchFamily="49" charset="-122"/>
                <a:sym typeface="+mn-ea"/>
              </a:rPr>
              <a:t>    2.</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我看见一只彩色的小鸟站在船头，多么美丽啊！ </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（《搭船的鸟》）</a:t>
            </a:r>
            <a:r>
              <a:rPr lang="en-US" altLang="zh-CN"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9" name="横卷形 8"/>
          <p:cNvSpPr/>
          <p:nvPr/>
        </p:nvSpPr>
        <p:spPr>
          <a:xfrm>
            <a:off x="1957530" y="2787774"/>
            <a:ext cx="5998845" cy="87884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运用感叹的语气，表达了对小鸟的赞美。</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5536" y="1062462"/>
            <a:ext cx="8136904" cy="1691640"/>
          </a:xfrm>
          <a:prstGeom prst="rect">
            <a:avLst/>
          </a:prstGeom>
          <a:noFill/>
        </p:spPr>
        <p:txBody>
          <a:bodyPr wrap="square" rtlCol="0">
            <a:spAutoFit/>
          </a:bodyPr>
          <a:lstStyle/>
          <a:p>
            <a:r>
              <a:rPr lang="en-US" altLang="zh-CN" sz="36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有一天，我起得很早去钓鱼，发现草地并不是金色的，而是绿色的。</a:t>
            </a:r>
            <a:endParaRPr lang="en-US" altLang="zh-CN" sz="36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（《金色的草地》）</a:t>
            </a:r>
            <a:r>
              <a:rPr lang="en-US" altLang="zh-CN"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107949" y="76649"/>
            <a:ext cx="4655184" cy="940357"/>
            <a:chOff x="458" y="988"/>
            <a:chExt cx="4134" cy="1687"/>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4111" cy="1670"/>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含有关联词语的句子</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横卷形 8"/>
          <p:cNvSpPr/>
          <p:nvPr/>
        </p:nvSpPr>
        <p:spPr>
          <a:xfrm>
            <a:off x="1602065" y="3219822"/>
            <a:ext cx="5850255" cy="87884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并列关系的句子，写出了我偶尔的发现。</a:t>
            </a:r>
            <a:endParaRPr lang="zh-CN" altLang="en-US" sz="24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5537" y="1261085"/>
            <a:ext cx="8352928" cy="2246769"/>
          </a:xfrm>
          <a:prstGeom prst="rect">
            <a:avLst/>
          </a:prstGeom>
          <a:no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一、</a:t>
            </a:r>
            <a:r>
              <a:rPr lang="zh-CN" altLang="en-US" sz="2800" b="1" dirty="0" smtClean="0">
                <a:latin typeface="楷体" panose="02010609060101010101" pitchFamily="49" charset="-122"/>
                <a:ea typeface="楷体" panose="02010609060101010101" pitchFamily="49" charset="-122"/>
              </a:rPr>
              <a:t>下面句子不是比喻句的一项是</a:t>
            </a:r>
            <a:r>
              <a:rPr lang="en-US" altLang="zh-CN" sz="2800" b="1" dirty="0" smtClean="0">
                <a:latin typeface="楷体" panose="02010609060101010101" pitchFamily="49" charset="-122"/>
                <a:ea typeface="楷体" panose="02010609060101010101" pitchFamily="49" charset="-122"/>
              </a:rPr>
              <a:t>(   )</a:t>
            </a:r>
          </a:p>
          <a:p>
            <a:r>
              <a:rPr lang="en-US" altLang="zh-CN" sz="2800" b="1" dirty="0" smtClean="0">
                <a:latin typeface="楷体" panose="02010609060101010101" pitchFamily="49" charset="-122"/>
                <a:ea typeface="楷体" panose="02010609060101010101" pitchFamily="49" charset="-122"/>
              </a:rPr>
              <a:t>A</a:t>
            </a:r>
            <a:r>
              <a:rPr lang="zh-CN" altLang="en-US" sz="2800" b="1" dirty="0" smtClean="0">
                <a:latin typeface="楷体" panose="02010609060101010101" pitchFamily="49" charset="-122"/>
                <a:ea typeface="楷体" panose="02010609060101010101" pitchFamily="49" charset="-122"/>
              </a:rPr>
              <a:t>．运动员们像离弦的箭一样冲向终点。 </a:t>
            </a:r>
          </a:p>
          <a:p>
            <a:r>
              <a:rPr lang="en-US" altLang="zh-CN" sz="2800" b="1" dirty="0" smtClean="0">
                <a:latin typeface="楷体" panose="02010609060101010101" pitchFamily="49" charset="-122"/>
                <a:ea typeface="楷体" panose="02010609060101010101" pitchFamily="49" charset="-122"/>
              </a:rPr>
              <a:t>B</a:t>
            </a:r>
            <a:r>
              <a:rPr lang="zh-CN" altLang="en-US" sz="2800" b="1" dirty="0" smtClean="0">
                <a:latin typeface="楷体" panose="02010609060101010101" pitchFamily="49" charset="-122"/>
                <a:ea typeface="楷体" panose="02010609060101010101" pitchFamily="49" charset="-122"/>
              </a:rPr>
              <a:t>．蒲公英的花就像我们的手掌，可以张开、合上。 </a:t>
            </a:r>
            <a:endParaRPr lang="en-US" altLang="zh-CN" sz="2800" b="1" dirty="0" smtClean="0">
              <a:latin typeface="楷体" panose="02010609060101010101" pitchFamily="49" charset="-122"/>
              <a:ea typeface="楷体" panose="02010609060101010101" pitchFamily="49" charset="-122"/>
            </a:endParaRPr>
          </a:p>
          <a:p>
            <a:r>
              <a:rPr lang="en-US" altLang="zh-CN" sz="2800" b="1" dirty="0" smtClean="0">
                <a:latin typeface="楷体" panose="02010609060101010101" pitchFamily="49" charset="-122"/>
                <a:ea typeface="楷体" panose="02010609060101010101" pitchFamily="49" charset="-122"/>
              </a:rPr>
              <a:t>C</a:t>
            </a:r>
            <a:r>
              <a:rPr lang="zh-CN" altLang="en-US" sz="2800" b="1" dirty="0" smtClean="0">
                <a:latin typeface="楷体" panose="02010609060101010101" pitchFamily="49" charset="-122"/>
                <a:ea typeface="楷体" panose="02010609060101010101" pitchFamily="49" charset="-122"/>
              </a:rPr>
              <a:t>．所有的龙似乎都在游动，真像活了一样。</a:t>
            </a:r>
            <a:endParaRPr lang="en-US" altLang="zh-CN" sz="2800" b="1" dirty="0" smtClean="0">
              <a:latin typeface="楷体" panose="02010609060101010101" pitchFamily="49" charset="-122"/>
              <a:ea typeface="楷体" panose="02010609060101010101" pitchFamily="49" charset="-122"/>
            </a:endParaRPr>
          </a:p>
          <a:p>
            <a:r>
              <a:rPr lang="en-US" altLang="zh-CN" sz="2800" b="1" dirty="0" smtClean="0">
                <a:latin typeface="楷体" panose="02010609060101010101" pitchFamily="49" charset="-122"/>
                <a:ea typeface="楷体" panose="02010609060101010101" pitchFamily="49" charset="-122"/>
              </a:rPr>
              <a:t>D</a:t>
            </a:r>
            <a:r>
              <a:rPr lang="zh-CN" altLang="en-US" sz="2800" b="1" dirty="0" smtClean="0">
                <a:latin typeface="楷体" panose="02010609060101010101" pitchFamily="49" charset="-122"/>
                <a:ea typeface="楷体" panose="02010609060101010101" pitchFamily="49" charset="-122"/>
              </a:rPr>
              <a:t>．美丽的小彩灯一闪一闪的，像天上的星星。 </a:t>
            </a:r>
            <a:r>
              <a:rPr lang="en-US" altLang="zh-CN" sz="2800" b="1"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 </a:t>
            </a:r>
            <a:endParaRPr lang="en-US" altLang="zh-CN" sz="2800" b="1" dirty="0" smtClean="0">
              <a:latin typeface="楷体" panose="02010609060101010101" pitchFamily="49" charset="-122"/>
              <a:ea typeface="楷体" panose="02010609060101010101" pitchFamily="49" charset="-122"/>
            </a:endParaRPr>
          </a:p>
        </p:txBody>
      </p:sp>
      <p:sp>
        <p:nvSpPr>
          <p:cNvPr id="7" name="TextBox 6"/>
          <p:cNvSpPr txBox="1"/>
          <p:nvPr/>
        </p:nvSpPr>
        <p:spPr>
          <a:xfrm>
            <a:off x="6120680" y="1260981"/>
            <a:ext cx="1115616" cy="523220"/>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rPr>
              <a:t>C</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0" name="文本框 8"/>
          <p:cNvSpPr txBox="1"/>
          <p:nvPr/>
        </p:nvSpPr>
        <p:spPr>
          <a:xfrm>
            <a:off x="251520" y="320338"/>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267494"/>
            <a:ext cx="5076056" cy="584775"/>
          </a:xfrm>
          <a:prstGeom prst="rect">
            <a:avLst/>
          </a:prstGeom>
          <a:noFill/>
        </p:spPr>
        <p:txBody>
          <a:bodyPr wrap="square" rtlCol="0">
            <a:spAutoFit/>
          </a:bodyPr>
          <a:lstStyle/>
          <a:p>
            <a:r>
              <a:rPr lang="zh-CN" altLang="en-US" sz="3200" dirty="0" smtClean="0"/>
              <a:t>二、按要求完成句子练习。</a:t>
            </a:r>
            <a:endParaRPr lang="zh-CN" altLang="en-US" sz="3200" dirty="0"/>
          </a:p>
        </p:txBody>
      </p:sp>
      <p:sp>
        <p:nvSpPr>
          <p:cNvPr id="4" name="TextBox 3"/>
          <p:cNvSpPr txBox="1"/>
          <p:nvPr/>
        </p:nvSpPr>
        <p:spPr>
          <a:xfrm>
            <a:off x="288032" y="915566"/>
            <a:ext cx="8676456" cy="3046988"/>
          </a:xfrm>
          <a:prstGeom prst="rect">
            <a:avLst/>
          </a:prstGeom>
          <a:noFill/>
        </p:spPr>
        <p:txBody>
          <a:bodyPr wrap="square" rtlCol="0">
            <a:spAutoFit/>
          </a:bodyPr>
          <a:lstStyle/>
          <a:p>
            <a:pPr indent="630238"/>
            <a:r>
              <a:rPr lang="en-US" altLang="zh-CN" sz="3200" b="1" dirty="0" smtClean="0">
                <a:latin typeface="楷体" panose="02010609060101010101" pitchFamily="49" charset="-122"/>
                <a:ea typeface="楷体" panose="02010609060101010101" pitchFamily="49" charset="-122"/>
              </a:rPr>
              <a:t>1.</a:t>
            </a:r>
            <a:r>
              <a:rPr lang="zh-CN" altLang="en-US" sz="3200" b="1" dirty="0" smtClean="0">
                <a:latin typeface="楷体" panose="02010609060101010101" pitchFamily="49" charset="-122"/>
                <a:ea typeface="楷体" panose="02010609060101010101" pitchFamily="49" charset="-122"/>
              </a:rPr>
              <a:t>弟弟把蒲公英的绒毛朝我脸上吹。</a:t>
            </a: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改为“被”字句</a:t>
            </a:r>
            <a:r>
              <a:rPr lang="en-US" altLang="zh-CN" sz="3200" b="1" dirty="0" smtClean="0">
                <a:latin typeface="宋体" panose="02010600030101010101" pitchFamily="2" charset="-122"/>
                <a:ea typeface="宋体" panose="02010600030101010101" pitchFamily="2" charset="-122"/>
              </a:rPr>
              <a:t>) </a:t>
            </a:r>
          </a:p>
          <a:p>
            <a:pPr indent="630238"/>
            <a:endParaRPr lang="en-US" altLang="zh-CN" sz="3200" b="1" dirty="0" smtClean="0">
              <a:latin typeface="楷体" panose="02010609060101010101" pitchFamily="49" charset="-122"/>
              <a:ea typeface="楷体" panose="02010609060101010101" pitchFamily="49" charset="-122"/>
            </a:endParaRPr>
          </a:p>
          <a:p>
            <a:pPr indent="630238"/>
            <a:endParaRPr lang="en-US" altLang="zh-CN" sz="3200" b="1" dirty="0" smtClean="0">
              <a:latin typeface="楷体" panose="02010609060101010101" pitchFamily="49" charset="-122"/>
              <a:ea typeface="楷体" panose="02010609060101010101" pitchFamily="49" charset="-122"/>
            </a:endParaRPr>
          </a:p>
          <a:p>
            <a:pPr indent="630238"/>
            <a:r>
              <a:rPr lang="en-US" altLang="zh-CN" sz="3200" b="1" dirty="0" smtClean="0">
                <a:latin typeface="楷体" panose="02010609060101010101" pitchFamily="49" charset="-122"/>
                <a:ea typeface="楷体" panose="02010609060101010101" pitchFamily="49" charset="-122"/>
              </a:rPr>
              <a:t>2.</a:t>
            </a:r>
            <a:r>
              <a:rPr lang="zh-CN" altLang="en-US" sz="3200" b="1" dirty="0" smtClean="0">
                <a:latin typeface="楷体" panose="02010609060101010101" pitchFamily="49" charset="-122"/>
                <a:ea typeface="楷体" panose="02010609060101010101" pitchFamily="49" charset="-122"/>
              </a:rPr>
              <a:t>多么可爱的草地！多么有趣的蒲公英！</a:t>
            </a:r>
            <a:r>
              <a:rPr lang="en-US" altLang="zh-CN" sz="3200" b="1" dirty="0" smtClean="0">
                <a:latin typeface="宋体" panose="02010600030101010101" pitchFamily="2" charset="-122"/>
                <a:ea typeface="宋体" panose="02010600030101010101" pitchFamily="2" charset="-122"/>
              </a:rPr>
              <a:t>(</a:t>
            </a:r>
            <a:r>
              <a:rPr lang="zh-CN" altLang="en-US" sz="3200" b="1" dirty="0" smtClean="0">
                <a:latin typeface="宋体" panose="02010600030101010101" pitchFamily="2" charset="-122"/>
                <a:ea typeface="宋体" panose="02010600030101010101" pitchFamily="2" charset="-122"/>
              </a:rPr>
              <a:t>用带点词写句子</a:t>
            </a:r>
            <a:r>
              <a:rPr lang="en-US" altLang="zh-CN" sz="3200" b="1" dirty="0" smtClean="0">
                <a:latin typeface="宋体" panose="02010600030101010101" pitchFamily="2" charset="-122"/>
                <a:ea typeface="宋体" panose="02010600030101010101" pitchFamily="2" charset="-122"/>
              </a:rPr>
              <a:t>)</a:t>
            </a:r>
          </a:p>
        </p:txBody>
      </p:sp>
      <p:sp>
        <p:nvSpPr>
          <p:cNvPr id="5" name="TextBox 4"/>
          <p:cNvSpPr txBox="1"/>
          <p:nvPr/>
        </p:nvSpPr>
        <p:spPr>
          <a:xfrm>
            <a:off x="974090" y="2131626"/>
            <a:ext cx="6421120" cy="58356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蒲公英的绒毛被弟弟朝我脸上吹。</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7" name="TextBox 6"/>
          <p:cNvSpPr txBox="1"/>
          <p:nvPr/>
        </p:nvSpPr>
        <p:spPr>
          <a:xfrm>
            <a:off x="914224" y="4083343"/>
            <a:ext cx="5974080" cy="58356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夏天的夜晚多么宁静</a:t>
            </a:r>
            <a:r>
              <a:rPr lang="en-US" altLang="zh-CN" sz="3200" b="1" dirty="0" smtClean="0">
                <a:solidFill>
                  <a:srgbClr val="FF0000"/>
                </a:solidFill>
                <a:latin typeface="楷体" panose="02010609060101010101" pitchFamily="49" charset="-122"/>
                <a:ea typeface="楷体" panose="02010609060101010101" pitchFamily="49" charset="-122"/>
              </a:rPr>
              <a:t>,</a:t>
            </a:r>
            <a:r>
              <a:rPr lang="zh-CN" altLang="en-US" sz="3200" b="1" dirty="0" smtClean="0">
                <a:solidFill>
                  <a:srgbClr val="FF0000"/>
                </a:solidFill>
                <a:latin typeface="楷体" panose="02010609060101010101" pitchFamily="49" charset="-122"/>
                <a:ea typeface="楷体" panose="02010609060101010101" pitchFamily="49" charset="-122"/>
              </a:rPr>
              <a:t>多么美丽。</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TextBox 5"/>
          <p:cNvSpPr txBox="1"/>
          <p:nvPr/>
        </p:nvSpPr>
        <p:spPr>
          <a:xfrm>
            <a:off x="1463608" y="3147239"/>
            <a:ext cx="1080120" cy="584775"/>
          </a:xfrm>
          <a:prstGeom prst="rect">
            <a:avLst/>
          </a:prstGeom>
          <a:noFill/>
        </p:spPr>
        <p:txBody>
          <a:bodyPr wrap="square" rtlCol="0">
            <a:spAutoFit/>
          </a:bodyPr>
          <a:lstStyle/>
          <a:p>
            <a:r>
              <a:rPr lang="en-US" altLang="zh-CN" sz="3200" b="1" dirty="0" smtClean="0"/>
              <a:t>·   ·</a:t>
            </a:r>
            <a:endParaRPr lang="zh-CN" altLang="en-US" sz="3200" b="1" dirty="0"/>
          </a:p>
        </p:txBody>
      </p:sp>
      <p:sp>
        <p:nvSpPr>
          <p:cNvPr id="8" name="TextBox 7"/>
          <p:cNvSpPr txBox="1"/>
          <p:nvPr/>
        </p:nvSpPr>
        <p:spPr>
          <a:xfrm>
            <a:off x="4716016" y="3147239"/>
            <a:ext cx="1080120" cy="584775"/>
          </a:xfrm>
          <a:prstGeom prst="rect">
            <a:avLst/>
          </a:prstGeom>
          <a:noFill/>
        </p:spPr>
        <p:txBody>
          <a:bodyPr wrap="square" rtlCol="0">
            <a:spAutoFit/>
          </a:bodyPr>
          <a:lstStyle/>
          <a:p>
            <a:r>
              <a:rPr lang="en-US" altLang="zh-CN" sz="3200" b="1" dirty="0" smtClean="0"/>
              <a:t>·   ·</a:t>
            </a:r>
            <a:endParaRPr lang="zh-CN" altLang="en-US" sz="3200" b="1"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plus(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0500" y="414020"/>
            <a:ext cx="8694420" cy="1865126"/>
          </a:xfrm>
          <a:prstGeom prst="rect">
            <a:avLst/>
          </a:prstGeom>
          <a:noFill/>
        </p:spPr>
        <p:txBody>
          <a:bodyPr wrap="square" rtlCol="0">
            <a:spAutoFit/>
          </a:bodyPr>
          <a:lstStyle/>
          <a:p>
            <a:pPr>
              <a:lnSpc>
                <a:spcPct val="120000"/>
              </a:lnSpc>
            </a:pPr>
            <a:r>
              <a:rPr lang="en-US" altLang="zh-CN" sz="3200" b="1" dirty="0" smtClean="0">
                <a:solidFill>
                  <a:schemeClr val="tx1"/>
                </a:solidFill>
                <a:latin typeface="新宋体" panose="02010609030101010101" charset="-122"/>
                <a:ea typeface="新宋体" panose="02010609030101010101" charset="-122"/>
                <a:cs typeface="楷体" panose="02010609060101010101" pitchFamily="49" charset="-122"/>
              </a:rPr>
              <a:t>    </a:t>
            </a:r>
            <a:r>
              <a:rPr lang="en-US" altLang="zh-CN" sz="3200" b="1" dirty="0" smtClean="0">
                <a:solidFill>
                  <a:schemeClr val="tx1"/>
                </a:solidFill>
                <a:latin typeface="楷体" panose="02010609060101010101" pitchFamily="49" charset="-122"/>
                <a:ea typeface="楷体" panose="02010609060101010101" pitchFamily="49" charset="-122"/>
                <a:cs typeface="楷体" panose="02010609060101010101" pitchFamily="49" charset="-122"/>
              </a:rPr>
              <a:t>3.</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难道它要和我们一起坐船到外祖父家里去吗？</a:t>
            </a:r>
            <a:r>
              <a:rPr lang="en-US" altLang="zh-CN" sz="3200" b="1" dirty="0" smtClean="0">
                <a:latin typeface="宋体" panose="02010600030101010101" pitchFamily="2" charset="-122"/>
                <a:ea typeface="宋体" panose="02010600030101010101" pitchFamily="2" charset="-122"/>
                <a:cs typeface="楷体" panose="02010609060101010101" pitchFamily="49" charset="-122"/>
              </a:rPr>
              <a:t>(</a:t>
            </a:r>
            <a:r>
              <a:rPr lang="zh-CN" altLang="en-US" sz="3200" b="1" dirty="0" smtClean="0">
                <a:latin typeface="宋体" panose="02010600030101010101" pitchFamily="2" charset="-122"/>
                <a:ea typeface="宋体" panose="02010600030101010101" pitchFamily="2" charset="-122"/>
                <a:cs typeface="楷体" panose="02010609060101010101" pitchFamily="49" charset="-122"/>
              </a:rPr>
              <a:t>改为陈述句</a:t>
            </a:r>
            <a:r>
              <a:rPr lang="en-US" altLang="zh-CN" sz="3200" b="1" dirty="0" smtClean="0">
                <a:latin typeface="宋体" panose="02010600030101010101" pitchFamily="2" charset="-122"/>
                <a:ea typeface="宋体" panose="02010600030101010101" pitchFamily="2" charset="-122"/>
                <a:cs typeface="楷体" panose="02010609060101010101" pitchFamily="49" charset="-122"/>
              </a:rPr>
              <a:t>)</a:t>
            </a:r>
          </a:p>
          <a:p>
            <a:pPr>
              <a:lnSpc>
                <a:spcPct val="120000"/>
              </a:lnSpc>
            </a:pPr>
            <a:endParaRPr lang="zh-CN" altLang="en-US" sz="3200" u="sng"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4" name="文本框 3"/>
          <p:cNvSpPr txBox="1"/>
          <p:nvPr/>
        </p:nvSpPr>
        <p:spPr>
          <a:xfrm>
            <a:off x="971287" y="1770951"/>
            <a:ext cx="8137217"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它要和我们一起坐船到外祖父家里去。</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1053664" y="2643758"/>
            <a:ext cx="6569710" cy="634020"/>
          </a:xfrm>
          <a:prstGeom prst="rect">
            <a:avLst/>
          </a:prstGeom>
          <a:noFill/>
        </p:spPr>
        <p:txBody>
          <a:bodyPr wrap="square" rtlCol="0">
            <a:spAutoFit/>
          </a:bodyPr>
          <a:lstStyle/>
          <a:p>
            <a:pPr>
              <a:lnSpc>
                <a:spcPct val="11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4.</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窗前是一大片草地。</a:t>
            </a:r>
            <a:r>
              <a:rPr lang="en-US" altLang="zh-CN" sz="3200" b="1" dirty="0" smtClean="0">
                <a:latin typeface="宋体" panose="02010600030101010101" pitchFamily="2" charset="-122"/>
                <a:ea typeface="宋体" panose="02010600030101010101" pitchFamily="2" charset="-122"/>
                <a:cs typeface="楷体" panose="02010609060101010101" pitchFamily="49" charset="-122"/>
                <a:sym typeface="+mn-ea"/>
              </a:rPr>
              <a:t>(</a:t>
            </a:r>
            <a:r>
              <a:rPr lang="zh-CN" altLang="en-US" sz="3200" b="1" dirty="0" smtClean="0">
                <a:latin typeface="宋体" panose="02010600030101010101" pitchFamily="2" charset="-122"/>
                <a:ea typeface="宋体" panose="02010600030101010101" pitchFamily="2" charset="-122"/>
                <a:cs typeface="楷体" panose="02010609060101010101" pitchFamily="49" charset="-122"/>
                <a:sym typeface="+mn-ea"/>
              </a:rPr>
              <a:t>扩句</a:t>
            </a:r>
            <a:r>
              <a:rPr lang="en-US" altLang="zh-CN" sz="3200" b="1" dirty="0" smtClean="0">
                <a:latin typeface="宋体" panose="02010600030101010101" pitchFamily="2" charset="-122"/>
                <a:ea typeface="宋体" panose="02010600030101010101" pitchFamily="2" charset="-122"/>
                <a:cs typeface="楷体" panose="02010609060101010101" pitchFamily="49" charset="-122"/>
                <a:sym typeface="+mn-ea"/>
              </a:rPr>
              <a:t>) </a:t>
            </a:r>
            <a:endParaRPr lang="zh-CN" altLang="en-US" sz="3200" u="sng" dirty="0">
              <a:solidFill>
                <a:schemeClr val="bg1"/>
              </a:solidFill>
              <a:latin typeface="宋体" panose="02010600030101010101" pitchFamily="2" charset="-122"/>
              <a:ea typeface="宋体" panose="02010600030101010101" pitchFamily="2" charset="-122"/>
              <a:cs typeface="楷体" panose="02010609060101010101" pitchFamily="49" charset="-122"/>
            </a:endParaRPr>
          </a:p>
        </p:txBody>
      </p:sp>
      <p:sp>
        <p:nvSpPr>
          <p:cNvPr id="9" name="文本框 3"/>
          <p:cNvSpPr txBox="1"/>
          <p:nvPr/>
        </p:nvSpPr>
        <p:spPr>
          <a:xfrm>
            <a:off x="1088693" y="3499143"/>
            <a:ext cx="6534681"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我们家窗前是一大片绿色的草地。</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1275606"/>
            <a:ext cx="7056784" cy="1754326"/>
          </a:xfrm>
          <a:prstGeom prst="rect">
            <a:avLst/>
          </a:prstGeom>
          <a:noFill/>
        </p:spPr>
        <p:txBody>
          <a:bodyPr wrap="square" rtlCol="0">
            <a:spAutoFit/>
          </a:bodyPr>
          <a:lstStyle/>
          <a:p>
            <a:pPr>
              <a:lnSpc>
                <a:spcPct val="150000"/>
              </a:lnSpc>
            </a:pPr>
            <a:r>
              <a:rPr lang="en-US" altLang="zh-CN" sz="3600" b="1" dirty="0" smtClean="0">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这一单元的课文中有哪些知识点呢？我们一起来复习吧！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544" y="1877799"/>
            <a:ext cx="8136904" cy="2062103"/>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    本文通过对翠鸟外形和捕鱼动作的描写，让我们感受人与自然和谐相处的美好境界，培养亲近自然，热爱自然的美好情感，并且呼吁人类与动物和谐相处</a:t>
            </a:r>
            <a:r>
              <a:rPr lang="zh-CN" altLang="en-US" sz="3200" dirty="0" smtClean="0">
                <a:solidFill>
                  <a:srgbClr val="FF0000"/>
                </a:solidFill>
                <a:latin typeface="楷体" panose="02010609060101010101" pitchFamily="49" charset="-122"/>
                <a:ea typeface="楷体" panose="02010609060101010101" pitchFamily="49" charset="-122"/>
              </a:rPr>
              <a:t>。</a:t>
            </a:r>
            <a:endParaRPr lang="zh-CN" altLang="en-US" sz="3200" b="1" dirty="0" smtClean="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306706" y="1122879"/>
            <a:ext cx="8444671" cy="584775"/>
          </a:xfrm>
          <a:prstGeom prst="rect">
            <a:avLst/>
          </a:prstGeom>
          <a:noFill/>
        </p:spPr>
        <p:txBody>
          <a:bodyPr wrap="square" rtlCol="0">
            <a:spAutoFit/>
          </a:bodyPr>
          <a:lstStyle/>
          <a:p>
            <a:r>
              <a:rPr lang="zh-CN" altLang="en-US" sz="3200" dirty="0" smtClean="0">
                <a:solidFill>
                  <a:srgbClr val="FF0000"/>
                </a:solidFill>
                <a:latin typeface="楷体" panose="02010609060101010101" pitchFamily="49" charset="-122"/>
                <a:ea typeface="楷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《搭船的鸟》一文的主题是什么？</a:t>
            </a:r>
            <a:endParaRPr lang="zh-CN" altLang="en-US" sz="3200" dirty="0"/>
          </a:p>
        </p:txBody>
      </p:sp>
      <p:grpSp>
        <p:nvGrpSpPr>
          <p:cNvPr id="4" name="组合 3"/>
          <p:cNvGrpSpPr/>
          <p:nvPr/>
        </p:nvGrpSpPr>
        <p:grpSpPr>
          <a:xfrm>
            <a:off x="-83185" y="267494"/>
            <a:ext cx="2893060"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本单元知识点</a:t>
              </a:r>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4"/>
          <p:cNvGrpSpPr/>
          <p:nvPr/>
        </p:nvGrpSpPr>
        <p:grpSpPr>
          <a:xfrm>
            <a:off x="0" y="136525"/>
            <a:ext cx="2513330" cy="509438"/>
            <a:chOff x="458" y="988"/>
            <a:chExt cx="4134" cy="914"/>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59"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易读错的字</a:t>
              </a:r>
            </a:p>
          </p:txBody>
        </p:sp>
      </p:grpSp>
      <p:sp>
        <p:nvSpPr>
          <p:cNvPr id="2" name="文本框 1"/>
          <p:cNvSpPr txBox="1"/>
          <p:nvPr/>
        </p:nvSpPr>
        <p:spPr>
          <a:xfrm>
            <a:off x="762056" y="2375144"/>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楷体" panose="02010609060101010101" pitchFamily="49" charset="-122"/>
                <a:sym typeface="+mn-ea"/>
              </a:rPr>
              <a:t>鹦</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3" name="文本框 12"/>
          <p:cNvSpPr txBox="1"/>
          <p:nvPr/>
        </p:nvSpPr>
        <p:spPr>
          <a:xfrm>
            <a:off x="5564048" y="2390739"/>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楷体" panose="02010609060101010101" pitchFamily="49" charset="-122"/>
                <a:sym typeface="+mn-ea"/>
              </a:rPr>
              <a:t>耍</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4" name="文本框 13"/>
          <p:cNvSpPr txBox="1"/>
          <p:nvPr/>
        </p:nvSpPr>
        <p:spPr>
          <a:xfrm>
            <a:off x="5467869" y="1887595"/>
            <a:ext cx="992579" cy="523220"/>
          </a:xfrm>
          <a:prstGeom prst="rect">
            <a:avLst/>
          </a:prstGeom>
          <a:noFill/>
        </p:spPr>
        <p:txBody>
          <a:bodyPr wrap="none" rtlCol="0">
            <a:spAutoFit/>
          </a:bodyPr>
          <a:lstStyle/>
          <a:p>
            <a:r>
              <a:rPr lang="en-US" altLang="zh-CN" sz="2800" dirty="0" err="1" smtClean="0">
                <a:latin typeface="汉语拼音" pitchFamily="34" charset="0"/>
                <a:cs typeface="汉语拼音" pitchFamily="34" charset="0"/>
              </a:rPr>
              <a:t>shuǎ</a:t>
            </a:r>
            <a:endParaRPr lang="zh-CN" altLang="en-US" sz="2800" dirty="0">
              <a:latin typeface="汉语拼音" pitchFamily="34" charset="0"/>
              <a:ea typeface="黑体" panose="02010609060101010101" pitchFamily="49" charset="-122"/>
              <a:cs typeface="汉语拼音" pitchFamily="34" charset="0"/>
            </a:endParaRPr>
          </a:p>
        </p:txBody>
      </p:sp>
      <p:sp>
        <p:nvSpPr>
          <p:cNvPr id="17" name="文本框 16"/>
          <p:cNvSpPr txBox="1"/>
          <p:nvPr/>
        </p:nvSpPr>
        <p:spPr>
          <a:xfrm>
            <a:off x="2411760" y="2391651"/>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楷体" panose="02010609060101010101" pitchFamily="49" charset="-122"/>
                <a:sym typeface="+mn-ea"/>
              </a:rPr>
              <a:t>鹉</a:t>
            </a:r>
            <a:endParaRPr lang="zh-CN" altLang="en-US" sz="48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8" name="文本框 17"/>
          <p:cNvSpPr txBox="1"/>
          <p:nvPr/>
        </p:nvSpPr>
        <p:spPr>
          <a:xfrm>
            <a:off x="2443218" y="1917782"/>
            <a:ext cx="902811" cy="523220"/>
          </a:xfrm>
          <a:prstGeom prst="rect">
            <a:avLst/>
          </a:prstGeom>
          <a:noFill/>
        </p:spPr>
        <p:txBody>
          <a:bodyPr wrap="squar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smtClean="0">
                <a:latin typeface="汉语拼音" pitchFamily="34" charset="0"/>
                <a:cs typeface="汉语拼音" pitchFamily="34" charset="0"/>
              </a:rPr>
              <a:t>wǔ</a:t>
            </a:r>
            <a:endParaRPr lang="zh-CN" altLang="en-US" dirty="0">
              <a:latin typeface="汉语拼音" pitchFamily="34" charset="0"/>
              <a:cs typeface="汉语拼音" pitchFamily="34" charset="0"/>
              <a:sym typeface="+mn-ea"/>
            </a:endParaRPr>
          </a:p>
        </p:txBody>
      </p:sp>
      <p:sp>
        <p:nvSpPr>
          <p:cNvPr id="19" name="文本框 18"/>
          <p:cNvSpPr txBox="1"/>
          <p:nvPr/>
        </p:nvSpPr>
        <p:spPr>
          <a:xfrm>
            <a:off x="3984843" y="2391651"/>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黑体" panose="02010609060101010101" pitchFamily="49" charset="-122"/>
                <a:sym typeface="+mn-ea"/>
              </a:rPr>
              <a:t>英</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1" name="文本框 20"/>
          <p:cNvSpPr txBox="1"/>
          <p:nvPr/>
        </p:nvSpPr>
        <p:spPr>
          <a:xfrm>
            <a:off x="3923928" y="1901507"/>
            <a:ext cx="922047" cy="523220"/>
          </a:xfrm>
          <a:prstGeom prst="rect">
            <a:avLst/>
          </a:prstGeom>
          <a:noFill/>
        </p:spPr>
        <p:txBody>
          <a:bodyPr wrap="none" rtlCol="0">
            <a:spAutoFit/>
          </a:bodyPr>
          <a:lstStyle/>
          <a:p>
            <a:r>
              <a:rPr lang="en-US" altLang="zh-CN" sz="2800" dirty="0" err="1" smtClean="0">
                <a:latin typeface="汉语拼音" pitchFamily="34" charset="0"/>
                <a:cs typeface="汉语拼音" pitchFamily="34" charset="0"/>
              </a:rPr>
              <a:t>yīng</a:t>
            </a:r>
            <a:endParaRPr lang="zh-CN" altLang="en-US" sz="2800" dirty="0">
              <a:latin typeface="汉语拼音" pitchFamily="34" charset="0"/>
              <a:ea typeface="黑体" panose="02010609060101010101" pitchFamily="49" charset="-122"/>
              <a:cs typeface="汉语拼音" pitchFamily="34" charset="0"/>
            </a:endParaRPr>
          </a:p>
        </p:txBody>
      </p:sp>
      <p:sp>
        <p:nvSpPr>
          <p:cNvPr id="23" name="文本框 20"/>
          <p:cNvSpPr txBox="1"/>
          <p:nvPr/>
        </p:nvSpPr>
        <p:spPr>
          <a:xfrm>
            <a:off x="7164288" y="1925035"/>
            <a:ext cx="875561" cy="523220"/>
          </a:xfrm>
          <a:prstGeom prst="rect">
            <a:avLst/>
          </a:prstGeom>
          <a:noFill/>
        </p:spPr>
        <p:txBody>
          <a:bodyPr wrap="none" rtlCol="0">
            <a:spAutoFit/>
          </a:bodyPr>
          <a:lstStyle/>
          <a:p>
            <a:r>
              <a:rPr lang="en-US" altLang="zh-CN" sz="2800" dirty="0" err="1" smtClean="0">
                <a:latin typeface="汉语拼音" pitchFamily="34" charset="0"/>
                <a:cs typeface="汉语拼音" pitchFamily="34" charset="0"/>
              </a:rPr>
              <a:t>lǒng</a:t>
            </a:r>
            <a:endParaRPr lang="zh-CN" altLang="en-US" sz="2800" dirty="0">
              <a:latin typeface="汉语拼音" pitchFamily="34" charset="0"/>
              <a:ea typeface="黑体" panose="02010609060101010101" pitchFamily="49" charset="-122"/>
              <a:cs typeface="汉语拼音" pitchFamily="34" charset="0"/>
            </a:endParaRPr>
          </a:p>
        </p:txBody>
      </p:sp>
      <p:sp>
        <p:nvSpPr>
          <p:cNvPr id="24" name="文本框 18"/>
          <p:cNvSpPr txBox="1"/>
          <p:nvPr/>
        </p:nvSpPr>
        <p:spPr>
          <a:xfrm>
            <a:off x="7228054" y="2359549"/>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黑体" panose="02010609060101010101" pitchFamily="49" charset="-122"/>
                <a:sym typeface="+mn-ea"/>
              </a:rPr>
              <a:t>拢</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5" name="TextBox 34"/>
          <p:cNvSpPr txBox="1"/>
          <p:nvPr/>
        </p:nvSpPr>
        <p:spPr>
          <a:xfrm>
            <a:off x="6917991" y="1157308"/>
            <a:ext cx="136815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smtClean="0">
                <a:solidFill>
                  <a:srgbClr val="FF0000"/>
                </a:solidFill>
                <a:latin typeface="+mn-ea"/>
              </a:rPr>
              <a:t>后鼻音</a:t>
            </a:r>
            <a:endParaRPr lang="zh-CN" altLang="en-US" sz="2800" dirty="0">
              <a:solidFill>
                <a:srgbClr val="FF0000"/>
              </a:solidFill>
              <a:latin typeface="+mn-ea"/>
            </a:endParaRPr>
          </a:p>
        </p:txBody>
      </p:sp>
      <p:sp>
        <p:nvSpPr>
          <p:cNvPr id="37" name="TextBox 36"/>
          <p:cNvSpPr txBox="1"/>
          <p:nvPr/>
        </p:nvSpPr>
        <p:spPr>
          <a:xfrm>
            <a:off x="5322674" y="1159911"/>
            <a:ext cx="1337558"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smtClean="0">
                <a:solidFill>
                  <a:srgbClr val="FF0000"/>
                </a:solidFill>
                <a:latin typeface="+mn-ea"/>
              </a:rPr>
              <a:t>翘舌音</a:t>
            </a:r>
            <a:endParaRPr lang="zh-CN" altLang="en-US" sz="2800" dirty="0">
              <a:solidFill>
                <a:srgbClr val="FF0000"/>
              </a:solidFill>
              <a:latin typeface="+mn-ea"/>
            </a:endParaRPr>
          </a:p>
        </p:txBody>
      </p:sp>
      <p:sp>
        <p:nvSpPr>
          <p:cNvPr id="38" name="左大括号 37"/>
          <p:cNvSpPr/>
          <p:nvPr/>
        </p:nvSpPr>
        <p:spPr>
          <a:xfrm rot="16200000" flipH="1" flipV="1">
            <a:off x="2651508" y="213314"/>
            <a:ext cx="359782" cy="3049154"/>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a:p>
        </p:txBody>
      </p:sp>
      <p:sp>
        <p:nvSpPr>
          <p:cNvPr id="40" name="文本框 11"/>
          <p:cNvSpPr txBox="1"/>
          <p:nvPr/>
        </p:nvSpPr>
        <p:spPr>
          <a:xfrm>
            <a:off x="658109" y="1925035"/>
            <a:ext cx="1008112" cy="523220"/>
          </a:xfrm>
          <a:prstGeom prst="rect">
            <a:avLst/>
          </a:prstGeom>
          <a:noFill/>
        </p:spPr>
        <p:txBody>
          <a:bodyPr wrap="squar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smtClean="0">
                <a:latin typeface="汉语拼音" pitchFamily="34" charset="0"/>
                <a:cs typeface="汉语拼音" pitchFamily="34" charset="0"/>
              </a:rPr>
              <a:t>yīng</a:t>
            </a:r>
            <a:endParaRPr lang="zh-CN" altLang="en-US" dirty="0">
              <a:latin typeface="汉语拼音" pitchFamily="34" charset="0"/>
              <a:cs typeface="汉语拼音" pitchFamily="34" charset="0"/>
            </a:endParaRPr>
          </a:p>
        </p:txBody>
      </p:sp>
      <p:sp>
        <p:nvSpPr>
          <p:cNvPr id="42" name="TextBox 41"/>
          <p:cNvSpPr txBox="1"/>
          <p:nvPr/>
        </p:nvSpPr>
        <p:spPr>
          <a:xfrm>
            <a:off x="1619672" y="1053944"/>
            <a:ext cx="2808312"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smtClean="0">
                <a:solidFill>
                  <a:srgbClr val="FF0000"/>
                </a:solidFill>
                <a:latin typeface="+mn-ea"/>
              </a:rPr>
              <a:t>整体认读音节</a:t>
            </a:r>
            <a:endParaRPr lang="zh-CN" altLang="en-US" sz="2800" dirty="0">
              <a:solidFill>
                <a:srgbClr val="FF0000"/>
              </a:solidFill>
              <a:latin typeface="+mn-ea"/>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down)">
                                      <p:cBhvr>
                                        <p:cTn id="7" dur="500"/>
                                        <p:tgtEl>
                                          <p:spTgt spid="4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down)">
                                      <p:cBhvr>
                                        <p:cTn id="10" dur="500"/>
                                        <p:tgtEl>
                                          <p:spTgt spid="1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down)">
                                      <p:cBhvr>
                                        <p:cTn id="13" dur="500"/>
                                        <p:tgtEl>
                                          <p:spTgt spid="2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down)">
                                      <p:cBhvr>
                                        <p:cTn id="16" dur="500"/>
                                        <p:tgtEl>
                                          <p:spTgt spid="3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down)">
                                      <p:cBhvr>
                                        <p:cTn id="19" dur="500"/>
                                        <p:tgtEl>
                                          <p:spTgt spid="42"/>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down)">
                                      <p:cBhvr>
                                        <p:cTn id="27" dur="500"/>
                                        <p:tgtEl>
                                          <p:spTgt spid="3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down)">
                                      <p:cBhvr>
                                        <p:cTn id="32" dur="500"/>
                                        <p:tgtEl>
                                          <p:spTgt spid="23"/>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down)">
                                      <p:cBhvr>
                                        <p:cTn id="3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1" grpId="0"/>
      <p:bldP spid="23" grpId="0"/>
      <p:bldP spid="35" grpId="0" animBg="1"/>
      <p:bldP spid="37" grpId="0" animBg="1"/>
      <p:bldP spid="38" grpId="0" animBg="1"/>
      <p:bldP spid="40" grpId="0"/>
      <p:bldP spid="4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788829"/>
            <a:ext cx="8676456" cy="584775"/>
          </a:xfrm>
          <a:prstGeom prst="rect">
            <a:avLst/>
          </a:prstGeom>
          <a:noFill/>
        </p:spPr>
        <p:txBody>
          <a:bodyPr wrap="square" rtlCol="0">
            <a:spAutoFit/>
          </a:bodyPr>
          <a:lstStyle/>
          <a:p>
            <a:r>
              <a:rPr lang="en-US" altLang="zh-CN" sz="3200" dirty="0" smtClean="0">
                <a:solidFill>
                  <a:srgbClr val="FF0000"/>
                </a:solidFill>
                <a:latin typeface="+mj-ea"/>
                <a:ea typeface="+mj-ea"/>
                <a:cs typeface="黑体" panose="02010609060101010101" pitchFamily="49" charset="-122"/>
                <a:sym typeface="+mn-ea"/>
              </a:rPr>
              <a:t>●</a:t>
            </a:r>
            <a:r>
              <a:rPr lang="zh-CN" altLang="en-US" sz="3200" dirty="0" smtClean="0">
                <a:latin typeface="+mj-ea"/>
                <a:ea typeface="+mj-ea"/>
                <a:cs typeface="黑体" panose="02010609060101010101" pitchFamily="49" charset="-122"/>
                <a:sym typeface="+mn-ea"/>
              </a:rPr>
              <a:t>作者从哪几个方面写“我”喜欢这只翠鸟的？</a:t>
            </a:r>
            <a:endParaRPr lang="zh-CN" altLang="en-US" sz="3200" dirty="0">
              <a:latin typeface="+mj-ea"/>
              <a:ea typeface="+mj-ea"/>
            </a:endParaRPr>
          </a:p>
        </p:txBody>
      </p:sp>
      <p:sp>
        <p:nvSpPr>
          <p:cNvPr id="6" name="TextBox 5"/>
          <p:cNvSpPr txBox="1"/>
          <p:nvPr/>
        </p:nvSpPr>
        <p:spPr>
          <a:xfrm>
            <a:off x="648836" y="1722170"/>
            <a:ext cx="8243644" cy="1569660"/>
          </a:xfrm>
          <a:prstGeom prst="rect">
            <a:avLst/>
          </a:prstGeom>
          <a:noFill/>
        </p:spPr>
        <p:txBody>
          <a:bodyPr wrap="square" rtlCol="0">
            <a:spAutoFit/>
          </a:bodyPr>
          <a:lstStyle/>
          <a:p>
            <a:r>
              <a:rPr lang="en-US" altLang="zh-CN" sz="3200" b="1" dirty="0" smtClean="0">
                <a:solidFill>
                  <a:srgbClr val="FF0000"/>
                </a:solidFill>
                <a:latin typeface="楷体" panose="02010609060101010101" pitchFamily="49" charset="-122"/>
                <a:ea typeface="楷体" panose="02010609060101010101" pitchFamily="49" charset="-122"/>
              </a:rPr>
              <a:t>    </a:t>
            </a:r>
            <a:r>
              <a:rPr lang="zh-CN" altLang="en-US" sz="3200" b="1" dirty="0" smtClean="0">
                <a:solidFill>
                  <a:srgbClr val="FF0000"/>
                </a:solidFill>
                <a:latin typeface="楷体" panose="02010609060101010101" pitchFamily="49" charset="-122"/>
                <a:ea typeface="楷体" panose="02010609060101010101" pitchFamily="49" charset="-122"/>
              </a:rPr>
              <a:t>从翠鸟的外形美丽和捕鱼动作敏捷捕鱼技术高超两个方面来描写我为什么喜欢这只鸟儿的。</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plus(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5322" y="1529373"/>
            <a:ext cx="7621094" cy="255454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sym typeface="+mn-ea"/>
              </a:rPr>
              <a:t>    </a:t>
            </a:r>
            <a:r>
              <a:rPr lang="zh-CN" altLang="en-US" sz="3200" b="1" dirty="0" smtClean="0">
                <a:solidFill>
                  <a:srgbClr val="FF0000"/>
                </a:solidFill>
                <a:latin typeface="楷体" panose="02010609060101010101" pitchFamily="49" charset="-122"/>
                <a:ea typeface="楷体" panose="02010609060101010101" pitchFamily="49" charset="-122"/>
                <a:sym typeface="+mn-ea"/>
              </a:rPr>
              <a:t>在“我”的眼中，这只小鸟是乘坐“我们”的船来捕鱼的，所以用</a:t>
            </a:r>
            <a:r>
              <a:rPr lang="en-US" altLang="zh-CN" sz="3200" b="1" dirty="0" smtClean="0">
                <a:solidFill>
                  <a:srgbClr val="FF0000"/>
                </a:solidFill>
                <a:latin typeface="楷体" panose="02010609060101010101" pitchFamily="49" charset="-122"/>
                <a:ea typeface="楷体" panose="02010609060101010101" pitchFamily="49" charset="-122"/>
                <a:sym typeface="+mn-ea"/>
              </a:rPr>
              <a:t>《</a:t>
            </a:r>
            <a:r>
              <a:rPr lang="zh-CN" altLang="en-US" sz="3200" b="1" dirty="0" smtClean="0">
                <a:solidFill>
                  <a:srgbClr val="FF0000"/>
                </a:solidFill>
                <a:latin typeface="楷体" panose="02010609060101010101" pitchFamily="49" charset="-122"/>
                <a:ea typeface="楷体" panose="02010609060101010101" pitchFamily="49" charset="-122"/>
                <a:sym typeface="+mn-ea"/>
              </a:rPr>
              <a:t>搭船的鸟</a:t>
            </a:r>
            <a:r>
              <a:rPr lang="en-US" altLang="zh-CN" sz="3200" b="1" dirty="0" smtClean="0">
                <a:solidFill>
                  <a:srgbClr val="FF0000"/>
                </a:solidFill>
                <a:latin typeface="楷体" panose="02010609060101010101" pitchFamily="49" charset="-122"/>
                <a:ea typeface="楷体" panose="02010609060101010101" pitchFamily="49" charset="-122"/>
                <a:sym typeface="+mn-ea"/>
              </a:rPr>
              <a:t>》</a:t>
            </a:r>
            <a:r>
              <a:rPr lang="zh-CN" altLang="en-US" sz="3200" b="1" dirty="0" smtClean="0">
                <a:solidFill>
                  <a:srgbClr val="FF0000"/>
                </a:solidFill>
                <a:latin typeface="楷体" panose="02010609060101010101" pitchFamily="49" charset="-122"/>
                <a:ea typeface="楷体" panose="02010609060101010101" pitchFamily="49" charset="-122"/>
                <a:sym typeface="+mn-ea"/>
              </a:rPr>
              <a:t>作为题目更能概括文章的主要内容，比“翠鸟”这个题目更能体现出人和动物和谐相处的美好。</a:t>
            </a:r>
          </a:p>
        </p:txBody>
      </p:sp>
      <p:sp>
        <p:nvSpPr>
          <p:cNvPr id="3" name="文本框 2"/>
          <p:cNvSpPr txBox="1"/>
          <p:nvPr/>
        </p:nvSpPr>
        <p:spPr>
          <a:xfrm>
            <a:off x="395536" y="483518"/>
            <a:ext cx="7961630" cy="1077218"/>
          </a:xfrm>
          <a:prstGeom prst="rect">
            <a:avLst/>
          </a:prstGeom>
          <a:noFill/>
        </p:spPr>
        <p:txBody>
          <a:bodyPr wrap="square" rtlCol="0">
            <a:spAutoFit/>
          </a:bodyPr>
          <a:lstStyle/>
          <a:p>
            <a:r>
              <a:rPr lang="en-US" altLang="zh-CN" sz="32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本文为什么以</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搭船的鸟</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为题，而不以</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翠鸟</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为题</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? </a:t>
            </a:r>
            <a:endParaRPr lang="zh-CN" altLang="en-US" sz="32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92524" y="1563638"/>
            <a:ext cx="8155940" cy="2062103"/>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sym typeface="+mn-ea"/>
              </a:rPr>
              <a:t>    </a:t>
            </a:r>
            <a:r>
              <a:rPr lang="zh-CN" altLang="en-US" sz="3200" b="1" dirty="0" smtClean="0">
                <a:solidFill>
                  <a:srgbClr val="FF0000"/>
                </a:solidFill>
                <a:latin typeface="楷体" panose="02010609060101010101" pitchFamily="49" charset="-122"/>
                <a:ea typeface="楷体" panose="02010609060101010101" pitchFamily="49" charset="-122"/>
                <a:sym typeface="+mn-ea"/>
              </a:rPr>
              <a:t>文章通过两方面描写翠鸟的美丽。第一，翠鸟的颜色鲜艳美丽。第二，它比鹦鹉还漂亮。作者抓住颜色的词语按照从身体到头部的顺序来描写翠鸟外形的。</a:t>
            </a:r>
            <a:endParaRPr lang="zh-CN" altLang="en-US" sz="32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445591" y="627534"/>
            <a:ext cx="7294761" cy="584775"/>
          </a:xfrm>
          <a:prstGeom prst="rect">
            <a:avLst/>
          </a:prstGeom>
          <a:noFill/>
        </p:spPr>
        <p:txBody>
          <a:bodyPr wrap="square" rtlCol="0">
            <a:spAutoFit/>
          </a:bodyPr>
          <a:lstStyle/>
          <a:p>
            <a:r>
              <a:rPr lang="en-US" altLang="zh-CN" sz="32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作者是怎样描写翠鸟的外形特点的</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? </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16024" y="1521610"/>
            <a:ext cx="8604448" cy="2676525"/>
          </a:xfrm>
          <a:prstGeom prst="rect">
            <a:avLst/>
          </a:prstGeom>
          <a:noFill/>
        </p:spPr>
        <p:txBody>
          <a:bodyPr wrap="square" rtlCol="0">
            <a:spAutoFit/>
          </a:bodyPr>
          <a:lstStyle/>
          <a:p>
            <a:r>
              <a:rPr lang="zh-CN" altLang="en-US" sz="2800" b="1" dirty="0" smtClean="0">
                <a:latin typeface="楷体" panose="02010609060101010101" pitchFamily="49" charset="-122"/>
                <a:ea typeface="楷体" panose="02010609060101010101" pitchFamily="49" charset="-122"/>
                <a:sym typeface="+mn-ea"/>
              </a:rPr>
              <a:t>    </a:t>
            </a:r>
            <a:r>
              <a:rPr lang="zh-CN" altLang="en-US" sz="2800" b="1" dirty="0" smtClean="0">
                <a:solidFill>
                  <a:srgbClr val="FF0000"/>
                </a:solidFill>
                <a:latin typeface="楷体" panose="02010609060101010101" pitchFamily="49" charset="-122"/>
                <a:ea typeface="楷体" panose="02010609060101010101" pitchFamily="49" charset="-122"/>
                <a:sym typeface="+mn-ea"/>
              </a:rPr>
              <a:t>“搭” 是“乘、坐”的意思，“搭船”即“顺便乘坐船”。一个“搭”字使鸟儿具有了灵气，体现了鸟和人在自然中的和谐。 “这只翠鸟搭了我们的船，在捕鱼吃呢。”篇末点题，使翠鸟的可爱、童心的可贵都跃然纸上，让我们领悟到人与动物相处的快乐，明白了要保护大自然的道理。 </a:t>
            </a:r>
            <a:endParaRPr lang="zh-CN" altLang="en-US" sz="28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288032" y="466487"/>
            <a:ext cx="8172400" cy="953135"/>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    ●</a:t>
            </a:r>
            <a:r>
              <a:rPr lang="zh-CN" altLang="en-US" sz="2800" dirty="0" smtClean="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重点句解析：</a:t>
            </a:r>
            <a:r>
              <a:rPr lang="zh-CN" altLang="en-US" sz="2800" b="1" dirty="0" smtClean="0">
                <a:latin typeface="楷体" panose="02010609060101010101" pitchFamily="49" charset="-122"/>
                <a:ea typeface="楷体" panose="02010609060101010101" pitchFamily="49" charset="-122"/>
                <a:cs typeface="黑体" panose="02010609060101010101" pitchFamily="49" charset="-122"/>
                <a:sym typeface="+mn-ea"/>
              </a:rPr>
              <a:t>母亲告诉我，这是一只翠鸟。哦，这只翠鸟搭了我们的船，在捕鱼吃呢。</a:t>
            </a:r>
            <a:endParaRPr lang="zh-CN" altLang="en-US" sz="2800" b="1" dirty="0">
              <a:latin typeface="楷体" panose="02010609060101010101" pitchFamily="49" charset="-122"/>
              <a:ea typeface="楷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35576" y="1623447"/>
            <a:ext cx="8484896" cy="3108543"/>
          </a:xfrm>
          <a:prstGeom prst="rect">
            <a:avLst/>
          </a:prstGeom>
          <a:noFill/>
        </p:spPr>
        <p:txBody>
          <a:bodyPr wrap="square" rtlCol="0">
            <a:spAutoFit/>
          </a:bodyPr>
          <a:lstStyle/>
          <a:p>
            <a:pPr indent="630238"/>
            <a:r>
              <a:rPr lang="zh-CN" altLang="en-US" sz="2800" b="1" dirty="0" smtClean="0">
                <a:solidFill>
                  <a:srgbClr val="FF0000"/>
                </a:solidFill>
                <a:latin typeface="楷体" panose="02010609060101010101" pitchFamily="49" charset="-122"/>
                <a:ea typeface="楷体" panose="02010609060101010101" pitchFamily="49" charset="-122"/>
                <a:sym typeface="+mn-ea"/>
              </a:rPr>
              <a:t>这是对翠鸟捕鱼的动态描写。 </a:t>
            </a:r>
          </a:p>
          <a:p>
            <a:pPr indent="630238"/>
            <a:r>
              <a:rPr lang="zh-CN" altLang="en-US" sz="2800" b="1" dirty="0" smtClean="0">
                <a:solidFill>
                  <a:srgbClr val="FF0000"/>
                </a:solidFill>
                <a:latin typeface="楷体" panose="02010609060101010101" pitchFamily="49" charset="-122"/>
                <a:ea typeface="楷体" panose="02010609060101010101" pitchFamily="49" charset="-122"/>
                <a:sym typeface="+mn-ea"/>
              </a:rPr>
              <a:t>“一下子”“没一会儿”是两个表示时间的词语，意思是很快，通过这两个词语说明翠鸟飞行的速度之快。</a:t>
            </a:r>
          </a:p>
          <a:p>
            <a:pPr indent="630238"/>
            <a:r>
              <a:rPr lang="zh-CN" altLang="en-US" sz="2800" b="1" dirty="0" smtClean="0">
                <a:solidFill>
                  <a:srgbClr val="FF0000"/>
                </a:solidFill>
                <a:latin typeface="楷体" panose="02010609060101010101" pitchFamily="49" charset="-122"/>
                <a:ea typeface="楷体" panose="02010609060101010101" pitchFamily="49" charset="-122"/>
                <a:sym typeface="+mn-ea"/>
              </a:rPr>
              <a:t>“一下子冲进水里”“飞起来了”“衔这一条小鱼”“吞了下去”是四个表示动作的词语，这个四个瞬间的动词说明翠鸟捕鱼时动作很敏捷，技术高超。</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251520" y="244591"/>
            <a:ext cx="8693784" cy="1383665"/>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    ●</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重点句解析：</a:t>
            </a:r>
            <a:r>
              <a:rPr lang="zh-CN" altLang="en-US" sz="2800" b="1" dirty="0" smtClean="0">
                <a:latin typeface="楷体" panose="02010609060101010101" pitchFamily="49" charset="-122"/>
                <a:ea typeface="楷体" panose="02010609060101010101" pitchFamily="49" charset="-122"/>
                <a:cs typeface="黑体" panose="02010609060101010101" pitchFamily="49" charset="-122"/>
                <a:sym typeface="+mn-ea"/>
              </a:rPr>
              <a:t>我正想着，它一下子冲进水里，不见了。可是，没一会儿，它飞起来了，红色的长嘴衔着一条小鱼。它站在船头，一口把小鱼吞了下去。 </a:t>
            </a:r>
            <a:endParaRPr lang="zh-CN" altLang="en-US" sz="2800" b="1" dirty="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blinds(horizontal)">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blinds(horizontal)">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0753" y="1529373"/>
            <a:ext cx="7697671" cy="255454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sym typeface="+mn-ea"/>
              </a:rPr>
              <a:t>    这篇课文描写了一个发生在两个小兄弟和蒲公英之间的有趣的故事，文章叙述条理清楚，富有童趣，抒发了作者对蒲公英的喜爱之情，表达了对自然、对生命的尊重。</a:t>
            </a:r>
            <a:endParaRPr lang="zh-CN" altLang="en-US" sz="32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604375" y="699542"/>
            <a:ext cx="7870825" cy="584775"/>
          </a:xfrm>
          <a:prstGeom prst="rect">
            <a:avLst/>
          </a:prstGeom>
          <a:noFill/>
        </p:spPr>
        <p:txBody>
          <a:bodyPr wrap="square" rtlCol="0">
            <a:spAutoFit/>
          </a:bodyPr>
          <a:lstStyle/>
          <a:p>
            <a:pPr latinLnBrk="1"/>
            <a:r>
              <a:rPr lang="en-US" altLang="zh-CN" sz="32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《金色的草地</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smtClean="0">
                <a:latin typeface="黑体" panose="02010609060101010101" pitchFamily="49" charset="-122"/>
                <a:ea typeface="黑体" panose="02010609060101010101" pitchFamily="49" charset="-122"/>
                <a:cs typeface="黑体" panose="02010609060101010101" pitchFamily="49" charset="-122"/>
                <a:sym typeface="+mn-ea"/>
              </a:rPr>
              <a:t>一文的主题是什么？</a:t>
            </a:r>
            <a:endParaRPr lang="zh-CN" altLang="en-US" sz="3200" b="1"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62472" y="1560929"/>
            <a:ext cx="8165465" cy="2677656"/>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早上，草地</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，因为蒲公英（               ）；</a:t>
            </a:r>
          </a:p>
          <a:p>
            <a:r>
              <a:rPr lang="zh-CN" altLang="en-US" sz="2800" b="1" dirty="0" smtClean="0">
                <a:latin typeface="楷体" panose="02010609060101010101" pitchFamily="49" charset="-122"/>
                <a:ea typeface="楷体" panose="02010609060101010101" pitchFamily="49" charset="-122"/>
                <a:sym typeface="+mn-ea"/>
              </a:rPr>
              <a:t>    中午，草地</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，因为蒲公英（               ）；</a:t>
            </a:r>
          </a:p>
          <a:p>
            <a:r>
              <a:rPr lang="zh-CN" altLang="en-US" sz="2800" b="1" dirty="0" smtClean="0">
                <a:latin typeface="楷体" panose="02010609060101010101" pitchFamily="49" charset="-122"/>
                <a:ea typeface="楷体" panose="02010609060101010101" pitchFamily="49" charset="-122"/>
                <a:sym typeface="+mn-ea"/>
              </a:rPr>
              <a:t>    傍晚，草地</a:t>
            </a:r>
            <a:r>
              <a:rPr lang="en-US" altLang="zh-CN" sz="2800" b="1" dirty="0" smtClean="0">
                <a:latin typeface="楷体" panose="02010609060101010101" pitchFamily="49" charset="-122"/>
                <a:ea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sym typeface="+mn-ea"/>
              </a:rPr>
              <a:t>，因为蒲公英（               ）。</a:t>
            </a:r>
          </a:p>
        </p:txBody>
      </p:sp>
      <p:sp>
        <p:nvSpPr>
          <p:cNvPr id="3" name="文本框 2"/>
          <p:cNvSpPr txBox="1"/>
          <p:nvPr/>
        </p:nvSpPr>
        <p:spPr>
          <a:xfrm>
            <a:off x="467544" y="483518"/>
            <a:ext cx="7870825" cy="953135"/>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    ●</a:t>
            </a:r>
            <a:r>
              <a:rPr lang="zh-CN" altLang="en-US" sz="2800" dirty="0" smtClean="0"/>
              <a:t>仔细读读</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《金色的草地》</a:t>
            </a:r>
            <a:r>
              <a:rPr lang="zh-CN" altLang="en-US" sz="2800" dirty="0" smtClean="0"/>
              <a:t>第</a:t>
            </a:r>
            <a:r>
              <a:rPr lang="en-US" altLang="zh-CN" sz="2800" dirty="0" smtClean="0"/>
              <a:t>3</a:t>
            </a:r>
            <a:r>
              <a:rPr lang="zh-CN" altLang="en-US" sz="2800" dirty="0" smtClean="0"/>
              <a:t>自然段，把下面的内容补充完整，体会作者观察的细致。</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grpSp>
        <p:nvGrpSpPr>
          <p:cNvPr id="11" name="组合 10"/>
          <p:cNvGrpSpPr/>
          <p:nvPr/>
        </p:nvGrpSpPr>
        <p:grpSpPr>
          <a:xfrm>
            <a:off x="1183390" y="1569034"/>
            <a:ext cx="4601980" cy="2699531"/>
            <a:chOff x="1183390" y="1569034"/>
            <a:chExt cx="4601980" cy="2699531"/>
          </a:xfrm>
        </p:grpSpPr>
        <p:sp>
          <p:nvSpPr>
            <p:cNvPr id="5" name="矩形 4"/>
            <p:cNvSpPr/>
            <p:nvPr/>
          </p:nvSpPr>
          <p:spPr>
            <a:xfrm>
              <a:off x="1213370" y="3745345"/>
              <a:ext cx="4572000"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花瓣</a:t>
              </a:r>
              <a:r>
                <a:rPr lang="zh-CN" altLang="en-US" sz="2800" b="1" dirty="0">
                  <a:solidFill>
                    <a:srgbClr val="FF0000"/>
                  </a:solidFill>
                  <a:latin typeface="楷体" panose="02010609060101010101" pitchFamily="49" charset="-122"/>
                  <a:ea typeface="楷体" panose="02010609060101010101" pitchFamily="49" charset="-122"/>
                </a:rPr>
                <a:t>是合拢的</a:t>
              </a:r>
            </a:p>
          </p:txBody>
        </p:sp>
        <p:sp>
          <p:nvSpPr>
            <p:cNvPr id="6" name="矩形 5"/>
            <p:cNvSpPr/>
            <p:nvPr/>
          </p:nvSpPr>
          <p:spPr>
            <a:xfrm>
              <a:off x="3520695" y="1569034"/>
              <a:ext cx="1627369" cy="523220"/>
            </a:xfrm>
            <a:prstGeom prst="rect">
              <a:avLst/>
            </a:prstGeom>
          </p:spPr>
          <p:txBody>
            <a:bodyPr wrap="none">
              <a:spAutoFit/>
            </a:bodyPr>
            <a:lstStyle/>
            <a:p>
              <a:pPr lvl="0"/>
              <a:r>
                <a:rPr lang="zh-CN" altLang="en-US" sz="2800" b="1" dirty="0">
                  <a:solidFill>
                    <a:srgbClr val="FF0000"/>
                  </a:solidFill>
                  <a:latin typeface="楷体" panose="02010609060101010101" pitchFamily="49" charset="-122"/>
                  <a:ea typeface="楷体" panose="02010609060101010101" pitchFamily="49" charset="-122"/>
                </a:rPr>
                <a:t>是绿色的</a:t>
              </a:r>
            </a:p>
          </p:txBody>
        </p:sp>
        <p:sp>
          <p:nvSpPr>
            <p:cNvPr id="7" name="矩形 6"/>
            <p:cNvSpPr/>
            <p:nvPr/>
          </p:nvSpPr>
          <p:spPr>
            <a:xfrm>
              <a:off x="1183390" y="1991512"/>
              <a:ext cx="2827536" cy="523220"/>
            </a:xfrm>
            <a:prstGeom prst="rect">
              <a:avLst/>
            </a:prstGeom>
          </p:spPr>
          <p:txBody>
            <a:bodyPr wrap="square">
              <a:spAutoFit/>
            </a:bodyPr>
            <a:lstStyle/>
            <a:p>
              <a:pPr lvl="0"/>
              <a:r>
                <a:rPr lang="zh-CN" altLang="en-US" sz="2800" b="1" dirty="0">
                  <a:solidFill>
                    <a:srgbClr val="FF0000"/>
                  </a:solidFill>
                  <a:latin typeface="楷体" panose="02010609060101010101" pitchFamily="49" charset="-122"/>
                  <a:ea typeface="楷体" panose="02010609060101010101" pitchFamily="49" charset="-122"/>
                </a:rPr>
                <a:t>花瓣是合拢的 </a:t>
              </a:r>
            </a:p>
          </p:txBody>
        </p:sp>
        <p:sp>
          <p:nvSpPr>
            <p:cNvPr id="8" name="矩形 7"/>
            <p:cNvSpPr/>
            <p:nvPr/>
          </p:nvSpPr>
          <p:spPr>
            <a:xfrm>
              <a:off x="3531086" y="2447237"/>
              <a:ext cx="1627369" cy="523220"/>
            </a:xfrm>
            <a:prstGeom prst="rect">
              <a:avLst/>
            </a:prstGeom>
          </p:spPr>
          <p:txBody>
            <a:bodyPr wrap="none">
              <a:spAutoFit/>
            </a:bodyPr>
            <a:lstStyle/>
            <a:p>
              <a:pPr lvl="0"/>
              <a:r>
                <a:rPr lang="zh-CN" altLang="en-US" sz="2800" b="1" dirty="0">
                  <a:solidFill>
                    <a:srgbClr val="FF0000"/>
                  </a:solidFill>
                  <a:latin typeface="楷体" panose="02010609060101010101" pitchFamily="49" charset="-122"/>
                  <a:ea typeface="楷体" panose="02010609060101010101" pitchFamily="49" charset="-122"/>
                </a:rPr>
                <a:t>是金色的</a:t>
              </a:r>
            </a:p>
          </p:txBody>
        </p:sp>
        <p:sp>
          <p:nvSpPr>
            <p:cNvPr id="9" name="矩形 8"/>
            <p:cNvSpPr/>
            <p:nvPr/>
          </p:nvSpPr>
          <p:spPr>
            <a:xfrm>
              <a:off x="1191390" y="2841696"/>
              <a:ext cx="2492127" cy="523220"/>
            </a:xfrm>
            <a:prstGeom prst="rect">
              <a:avLst/>
            </a:prstGeom>
          </p:spPr>
          <p:txBody>
            <a:bodyPr wrap="square">
              <a:spAutoFit/>
            </a:bodyPr>
            <a:lstStyle/>
            <a:p>
              <a:pPr lvl="0"/>
              <a:r>
                <a:rPr lang="zh-CN" altLang="en-US" sz="2800" b="1" dirty="0">
                  <a:solidFill>
                    <a:srgbClr val="FF0000"/>
                  </a:solidFill>
                  <a:latin typeface="楷体" panose="02010609060101010101" pitchFamily="49" charset="-122"/>
                  <a:ea typeface="楷体" panose="02010609060101010101" pitchFamily="49" charset="-122"/>
                </a:rPr>
                <a:t>花瓣是张开的</a:t>
              </a:r>
            </a:p>
          </p:txBody>
        </p:sp>
        <p:sp>
          <p:nvSpPr>
            <p:cNvPr id="10" name="矩形 9"/>
            <p:cNvSpPr/>
            <p:nvPr/>
          </p:nvSpPr>
          <p:spPr>
            <a:xfrm>
              <a:off x="3513692" y="3312515"/>
              <a:ext cx="1808508" cy="523220"/>
            </a:xfrm>
            <a:prstGeom prst="rect">
              <a:avLst/>
            </a:prstGeom>
          </p:spPr>
          <p:txBody>
            <a:bodyPr wrap="none">
              <a:spAutoFit/>
            </a:bodyPr>
            <a:lstStyle/>
            <a:p>
              <a:pPr lvl="0"/>
              <a:r>
                <a:rPr lang="zh-CN" altLang="en-US" sz="2800" b="1" dirty="0">
                  <a:solidFill>
                    <a:srgbClr val="FF0000"/>
                  </a:solidFill>
                  <a:latin typeface="楷体" panose="02010609060101010101" pitchFamily="49" charset="-122"/>
                  <a:ea typeface="楷体" panose="02010609060101010101" pitchFamily="49" charset="-122"/>
                </a:rPr>
                <a:t>是绿色的 </a:t>
              </a: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3294" y="1923678"/>
            <a:ext cx="8345170" cy="2245360"/>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sym typeface="+mn-ea"/>
              </a:rPr>
              <a:t>    </a:t>
            </a:r>
            <a:r>
              <a:rPr lang="zh-CN" altLang="en-US" sz="2800" b="1" dirty="0" smtClean="0">
                <a:solidFill>
                  <a:srgbClr val="FF0000"/>
                </a:solidFill>
                <a:latin typeface="楷体" panose="02010609060101010101" pitchFamily="49" charset="-122"/>
                <a:ea typeface="楷体" panose="02010609060101010101" pitchFamily="49" charset="-122"/>
                <a:sym typeface="+mn-ea"/>
              </a:rPr>
              <a:t>例：我家门前有一丛牵牛花。大清早，牵牛花就吹起了紫色的小喇叭，很是好看；到了晚上，它就慢慢地把花都收了起来。第二天，又一批新的牵牛花绽开了笑脸，而昨天开过的花就已经凋谢了。一朵花只开一天，生命真是太短暂了。</a:t>
            </a:r>
            <a:endParaRPr lang="zh-CN" altLang="en-US" sz="28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323528" y="323989"/>
            <a:ext cx="8568952" cy="1383665"/>
          </a:xfrm>
          <a:prstGeom prst="rect">
            <a:avLst/>
          </a:prstGeom>
          <a:noFill/>
        </p:spPr>
        <p:txBody>
          <a:bodyPr wrap="squar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    </a:t>
            </a:r>
            <a:r>
              <a:rPr lang="en-US" altLang="zh-CN" sz="2800"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a:t>我们只要稍加</a:t>
            </a:r>
            <a:r>
              <a:rPr lang="zh-CN" altLang="en-US" sz="2800" dirty="0" smtClean="0"/>
              <a:t>留意，就会发现事物是变化着的。如，向日葵会随着太阳转动，含羞草被触碰后会“害羞”地低下头</a:t>
            </a:r>
            <a:r>
              <a:rPr lang="en-US" altLang="zh-CN" sz="2800" dirty="0" smtClean="0"/>
              <a:t>……</a:t>
            </a:r>
            <a:r>
              <a:rPr lang="zh-CN" altLang="en-US" sz="2800" dirty="0" smtClean="0"/>
              <a:t>你留意过哪些事物的变化？</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7544" y="978863"/>
            <a:ext cx="5544616" cy="584775"/>
          </a:xfrm>
          <a:prstGeom prst="rect">
            <a:avLst/>
          </a:prstGeom>
          <a:noFill/>
        </p:spPr>
        <p:txBody>
          <a:bodyPr wrap="square" rtlCol="0">
            <a:spAutoFit/>
          </a:bodyPr>
          <a:lstStyle/>
          <a:p>
            <a:r>
              <a:rPr lang="zh-CN" altLang="en-US" sz="3200" dirty="0" smtClean="0"/>
              <a:t>一、课文直通车。</a:t>
            </a:r>
            <a:endParaRPr lang="zh-CN" altLang="en-US" sz="3200" dirty="0"/>
          </a:p>
        </p:txBody>
      </p:sp>
      <p:sp>
        <p:nvSpPr>
          <p:cNvPr id="6" name="TextBox 5"/>
          <p:cNvSpPr txBox="1"/>
          <p:nvPr/>
        </p:nvSpPr>
        <p:spPr>
          <a:xfrm>
            <a:off x="467544" y="1635646"/>
            <a:ext cx="8064896" cy="2554545"/>
          </a:xfrm>
          <a:prstGeom prst="rect">
            <a:avLst/>
          </a:prstGeom>
          <a:noFill/>
        </p:spPr>
        <p:txBody>
          <a:bodyPr wrap="square" rtlCol="0">
            <a:spAutoFit/>
          </a:bodyPr>
          <a:lstStyle/>
          <a:p>
            <a:pPr indent="630238"/>
            <a:r>
              <a:rPr lang="en-US" altLang="zh-CN" sz="3200" b="1" dirty="0" smtClean="0">
                <a:latin typeface="楷体" panose="02010609060101010101" pitchFamily="49" charset="-122"/>
                <a:ea typeface="楷体" panose="02010609060101010101" pitchFamily="49" charset="-122"/>
              </a:rPr>
              <a:t>1.</a:t>
            </a:r>
            <a:r>
              <a:rPr lang="zh-CN" altLang="en-US" sz="3200" b="1" dirty="0" smtClean="0">
                <a:latin typeface="楷体" panose="02010609060101010101" pitchFamily="49" charset="-122"/>
                <a:ea typeface="楷体" panose="02010609060101010101" pitchFamily="49" charset="-122"/>
              </a:rPr>
              <a:t>在</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搭船的鸟</a:t>
            </a:r>
            <a:r>
              <a:rPr lang="en-US" altLang="zh-CN" sz="3200" b="1" dirty="0" smtClean="0">
                <a:latin typeface="楷体" panose="02010609060101010101" pitchFamily="49" charset="-122"/>
                <a:ea typeface="楷体" panose="02010609060101010101" pitchFamily="49" charset="-122"/>
              </a:rPr>
              <a:t>》</a:t>
            </a:r>
            <a:r>
              <a:rPr lang="zh-CN" altLang="en-US" sz="3200" b="1" dirty="0" smtClean="0">
                <a:latin typeface="楷体" panose="02010609060101010101" pitchFamily="49" charset="-122"/>
                <a:ea typeface="楷体" panose="02010609060101010101" pitchFamily="49" charset="-122"/>
              </a:rPr>
              <a:t>中，我认识了一只美丽的小鸟，它有一张</a:t>
            </a:r>
            <a:r>
              <a:rPr lang="en-US" altLang="zh-CN" sz="3200" b="1" dirty="0" smtClean="0">
                <a:latin typeface="楷体" panose="02010609060101010101" pitchFamily="49" charset="-122"/>
                <a:ea typeface="楷体" panose="02010609060101010101" pitchFamily="49" charset="-122"/>
              </a:rPr>
              <a:t>___________</a:t>
            </a:r>
            <a:r>
              <a:rPr lang="zh-CN" altLang="en-US" sz="3200" b="1" dirty="0" smtClean="0">
                <a:latin typeface="楷体" panose="02010609060101010101" pitchFamily="49" charset="-122"/>
                <a:ea typeface="楷体" panose="02010609060101010101" pitchFamily="49" charset="-122"/>
              </a:rPr>
              <a:t>，羽毛是</a:t>
            </a:r>
            <a:r>
              <a:rPr lang="en-US" altLang="zh-CN" sz="3200" b="1" dirty="0" smtClean="0">
                <a:latin typeface="楷体" panose="02010609060101010101" pitchFamily="49" charset="-122"/>
                <a:ea typeface="楷体" panose="02010609060101010101" pitchFamily="49" charset="-122"/>
              </a:rPr>
              <a:t>________</a:t>
            </a:r>
            <a:r>
              <a:rPr lang="zh-CN" altLang="en-US" sz="3200" b="1" dirty="0" smtClean="0">
                <a:latin typeface="楷体" panose="02010609060101010101" pitchFamily="49" charset="-122"/>
                <a:ea typeface="楷体" panose="02010609060101010101" pitchFamily="49" charset="-122"/>
              </a:rPr>
              <a:t>，翅膀带有</a:t>
            </a:r>
            <a:r>
              <a:rPr lang="en-US" altLang="zh-CN" sz="3200" b="1" dirty="0" smtClean="0">
                <a:latin typeface="楷体" panose="02010609060101010101" pitchFamily="49" charset="-122"/>
                <a:ea typeface="楷体" panose="02010609060101010101" pitchFamily="49" charset="-122"/>
              </a:rPr>
              <a:t>________</a:t>
            </a:r>
            <a:r>
              <a:rPr lang="zh-CN" altLang="en-US" sz="3200" b="1" dirty="0" smtClean="0">
                <a:latin typeface="楷体" panose="02010609060101010101" pitchFamily="49" charset="-122"/>
                <a:ea typeface="楷体" panose="02010609060101010101" pitchFamily="49" charset="-122"/>
              </a:rPr>
              <a:t>。 </a:t>
            </a:r>
          </a:p>
          <a:p>
            <a:pPr indent="630238"/>
            <a:r>
              <a:rPr lang="en-US" altLang="zh-CN" sz="3200" b="1" dirty="0" smtClean="0">
                <a:latin typeface="楷体" panose="02010609060101010101" pitchFamily="49" charset="-122"/>
                <a:ea typeface="楷体" panose="02010609060101010101" pitchFamily="49" charset="-122"/>
              </a:rPr>
              <a:t>2.</a:t>
            </a:r>
            <a:r>
              <a:rPr lang="zh-CN" altLang="en-US" sz="3200" b="1" dirty="0" smtClean="0">
                <a:latin typeface="楷体" panose="02010609060101010101" pitchFamily="49" charset="-122"/>
                <a:ea typeface="楷体" panose="02010609060101010101" pitchFamily="49" charset="-122"/>
              </a:rPr>
              <a:t>金色的草地会变颜色，早晨是</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色，中午是</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色，傍晚是</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色。</a:t>
            </a:r>
            <a:endParaRPr lang="zh-CN" altLang="en-US" sz="3200" b="1" dirty="0">
              <a:latin typeface="楷体" panose="02010609060101010101" pitchFamily="49" charset="-122"/>
              <a:ea typeface="楷体" panose="02010609060101010101" pitchFamily="49" charset="-122"/>
            </a:endParaRPr>
          </a:p>
        </p:txBody>
      </p:sp>
      <p:sp>
        <p:nvSpPr>
          <p:cNvPr id="7" name="TextBox 6"/>
          <p:cNvSpPr txBox="1"/>
          <p:nvPr/>
        </p:nvSpPr>
        <p:spPr>
          <a:xfrm>
            <a:off x="4246501" y="2106385"/>
            <a:ext cx="2557747"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红色的长嘴</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6984776" y="3075806"/>
            <a:ext cx="611560" cy="584775"/>
          </a:xfrm>
          <a:prstGeom prst="rect">
            <a:avLst/>
          </a:prstGeom>
          <a:noFill/>
        </p:spPr>
        <p:txBody>
          <a:bodyPr wrap="square" rtlCol="0">
            <a:spAutoFit/>
          </a:bodyPr>
          <a:lstStyle/>
          <a:p>
            <a:r>
              <a:rPr lang="zh-CN" altLang="en-US" sz="3200" b="1" dirty="0" smtClean="0">
                <a:solidFill>
                  <a:srgbClr val="FF0000"/>
                </a:solidFill>
                <a:latin typeface="楷体" pitchFamily="49" charset="-122"/>
                <a:ea typeface="楷体" pitchFamily="49" charset="-122"/>
              </a:rPr>
              <a:t>绿</a:t>
            </a:r>
            <a:endParaRPr lang="zh-CN" altLang="en-US" sz="3200" b="1" dirty="0">
              <a:solidFill>
                <a:srgbClr val="FF0000"/>
              </a:solidFill>
              <a:latin typeface="楷体" pitchFamily="49" charset="-122"/>
              <a:ea typeface="楷体" pitchFamily="49" charset="-122"/>
            </a:endParaRPr>
          </a:p>
        </p:txBody>
      </p:sp>
      <p:sp>
        <p:nvSpPr>
          <p:cNvPr id="10" name="文本框 8"/>
          <p:cNvSpPr txBox="1"/>
          <p:nvPr/>
        </p:nvSpPr>
        <p:spPr>
          <a:xfrm>
            <a:off x="324544" y="267494"/>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
        <p:nvSpPr>
          <p:cNvPr id="11" name="TextBox 10"/>
          <p:cNvSpPr txBox="1"/>
          <p:nvPr/>
        </p:nvSpPr>
        <p:spPr>
          <a:xfrm>
            <a:off x="615610" y="2586855"/>
            <a:ext cx="180020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翠绿的</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2" name="TextBox 11"/>
          <p:cNvSpPr txBox="1"/>
          <p:nvPr/>
        </p:nvSpPr>
        <p:spPr>
          <a:xfrm>
            <a:off x="4157884" y="2605067"/>
            <a:ext cx="252028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一些蓝色</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3" name="TextBox 12"/>
          <p:cNvSpPr txBox="1"/>
          <p:nvPr/>
        </p:nvSpPr>
        <p:spPr>
          <a:xfrm>
            <a:off x="2016224" y="3579862"/>
            <a:ext cx="611560" cy="584775"/>
          </a:xfrm>
          <a:prstGeom prst="rect">
            <a:avLst/>
          </a:prstGeom>
          <a:noFill/>
        </p:spPr>
        <p:txBody>
          <a:bodyPr wrap="square" rtlCol="0">
            <a:spAutoFit/>
          </a:bodyPr>
          <a:lstStyle/>
          <a:p>
            <a:r>
              <a:rPr lang="zh-CN" altLang="en-US" sz="3200" b="1" dirty="0" smtClean="0">
                <a:solidFill>
                  <a:srgbClr val="FF0000"/>
                </a:solidFill>
                <a:latin typeface="楷体" pitchFamily="49" charset="-122"/>
                <a:ea typeface="楷体" pitchFamily="49" charset="-122"/>
              </a:rPr>
              <a:t>金</a:t>
            </a:r>
            <a:endParaRPr lang="zh-CN" altLang="en-US" sz="3200" b="1" dirty="0">
              <a:solidFill>
                <a:srgbClr val="FF0000"/>
              </a:solidFill>
              <a:latin typeface="楷体" pitchFamily="49" charset="-122"/>
              <a:ea typeface="楷体" pitchFamily="49" charset="-122"/>
            </a:endParaRPr>
          </a:p>
        </p:txBody>
      </p:sp>
      <p:sp>
        <p:nvSpPr>
          <p:cNvPr id="14" name="TextBox 13"/>
          <p:cNvSpPr txBox="1"/>
          <p:nvPr/>
        </p:nvSpPr>
        <p:spPr>
          <a:xfrm>
            <a:off x="5040560" y="3579862"/>
            <a:ext cx="611560" cy="584775"/>
          </a:xfrm>
          <a:prstGeom prst="rect">
            <a:avLst/>
          </a:prstGeom>
          <a:noFill/>
        </p:spPr>
        <p:txBody>
          <a:bodyPr wrap="square" rtlCol="0">
            <a:spAutoFit/>
          </a:bodyPr>
          <a:lstStyle/>
          <a:p>
            <a:r>
              <a:rPr lang="zh-CN" altLang="en-US" sz="3200" b="1" dirty="0" smtClean="0">
                <a:solidFill>
                  <a:srgbClr val="FF0000"/>
                </a:solidFill>
                <a:latin typeface="楷体" pitchFamily="49" charset="-122"/>
                <a:ea typeface="楷体" pitchFamily="49" charset="-122"/>
              </a:rPr>
              <a:t>绿</a:t>
            </a:r>
            <a:endParaRPr lang="zh-CN" altLang="en-US" sz="3200" b="1" dirty="0">
              <a:solidFill>
                <a:srgbClr val="FF0000"/>
              </a:solidFill>
              <a:latin typeface="楷体" pitchFamily="49" charset="-122"/>
              <a:ea typeface="楷体"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500"/>
                                        <p:tgtEl>
                                          <p:spTgt spid="11"/>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00"/>
                                        <p:tgtEl>
                                          <p:spTgt spid="13"/>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13" grpId="0"/>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6024" y="1059582"/>
            <a:ext cx="8748464" cy="3108543"/>
          </a:xfrm>
          <a:prstGeom prst="rect">
            <a:avLst/>
          </a:prstGeom>
          <a:noFill/>
        </p:spPr>
        <p:txBody>
          <a:bodyPr wrap="square" rtlCol="0">
            <a:spAutoFit/>
          </a:bodyPr>
          <a:lstStyle/>
          <a:p>
            <a:pPr indent="539750"/>
            <a:r>
              <a:rPr lang="en-US" altLang="zh-CN" sz="2800" b="1" dirty="0" smtClean="0">
                <a:latin typeface="楷体" panose="02010609060101010101" pitchFamily="49" charset="-122"/>
                <a:ea typeface="楷体" panose="02010609060101010101" pitchFamily="49" charset="-122"/>
              </a:rPr>
              <a:t>1.</a:t>
            </a:r>
            <a:r>
              <a:rPr lang="zh-CN" altLang="en-US" sz="2800" b="1" dirty="0" smtClean="0">
                <a:latin typeface="楷体" panose="02010609060101010101" pitchFamily="49" charset="-122"/>
                <a:ea typeface="楷体" panose="02010609060101010101" pitchFamily="49" charset="-122"/>
              </a:rPr>
              <a:t>留心周围的事物，我们就会有新的发现。</a:t>
            </a:r>
            <a:r>
              <a:rPr lang="en-US" altLang="zh-CN" sz="2800" b="1" dirty="0" smtClean="0">
                <a:latin typeface="楷体" panose="02010609060101010101" pitchFamily="49" charset="-122"/>
                <a:ea typeface="楷体" panose="02010609060101010101" pitchFamily="49" charset="-122"/>
              </a:rPr>
              <a:t>(    ) </a:t>
            </a:r>
          </a:p>
          <a:p>
            <a:pPr indent="539750"/>
            <a:r>
              <a:rPr lang="en-US" altLang="zh-CN" sz="2800" b="1" dirty="0" smtClean="0">
                <a:latin typeface="楷体" panose="02010609060101010101" pitchFamily="49" charset="-122"/>
                <a:ea typeface="楷体" panose="02010609060101010101" pitchFamily="49" charset="-122"/>
              </a:rPr>
              <a:t>2.《</a:t>
            </a:r>
            <a:r>
              <a:rPr lang="zh-CN" altLang="en-US" sz="2800" b="1" dirty="0" smtClean="0">
                <a:latin typeface="楷体" panose="02010609060101010101" pitchFamily="49" charset="-122"/>
                <a:ea typeface="楷体" panose="02010609060101010101" pitchFamily="49" charset="-122"/>
              </a:rPr>
              <a:t>我家的小狗</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中的“王子”会数数，说明它的智商跟人一样，没有差别。</a:t>
            </a:r>
            <a:r>
              <a:rPr lang="en-US" altLang="zh-CN" sz="2800" b="1" dirty="0" smtClean="0">
                <a:latin typeface="楷体" panose="02010609060101010101" pitchFamily="49" charset="-122"/>
                <a:ea typeface="楷体" panose="02010609060101010101" pitchFamily="49" charset="-122"/>
              </a:rPr>
              <a:t>(    ) </a:t>
            </a:r>
          </a:p>
          <a:p>
            <a:pPr indent="539750"/>
            <a:r>
              <a:rPr lang="en-US" altLang="zh-CN" sz="2800" b="1" dirty="0" smtClean="0">
                <a:latin typeface="楷体" panose="02010609060101010101" pitchFamily="49" charset="-122"/>
                <a:ea typeface="楷体" panose="02010609060101010101" pitchFamily="49" charset="-122"/>
              </a:rPr>
              <a:t>3.</a:t>
            </a:r>
            <a:r>
              <a:rPr lang="zh-CN" altLang="en-US" sz="2800" b="1" dirty="0" smtClean="0">
                <a:latin typeface="楷体" panose="02010609060101010101" pitchFamily="49" charset="-122"/>
                <a:ea typeface="楷体" panose="02010609060101010101" pitchFamily="49" charset="-122"/>
              </a:rPr>
              <a:t>细致的观察可以让我们对事物有更多更深的了解。</a:t>
            </a:r>
            <a:r>
              <a:rPr lang="en-US" altLang="zh-CN" sz="2800" b="1" dirty="0" smtClean="0">
                <a:latin typeface="楷体" panose="02010609060101010101" pitchFamily="49" charset="-122"/>
                <a:ea typeface="楷体" panose="02010609060101010101" pitchFamily="49" charset="-122"/>
              </a:rPr>
              <a:t>(    ) </a:t>
            </a:r>
          </a:p>
          <a:p>
            <a:pPr indent="539750"/>
            <a:r>
              <a:rPr lang="en-US" altLang="zh-CN" sz="2800" b="1" dirty="0" smtClean="0">
                <a:latin typeface="楷体" panose="02010609060101010101" pitchFamily="49" charset="-122"/>
                <a:ea typeface="楷体" panose="02010609060101010101" pitchFamily="49" charset="-122"/>
              </a:rPr>
              <a:t>4.《</a:t>
            </a:r>
            <a:r>
              <a:rPr lang="zh-CN" altLang="en-US" sz="2800" b="1" dirty="0" smtClean="0">
                <a:latin typeface="楷体" panose="02010609060101010101" pitchFamily="49" charset="-122"/>
                <a:ea typeface="楷体" panose="02010609060101010101" pitchFamily="49" charset="-122"/>
              </a:rPr>
              <a:t>我爱故乡的杨梅</a:t>
            </a:r>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告诉我们，作者爱的是杨梅，并不是故乡。</a:t>
            </a:r>
            <a:r>
              <a:rPr lang="en-US" altLang="zh-CN" sz="2800" b="1" dirty="0" smtClean="0">
                <a:latin typeface="楷体" panose="02010609060101010101" pitchFamily="49" charset="-122"/>
                <a:ea typeface="楷体" panose="02010609060101010101" pitchFamily="49" charset="-122"/>
              </a:rPr>
              <a:t>(    )</a:t>
            </a:r>
            <a:endParaRPr lang="zh-CN" altLang="en-US" sz="2800" b="1" dirty="0">
              <a:latin typeface="楷体" panose="02010609060101010101" pitchFamily="49" charset="-122"/>
              <a:ea typeface="楷体" panose="02010609060101010101" pitchFamily="49" charset="-122"/>
            </a:endParaRPr>
          </a:p>
        </p:txBody>
      </p:sp>
      <p:sp>
        <p:nvSpPr>
          <p:cNvPr id="4" name="TextBox 3"/>
          <p:cNvSpPr txBox="1"/>
          <p:nvPr/>
        </p:nvSpPr>
        <p:spPr>
          <a:xfrm>
            <a:off x="251520" y="411510"/>
            <a:ext cx="7776864" cy="523220"/>
          </a:xfrm>
          <a:prstGeom prst="rect">
            <a:avLst/>
          </a:prstGeom>
          <a:noFill/>
        </p:spPr>
        <p:txBody>
          <a:bodyPr wrap="square" rtlCol="0">
            <a:spAutoFit/>
          </a:bodyPr>
          <a:lstStyle/>
          <a:p>
            <a:r>
              <a:rPr lang="zh-CN" altLang="en-US" sz="2800" dirty="0" smtClean="0"/>
              <a:t>二、判断正误，对的打“√”，错的打“</a:t>
            </a:r>
            <a:r>
              <a:rPr lang="en-US" altLang="zh-CN" sz="2800" dirty="0" smtClean="0"/>
              <a:t>×”</a:t>
            </a:r>
            <a:r>
              <a:rPr lang="zh-CN" altLang="en-US" sz="2800" dirty="0" smtClean="0"/>
              <a:t>。</a:t>
            </a:r>
            <a:endParaRPr lang="zh-CN" altLang="en-US" sz="2800" dirty="0"/>
          </a:p>
        </p:txBody>
      </p:sp>
      <p:sp>
        <p:nvSpPr>
          <p:cNvPr id="6" name="TextBox 5"/>
          <p:cNvSpPr txBox="1"/>
          <p:nvPr/>
        </p:nvSpPr>
        <p:spPr>
          <a:xfrm>
            <a:off x="7884368" y="1040418"/>
            <a:ext cx="100811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7" name="TextBox 6"/>
          <p:cNvSpPr txBox="1"/>
          <p:nvPr/>
        </p:nvSpPr>
        <p:spPr>
          <a:xfrm>
            <a:off x="4902060" y="1946542"/>
            <a:ext cx="1008112" cy="523220"/>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539552" y="2787774"/>
            <a:ext cx="151216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0" name="TextBox 9"/>
          <p:cNvSpPr txBox="1"/>
          <p:nvPr/>
        </p:nvSpPr>
        <p:spPr>
          <a:xfrm>
            <a:off x="2741820" y="3647696"/>
            <a:ext cx="936104" cy="523220"/>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ssolv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259632" y="938213"/>
            <a:ext cx="6789253" cy="769441"/>
          </a:xfrm>
          <a:prstGeom prst="rect">
            <a:avLst/>
          </a:prstGeom>
          <a:noFill/>
        </p:spPr>
        <p:txBody>
          <a:bodyPr wrap="square" rtlCol="0">
            <a:spAutoFit/>
          </a:bodyPr>
          <a:lstStyle/>
          <a:p>
            <a:pPr algn="l"/>
            <a:r>
              <a:rPr lang="zh-CN" altLang="en-US" sz="4400" b="1" dirty="0" smtClean="0">
                <a:latin typeface="楷体" panose="02010609060101010101" pitchFamily="49" charset="-122"/>
                <a:ea typeface="楷体" panose="02010609060101010101" pitchFamily="49" charset="-122"/>
                <a:cs typeface="楷体" panose="02010609060101010101" pitchFamily="49" charset="-122"/>
                <a:sym typeface="+mn-ea"/>
              </a:rPr>
              <a:t>搭 翠 嘴 捕 耍 盛 拢 喜</a:t>
            </a:r>
            <a:endParaRPr lang="zh-CN" altLang="en-US" sz="4400" b="1" dirty="0">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2"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易写错的字</a:t>
              </a:r>
            </a:p>
          </p:txBody>
        </p:sp>
      </p:grpSp>
      <p:sp>
        <p:nvSpPr>
          <p:cNvPr id="15" name="文本框 13"/>
          <p:cNvSpPr txBox="1"/>
          <p:nvPr/>
        </p:nvSpPr>
        <p:spPr>
          <a:xfrm>
            <a:off x="611560" y="2172801"/>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容易多写一笔</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文本框 9"/>
          <p:cNvSpPr txBox="1"/>
          <p:nvPr/>
        </p:nvSpPr>
        <p:spPr>
          <a:xfrm>
            <a:off x="3851920" y="2028785"/>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耍</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7" name="文本框 9"/>
          <p:cNvSpPr txBox="1"/>
          <p:nvPr/>
        </p:nvSpPr>
        <p:spPr>
          <a:xfrm>
            <a:off x="5952852" y="3180913"/>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盛</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8" name="文本框 13"/>
          <p:cNvSpPr txBox="1"/>
          <p:nvPr/>
        </p:nvSpPr>
        <p:spPr>
          <a:xfrm>
            <a:off x="611689" y="3304024"/>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容易少写一笔</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9" name="文本框 9"/>
          <p:cNvSpPr txBox="1"/>
          <p:nvPr/>
        </p:nvSpPr>
        <p:spPr>
          <a:xfrm>
            <a:off x="3864620" y="3180913"/>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搭</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0" name="文本框 9"/>
          <p:cNvSpPr txBox="1"/>
          <p:nvPr/>
        </p:nvSpPr>
        <p:spPr>
          <a:xfrm>
            <a:off x="4944740" y="3180913"/>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捕</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2" name="文本框 9"/>
          <p:cNvSpPr txBox="1"/>
          <p:nvPr/>
        </p:nvSpPr>
        <p:spPr>
          <a:xfrm>
            <a:off x="6960964" y="3180913"/>
            <a:ext cx="803425" cy="830997"/>
          </a:xfrm>
          <a:prstGeom prst="rect">
            <a:avLst/>
          </a:prstGeom>
          <a:noFill/>
        </p:spPr>
        <p:txBody>
          <a:bodyPr wrap="none" rtlCol="0">
            <a:spAutoFit/>
          </a:bodyPr>
          <a:lstStyle/>
          <a:p>
            <a:pPr algn="l"/>
            <a:r>
              <a:rPr lang="zh-CN" altLang="en-US" sz="4800" b="1" dirty="0" smtClean="0">
                <a:latin typeface="楷体" panose="02010609060101010101" pitchFamily="49" charset="-122"/>
                <a:ea typeface="楷体" panose="02010609060101010101" pitchFamily="49" charset="-122"/>
                <a:cs typeface="楷体" panose="02010609060101010101" pitchFamily="49" charset="-122"/>
                <a:sym typeface="+mn-ea"/>
              </a:rPr>
              <a:t>拢</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p:bldP spid="18" grpId="0" bldLvl="0" animBg="1"/>
      <p:bldP spid="19" grpId="0"/>
      <p:bldP spid="20" grpId="0"/>
      <p:bldP spid="2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5736" y="123478"/>
            <a:ext cx="8843645" cy="4358116"/>
          </a:xfrm>
          <a:prstGeom prst="rect">
            <a:avLst/>
          </a:prstGeom>
          <a:noFill/>
        </p:spPr>
        <p:txBody>
          <a:bodyPr wrap="square" rtlCol="0">
            <a:spAutoFit/>
          </a:bodyPr>
          <a:lstStyle/>
          <a:p>
            <a:pPr>
              <a:lnSpc>
                <a:spcPct val="110000"/>
              </a:lnSpc>
            </a:pPr>
            <a:r>
              <a:rPr lang="zh-CN" altLang="en-US" sz="2800" dirty="0" smtClean="0">
                <a:latin typeface="黑体" panose="02010609060101010101" pitchFamily="49" charset="-122"/>
                <a:ea typeface="黑体" panose="02010609060101010101" pitchFamily="49" charset="-122"/>
                <a:cs typeface="楷体" panose="02010609060101010101" pitchFamily="49" charset="-122"/>
              </a:rPr>
              <a:t>三、读</a:t>
            </a:r>
            <a:r>
              <a:rPr lang="zh-CN" altLang="en-US" sz="2800" dirty="0">
                <a:latin typeface="黑体" panose="02010609060101010101" pitchFamily="49" charset="-122"/>
                <a:ea typeface="黑体" panose="02010609060101010101" pitchFamily="49" charset="-122"/>
                <a:cs typeface="楷体" panose="02010609060101010101" pitchFamily="49" charset="-122"/>
              </a:rPr>
              <a:t>片段，回答问题。</a:t>
            </a:r>
            <a:endParaRPr lang="zh-CN" altLang="en-US" sz="2800" dirty="0">
              <a:latin typeface="楷体" panose="02010609060101010101" pitchFamily="49" charset="-122"/>
              <a:ea typeface="楷体" panose="02010609060101010101" pitchFamily="49" charset="-122"/>
              <a:cs typeface="楷体" panose="02010609060101010101" pitchFamily="49" charset="-122"/>
            </a:endParaRPr>
          </a:p>
          <a:p>
            <a:pPr algn="ctr">
              <a:lnSpc>
                <a:spcPct val="110000"/>
              </a:lnSpc>
            </a:pPr>
            <a:r>
              <a:rPr lang="zh-CN" altLang="en-US" sz="2800" dirty="0" smtClean="0">
                <a:latin typeface="+mj-ea"/>
                <a:ea typeface="+mj-ea"/>
                <a:cs typeface="楷体" panose="02010609060101010101" pitchFamily="49" charset="-122"/>
              </a:rPr>
              <a:t>金色的草地</a:t>
            </a:r>
            <a:r>
              <a:rPr lang="en-US" altLang="zh-CN" sz="2800" dirty="0" smtClean="0">
                <a:latin typeface="+mj-ea"/>
                <a:ea typeface="+mj-ea"/>
                <a:cs typeface="楷体" panose="02010609060101010101" pitchFamily="49" charset="-122"/>
              </a:rPr>
              <a:t>(</a:t>
            </a:r>
            <a:r>
              <a:rPr lang="zh-CN" altLang="en-US" sz="2800" dirty="0" smtClean="0">
                <a:latin typeface="+mj-ea"/>
                <a:ea typeface="+mj-ea"/>
                <a:cs typeface="楷体" panose="02010609060101010101" pitchFamily="49" charset="-122"/>
              </a:rPr>
              <a:t>节选</a:t>
            </a:r>
            <a:r>
              <a:rPr lang="en-US" altLang="zh-CN" sz="2800" dirty="0" smtClean="0">
                <a:latin typeface="+mj-ea"/>
                <a:ea typeface="+mj-ea"/>
                <a:cs typeface="楷体" panose="02010609060101010101" pitchFamily="49" charset="-122"/>
              </a:rPr>
              <a:t>) </a:t>
            </a:r>
          </a:p>
          <a:p>
            <a:pPr>
              <a:lnSpc>
                <a:spcPct val="110000"/>
              </a:lnSpc>
            </a:pP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    有一天，我起得很早去钓鱼，发现草地并</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金色的，</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绿色的。中午回家的时候，我看见草地是金色的。傍晚的时候，草地又变绿了。这是为什么呢？我来到草地上，仔细观察，发现蒲公英的花瓣是合拢的。原来，蒲公英的花就像我们的手掌，可以张开、合上。花朵张开时，</a:t>
            </a:r>
            <a:r>
              <a:rPr lang="zh-CN" altLang="en-US" sz="2800" b="1" dirty="0">
                <a:latin typeface="楷体" panose="02010609060101010101" pitchFamily="49" charset="-122"/>
                <a:ea typeface="楷体" panose="02010609060101010101" pitchFamily="49" charset="-122"/>
                <a:cs typeface="楷体" panose="02010609060101010101" pitchFamily="49" charset="-122"/>
              </a:rPr>
              <a:t>花瓣</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是金色的，草地也是金色的；花朵合拢时，金色的花瓣被包住了，草地就变成绿色的了。</a:t>
            </a:r>
            <a:endParaRPr lang="en-US" altLang="zh-CN" sz="2800" dirty="0">
              <a:latin typeface="楷体" panose="02010609060101010101" pitchFamily="49" charset="-122"/>
              <a:ea typeface="楷体" panose="02010609060101010101" pitchFamily="49" charset="-122"/>
              <a:cs typeface="楷体" panose="02010609060101010101" pitchFamily="49" charset="-122"/>
            </a:endParaRPr>
          </a:p>
        </p:txBody>
      </p:sp>
      <p:sp>
        <p:nvSpPr>
          <p:cNvPr id="22" name="文本框 5"/>
          <p:cNvSpPr txBox="1"/>
          <p:nvPr/>
        </p:nvSpPr>
        <p:spPr>
          <a:xfrm>
            <a:off x="7452320" y="1059582"/>
            <a:ext cx="97261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不是</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3" name="文本框 5"/>
          <p:cNvSpPr txBox="1"/>
          <p:nvPr/>
        </p:nvSpPr>
        <p:spPr>
          <a:xfrm>
            <a:off x="1403648" y="1491630"/>
            <a:ext cx="97261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而是</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4" name="文本框 9"/>
          <p:cNvSpPr txBox="1"/>
          <p:nvPr/>
        </p:nvSpPr>
        <p:spPr>
          <a:xfrm>
            <a:off x="251520" y="2931790"/>
            <a:ext cx="8640960" cy="523220"/>
          </a:xfrm>
          <a:prstGeom prst="rect">
            <a:avLst/>
          </a:prstGeom>
          <a:noFill/>
        </p:spPr>
        <p:txBody>
          <a:bodyPr wrap="square" rtlCol="0">
            <a:spAutoFit/>
          </a:bodyPr>
          <a:lstStyle/>
          <a:p>
            <a:r>
              <a:rPr lang="en-US" altLang="zh-CN" sz="2800" b="1" u="sng" dirty="0" smtClean="0">
                <a:solidFill>
                  <a:srgbClr val="FF0000"/>
                </a:solidFill>
                <a:latin typeface="楷体" panose="02010609060101010101" pitchFamily="49" charset="-122"/>
                <a:ea typeface="楷体" panose="02010609060101010101" pitchFamily="49" charset="-122"/>
              </a:rPr>
              <a:t>_______________________________________________</a:t>
            </a:r>
            <a:endParaRPr lang="zh-CN" altLang="en-US" sz="2800" b="1" u="sng" dirty="0">
              <a:solidFill>
                <a:schemeClr val="bg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ppt_x"/>
                                          </p:val>
                                        </p:tav>
                                        <p:tav tm="100000">
                                          <p:val>
                                            <p:strVal val="#ppt_x"/>
                                          </p:val>
                                        </p:tav>
                                      </p:tavLst>
                                    </p:anim>
                                    <p:anim calcmode="lin" valueType="num">
                                      <p:cBhvr additive="base">
                                        <p:cTn id="1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67544" y="267494"/>
            <a:ext cx="8172400" cy="1988237"/>
          </a:xfrm>
          <a:prstGeom prst="rect">
            <a:avLst/>
          </a:prstGeom>
          <a:noFill/>
        </p:spPr>
        <p:txBody>
          <a:bodyPr wrap="square" rtlCol="0" anchor="t">
            <a:spAutoFit/>
          </a:bodyPr>
          <a:lstStyle/>
          <a:p>
            <a:pPr>
              <a:lnSpc>
                <a:spcPct val="110000"/>
              </a:lnSpc>
            </a:pPr>
            <a:r>
              <a:rPr lang="en-US" altLang="zh-CN" sz="2800" b="1" dirty="0" smtClean="0">
                <a:latin typeface="宋体" panose="02010600030101010101" pitchFamily="2" charset="-122"/>
                <a:ea typeface="宋体" panose="02010600030101010101" pitchFamily="2" charset="-122"/>
                <a:cs typeface="新宋体" panose="02010609030101010101" charset="-122"/>
              </a:rPr>
              <a:t>1</a:t>
            </a:r>
            <a:r>
              <a:rPr lang="zh-CN" altLang="en-US" sz="2800" b="1" dirty="0" smtClean="0">
                <a:latin typeface="宋体" panose="02010600030101010101" pitchFamily="2" charset="-122"/>
                <a:ea typeface="宋体" panose="02010600030101010101" pitchFamily="2" charset="-122"/>
                <a:cs typeface="新宋体" panose="02010609030101010101" charset="-122"/>
              </a:rPr>
              <a:t>．在括号里填上恰当的关联词语。</a:t>
            </a:r>
            <a:endParaRPr lang="en-US" altLang="zh-CN" sz="2800" b="1" dirty="0" smtClean="0">
              <a:latin typeface="宋体" panose="02010600030101010101" pitchFamily="2" charset="-122"/>
              <a:ea typeface="宋体" panose="02010600030101010101" pitchFamily="2" charset="-122"/>
              <a:cs typeface="新宋体" panose="02010609030101010101" charset="-122"/>
            </a:endParaRPr>
          </a:p>
          <a:p>
            <a:pPr>
              <a:lnSpc>
                <a:spcPct val="110000"/>
              </a:lnSpc>
            </a:pPr>
            <a:r>
              <a:rPr lang="en-US" altLang="zh-CN" sz="2800" b="1" dirty="0" smtClean="0">
                <a:latin typeface="宋体" panose="02010600030101010101" pitchFamily="2" charset="-122"/>
                <a:ea typeface="宋体" panose="02010600030101010101" pitchFamily="2" charset="-122"/>
                <a:cs typeface="新宋体" panose="02010609030101010101" charset="-122"/>
              </a:rPr>
              <a:t>2</a:t>
            </a:r>
            <a:r>
              <a:rPr lang="zh-CN" altLang="en-US" sz="2800" b="1" dirty="0" smtClean="0">
                <a:latin typeface="宋体" panose="02010600030101010101" pitchFamily="2" charset="-122"/>
                <a:ea typeface="宋体" panose="02010600030101010101" pitchFamily="2" charset="-122"/>
                <a:cs typeface="新宋体" panose="02010609030101010101" charset="-122"/>
              </a:rPr>
              <a:t>．联系上下文解释词语，再造一个句子。</a:t>
            </a:r>
            <a:endParaRPr lang="en-US" altLang="zh-CN" sz="2800" b="1" dirty="0" smtClean="0">
              <a:latin typeface="宋体" panose="02010600030101010101" pitchFamily="2" charset="-122"/>
              <a:ea typeface="宋体" panose="02010600030101010101" pitchFamily="2" charset="-122"/>
              <a:cs typeface="新宋体" panose="02010609030101010101" charset="-122"/>
            </a:endParaRPr>
          </a:p>
          <a:p>
            <a:pPr>
              <a:lnSpc>
                <a:spcPct val="110000"/>
              </a:lnSpc>
            </a:pPr>
            <a:r>
              <a:rPr lang="zh-CN" altLang="en-US" sz="2800" b="1" dirty="0" smtClean="0">
                <a:latin typeface="宋体" panose="02010600030101010101" pitchFamily="2" charset="-122"/>
                <a:ea typeface="宋体" panose="02010600030101010101" pitchFamily="2" charset="-122"/>
                <a:cs typeface="新宋体" panose="02010609030101010101" charset="-122"/>
              </a:rPr>
              <a:t>观察：</a:t>
            </a:r>
            <a:r>
              <a:rPr lang="en-US" altLang="zh-CN" sz="2800" b="1" dirty="0" smtClean="0">
                <a:latin typeface="宋体" panose="02010600030101010101" pitchFamily="2" charset="-122"/>
                <a:ea typeface="宋体" panose="02010600030101010101" pitchFamily="2" charset="-122"/>
                <a:cs typeface="新宋体" panose="02010609030101010101" charset="-122"/>
              </a:rPr>
              <a:t>_____________________________________ </a:t>
            </a:r>
          </a:p>
          <a:p>
            <a:pPr>
              <a:lnSpc>
                <a:spcPct val="110000"/>
              </a:lnSpc>
            </a:pPr>
            <a:r>
              <a:rPr lang="zh-CN" altLang="en-US" sz="2800" b="1" dirty="0" smtClean="0">
                <a:latin typeface="宋体" panose="02010600030101010101" pitchFamily="2" charset="-122"/>
                <a:ea typeface="宋体" panose="02010600030101010101" pitchFamily="2" charset="-122"/>
                <a:cs typeface="新宋体" panose="02010609030101010101" charset="-122"/>
              </a:rPr>
              <a:t>造句：</a:t>
            </a:r>
            <a:r>
              <a:rPr lang="en-US" altLang="zh-CN" sz="2800" b="1" dirty="0" smtClean="0">
                <a:latin typeface="宋体" panose="02010600030101010101" pitchFamily="2" charset="-122"/>
                <a:ea typeface="宋体" panose="02010600030101010101" pitchFamily="2" charset="-122"/>
                <a:cs typeface="新宋体" panose="02010609030101010101" charset="-122"/>
              </a:rPr>
              <a:t>______________________________________</a:t>
            </a:r>
            <a:endParaRPr lang="zh-CN" altLang="en-US" sz="2800" b="1" dirty="0">
              <a:latin typeface="宋体" panose="02010600030101010101" pitchFamily="2" charset="-122"/>
              <a:ea typeface="宋体" panose="02010600030101010101" pitchFamily="2" charset="-122"/>
              <a:sym typeface="+mn-ea"/>
            </a:endParaRPr>
          </a:p>
        </p:txBody>
      </p:sp>
      <p:sp>
        <p:nvSpPr>
          <p:cNvPr id="10" name="文本框 5"/>
          <p:cNvSpPr txBox="1"/>
          <p:nvPr/>
        </p:nvSpPr>
        <p:spPr>
          <a:xfrm>
            <a:off x="1583160" y="1177970"/>
            <a:ext cx="712879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细察事物的现象、动向。</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1" name="文本框 5"/>
          <p:cNvSpPr txBox="1"/>
          <p:nvPr/>
        </p:nvSpPr>
        <p:spPr>
          <a:xfrm>
            <a:off x="1556122" y="1646462"/>
            <a:ext cx="6840760"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我们要学会细心观察事物。 </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5" name="文本框 1"/>
          <p:cNvSpPr txBox="1"/>
          <p:nvPr/>
        </p:nvSpPr>
        <p:spPr>
          <a:xfrm>
            <a:off x="467544" y="2194867"/>
            <a:ext cx="8244408" cy="1384995"/>
          </a:xfrm>
          <a:prstGeom prst="rect">
            <a:avLst/>
          </a:prstGeom>
          <a:noFill/>
        </p:spPr>
        <p:txBody>
          <a:bodyPr wrap="square" rtlCol="0">
            <a:spAutoFit/>
          </a:bodyPr>
          <a:lstStyle/>
          <a:p>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3</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．在文中找到一个比喻句，用“</a:t>
            </a:r>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______”</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画出，这句话是把</a:t>
            </a:r>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____________</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比作</a:t>
            </a:r>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___________</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a:t>
            </a:r>
            <a:endPar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endParaRPr>
          </a:p>
          <a:p>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4</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．草地的颜色为什么会变化？</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u="sng" dirty="0">
              <a:latin typeface="楷体" panose="02010609060101010101" pitchFamily="49" charset="-122"/>
              <a:ea typeface="楷体" panose="02010609060101010101" pitchFamily="49" charset="-122"/>
              <a:cs typeface="楷体" panose="02010609060101010101" pitchFamily="49" charset="-122"/>
            </a:endParaRPr>
          </a:p>
        </p:txBody>
      </p:sp>
      <p:sp>
        <p:nvSpPr>
          <p:cNvPr id="6" name="文本框 12"/>
          <p:cNvSpPr txBox="1"/>
          <p:nvPr/>
        </p:nvSpPr>
        <p:spPr>
          <a:xfrm>
            <a:off x="2123728" y="2626915"/>
            <a:ext cx="2016224"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蒲公英的花</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7" name="文本框 12"/>
          <p:cNvSpPr txBox="1"/>
          <p:nvPr/>
        </p:nvSpPr>
        <p:spPr>
          <a:xfrm>
            <a:off x="4932040" y="2627168"/>
            <a:ext cx="2016224"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我们的手掌</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文本框 12"/>
          <p:cNvSpPr txBox="1"/>
          <p:nvPr/>
        </p:nvSpPr>
        <p:spPr>
          <a:xfrm>
            <a:off x="611560" y="3507854"/>
            <a:ext cx="8100392" cy="1384995"/>
          </a:xfrm>
          <a:prstGeom prst="rect">
            <a:avLst/>
          </a:prstGeom>
          <a:noFill/>
        </p:spPr>
        <p:txBody>
          <a:bodyPr wrap="square" rtlCol="0">
            <a:spAutoFit/>
          </a:bodyPr>
          <a:lstStyle/>
          <a:p>
            <a:r>
              <a:rPr lang="en-US" altLang="zh-CN" sz="2800" b="1" dirty="0" smtClean="0">
                <a:solidFill>
                  <a:srgbClr val="FF0000"/>
                </a:solidFill>
                <a:latin typeface="楷体" panose="02010609060101010101" pitchFamily="49" charset="-122"/>
                <a:ea typeface="楷体" panose="02010609060101010101" pitchFamily="49" charset="-122"/>
              </a:rPr>
              <a:t>    </a:t>
            </a:r>
            <a:r>
              <a:rPr lang="zh-CN" altLang="en-US" sz="2800" b="1" dirty="0" smtClean="0">
                <a:solidFill>
                  <a:srgbClr val="FF0000"/>
                </a:solidFill>
                <a:latin typeface="楷体" panose="02010609060101010101" pitchFamily="49" charset="-122"/>
                <a:ea typeface="楷体" panose="02010609060101010101" pitchFamily="49" charset="-122"/>
              </a:rPr>
              <a:t>花朵张开时，花瓣是金色的，草地也是金色的；花朵合拢时，金色的花瓣被包住了，草地就变成绿色的了。</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6" grpId="0"/>
      <p:bldP spid="7" grpId="0"/>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 y="0"/>
            <a:ext cx="9139428" cy="5143500"/>
          </a:xfrm>
          <a:prstGeom prst="rect">
            <a:avLst/>
          </a:prstGeom>
        </p:spPr>
      </p:pic>
      <p:sp>
        <p:nvSpPr>
          <p:cNvPr id="3" name="文本框 3"/>
          <p:cNvSpPr txBox="1"/>
          <p:nvPr/>
        </p:nvSpPr>
        <p:spPr>
          <a:xfrm>
            <a:off x="651128" y="1419622"/>
            <a:ext cx="7834196" cy="1107996"/>
          </a:xfrm>
          <a:prstGeom prst="rect">
            <a:avLst/>
          </a:prstGeom>
          <a:noFill/>
          <a:effectLst/>
        </p:spPr>
        <p:txBody>
          <a:bodyPr wrap="none" rtlCol="0">
            <a:spAutoFit/>
          </a:bodyPr>
          <a:lstStyle/>
          <a:p>
            <a:pPr algn="ctr"/>
            <a:r>
              <a:rPr kumimoji="1" lang="zh-CN" altLang="en-US" sz="6600" b="1" dirty="0">
                <a:solidFill>
                  <a:srgbClr val="FF6600"/>
                </a:solidFill>
                <a:latin typeface="Xingkai SC" panose="02010800040101010101" pitchFamily="2" charset="-122"/>
                <a:ea typeface="Xingkai SC" panose="02010800040101010101" pitchFamily="2" charset="-122"/>
              </a:rPr>
              <a:t>七彩课堂  伴你成长</a:t>
            </a:r>
          </a:p>
        </p:txBody>
      </p:sp>
      <p:grpSp>
        <p:nvGrpSpPr>
          <p:cNvPr id="2" name="组合 3"/>
          <p:cNvGrpSpPr/>
          <p:nvPr/>
        </p:nvGrpSpPr>
        <p:grpSpPr>
          <a:xfrm>
            <a:off x="6968256" y="0"/>
            <a:ext cx="1927372" cy="771551"/>
            <a:chOff x="6968256" y="-1"/>
            <a:chExt cx="1927372" cy="771551"/>
          </a:xfrm>
        </p:grpSpPr>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r="5468"/>
            <a:stretch>
              <a:fillRect/>
            </a:stretch>
          </p:blipFill>
          <p:spPr>
            <a:xfrm>
              <a:off x="6968256" y="-1"/>
              <a:ext cx="961585" cy="771551"/>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49408" y="124932"/>
              <a:ext cx="1346220" cy="553738"/>
            </a:xfrm>
            <a:prstGeom prst="rect">
              <a:avLst/>
            </a:prstGeom>
          </p:spPr>
        </p:pic>
        <p:sp>
          <p:nvSpPr>
            <p:cNvPr id="7" name="文本框 35"/>
            <p:cNvSpPr txBox="1"/>
            <p:nvPr/>
          </p:nvSpPr>
          <p:spPr>
            <a:xfrm>
              <a:off x="7079329" y="509940"/>
              <a:ext cx="1151277" cy="253916"/>
            </a:xfrm>
            <a:prstGeom prst="rect">
              <a:avLst/>
            </a:prstGeom>
            <a:noFill/>
          </p:spPr>
          <p:txBody>
            <a:bodyPr wrap="none" rtlCol="0">
              <a:spAutoFit/>
            </a:bodyPr>
            <a:lstStyle/>
            <a:p>
              <a:pPr algn="dist"/>
              <a:r>
                <a:rPr kumimoji="1" lang="en-US" altLang="zh-CN" sz="1050" dirty="0">
                  <a:solidFill>
                    <a:prstClr val="white">
                      <a:lumMod val="75000"/>
                    </a:prstClr>
                  </a:solidFill>
                </a:rPr>
                <a:t>QICAIKETANG</a:t>
              </a:r>
              <a:endParaRPr kumimoji="1" lang="zh-CN" altLang="en-US" sz="1050" dirty="0">
                <a:solidFill>
                  <a:prstClr val="white">
                    <a:lumMod val="75000"/>
                  </a:prstClr>
                </a:solidFill>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1145" y="1906835"/>
            <a:ext cx="7919287" cy="1384995"/>
          </a:xfrm>
          <a:prstGeom prst="rect">
            <a:avLst/>
          </a:prstGeom>
          <a:noFill/>
        </p:spPr>
        <p:txBody>
          <a:bodyPr wrap="square" rtlCol="0">
            <a:spAutoFit/>
          </a:bodyPr>
          <a:lstStyle/>
          <a:p>
            <a:r>
              <a:rPr lang="zh-CN" altLang="en-US" sz="2800" dirty="0" smtClean="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盛</a:t>
            </a:r>
            <a:r>
              <a:rPr lang="zh-CN" altLang="en-US" sz="2800" dirty="0" smtClean="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800" b="1" dirty="0" smtClean="0">
                <a:latin typeface="华文楷体" panose="02010600040101010101" charset="-122"/>
                <a:ea typeface="华文楷体" panose="02010600040101010101" charset="-122"/>
                <a:cs typeface="华文楷体" panose="02010600040101010101" charset="-122"/>
                <a:sym typeface="+mn-ea"/>
              </a:rPr>
              <a:t>①</a:t>
            </a:r>
            <a:r>
              <a:rPr lang="zh-CN" altLang="en-US" sz="2800" b="1" dirty="0" smtClean="0">
                <a:latin typeface="华文楷体" panose="02010600040101010101" charset="-122"/>
                <a:ea typeface="华文楷体" panose="02010600040101010101" charset="-122"/>
                <a:cs typeface="华文楷体" panose="02010600040101010101" charset="-122"/>
              </a:rPr>
              <a:t>兴盛；繁盛。 ②强烈；旺盛。 ③盛大；隆重。 ④丰富；丰盛。 ⑤深厚。 ⑥普遍；广泛。 ⑦用力大；程度深。 ⑧姓。</a:t>
            </a:r>
            <a:endParaRPr lang="zh-CN" altLang="en-US" sz="2800" b="1" dirty="0">
              <a:latin typeface="华文楷体" panose="02010600040101010101" charset="-122"/>
              <a:ea typeface="华文楷体" panose="02010600040101010101" charset="-122"/>
              <a:cs typeface="华文楷体" panose="02010600040101010101" charset="-122"/>
            </a:endParaRPr>
          </a:p>
        </p:txBody>
      </p:sp>
      <p:sp>
        <p:nvSpPr>
          <p:cNvPr id="3" name="文本框 2"/>
          <p:cNvSpPr txBox="1"/>
          <p:nvPr/>
        </p:nvSpPr>
        <p:spPr>
          <a:xfrm>
            <a:off x="539552" y="771550"/>
            <a:ext cx="7716862" cy="954107"/>
          </a:xfrm>
          <a:prstGeom prst="rect">
            <a:avLst/>
          </a:prstGeom>
          <a:noFill/>
        </p:spPr>
        <p:txBody>
          <a:bodyPr wrap="square" rtlCol="0">
            <a:spAutoFit/>
          </a:bodyPr>
          <a:lstStyle/>
          <a:p>
            <a:r>
              <a:rPr lang="zh-CN" altLang="en-US" sz="2800" dirty="0" smtClean="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英</a:t>
            </a:r>
            <a:r>
              <a:rPr lang="zh-CN" altLang="en-US" sz="2800" dirty="0" smtClean="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①花。 ②才能或智慧过人的人。 ③姓。⑤指英国。</a:t>
            </a:r>
          </a:p>
        </p:txBody>
      </p:sp>
      <p:grpSp>
        <p:nvGrpSpPr>
          <p:cNvPr id="4" name="组合 4"/>
          <p:cNvGrpSpPr/>
          <p:nvPr/>
        </p:nvGrpSpPr>
        <p:grpSpPr>
          <a:xfrm>
            <a:off x="0" y="117783"/>
            <a:ext cx="2174875" cy="509751"/>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多义字</a:t>
              </a:r>
            </a:p>
          </p:txBody>
        </p:sp>
      </p:grpSp>
      <p:sp>
        <p:nvSpPr>
          <p:cNvPr id="9" name="文本框 1"/>
          <p:cNvSpPr txBox="1"/>
          <p:nvPr/>
        </p:nvSpPr>
        <p:spPr>
          <a:xfrm>
            <a:off x="539558" y="3489851"/>
            <a:ext cx="7714951" cy="954107"/>
          </a:xfrm>
          <a:prstGeom prst="rect">
            <a:avLst/>
          </a:prstGeom>
          <a:noFill/>
        </p:spPr>
        <p:txBody>
          <a:bodyPr wrap="square" rtlCol="0">
            <a:spAutoFit/>
          </a:bodyPr>
          <a:lstStyle/>
          <a:p>
            <a:r>
              <a:rPr lang="zh-CN" altLang="en-US" sz="2800" dirty="0" smtClean="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拢</a:t>
            </a:r>
            <a:r>
              <a:rPr lang="zh-CN" altLang="en-US" sz="2800" dirty="0" smtClean="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①合上。 ②靠近；到达。 ③总合。 ④使不松散或不离开；收拢。 ⑤梳（头发）。 ⑥姓。</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5577" y="843558"/>
            <a:ext cx="7632848" cy="1076325"/>
          </a:xfrm>
          <a:prstGeom prst="rect">
            <a:avLst/>
          </a:prstGeom>
          <a:noFill/>
        </p:spPr>
        <p:txBody>
          <a:bodyPr wrap="square" rtlCol="0">
            <a:spAutoFit/>
          </a:bodyPr>
          <a:lstStyle/>
          <a:p>
            <a:r>
              <a:rPr lang="zh-CN" altLang="en-US" sz="3200" dirty="0" smtClean="0">
                <a:latin typeface="+mn-ea"/>
              </a:rPr>
              <a:t>一、选择红色字在词语中的正确读音，用“√”标出。</a:t>
            </a:r>
            <a:endParaRPr lang="zh-CN" altLang="en-US" sz="3200" dirty="0">
              <a:latin typeface="+mn-ea"/>
            </a:endParaRPr>
          </a:p>
        </p:txBody>
      </p:sp>
      <p:sp>
        <p:nvSpPr>
          <p:cNvPr id="6" name="TextBox 5"/>
          <p:cNvSpPr txBox="1"/>
          <p:nvPr/>
        </p:nvSpPr>
        <p:spPr>
          <a:xfrm>
            <a:off x="701987" y="1923678"/>
            <a:ext cx="8262501" cy="2308324"/>
          </a:xfrm>
          <a:prstGeom prst="rect">
            <a:avLst/>
          </a:prstGeom>
          <a:noFill/>
        </p:spPr>
        <p:txBody>
          <a:bodyPr wrap="square" rtlCol="0">
            <a:spAutoFit/>
          </a:bodyPr>
          <a:lstStyle/>
          <a:p>
            <a:pPr>
              <a:lnSpc>
                <a:spcPct val="150000"/>
              </a:lnSpc>
            </a:pPr>
            <a:r>
              <a:rPr lang="zh-CN" altLang="en-US" sz="3200" b="1" dirty="0" smtClean="0">
                <a:solidFill>
                  <a:srgbClr val="FF0000"/>
                </a:solidFill>
                <a:latin typeface="楷体" panose="02010609060101010101" pitchFamily="49" charset="-122"/>
                <a:ea typeface="楷体" panose="02010609060101010101" pitchFamily="49" charset="-122"/>
              </a:rPr>
              <a:t>蓑</a:t>
            </a:r>
            <a:r>
              <a:rPr lang="zh-CN" altLang="en-US" sz="3200" b="1" dirty="0" smtClean="0">
                <a:latin typeface="楷体" panose="02010609060101010101" pitchFamily="49" charset="-122"/>
                <a:ea typeface="楷体" panose="02010609060101010101" pitchFamily="49" charset="-122"/>
              </a:rPr>
              <a:t>衣  </a:t>
            </a:r>
            <a:r>
              <a:rPr lang="en-US" altLang="zh-CN" sz="3200" b="1" dirty="0" smtClean="0">
                <a:latin typeface="楷体" panose="02010609060101010101" pitchFamily="49" charset="-122"/>
                <a:ea typeface="楷体" panose="02010609060101010101" pitchFamily="49" charset="-122"/>
              </a:rPr>
              <a:t>(1)</a:t>
            </a:r>
            <a:r>
              <a:rPr lang="en-US" altLang="zh-CN" sz="3200" b="1" dirty="0" err="1" smtClean="0">
                <a:latin typeface="汉语拼音" pitchFamily="34" charset="0"/>
                <a:ea typeface="楷体" panose="02010609060101010101" pitchFamily="49" charset="-122"/>
                <a:cs typeface="汉语拼音" pitchFamily="34" charset="0"/>
              </a:rPr>
              <a:t>shuāi</a:t>
            </a:r>
            <a:r>
              <a:rPr lang="en-US" altLang="zh-CN" sz="3200" b="1" dirty="0" smtClean="0">
                <a:latin typeface="楷体" panose="02010609060101010101" pitchFamily="49" charset="-122"/>
                <a:ea typeface="楷体" panose="02010609060101010101" pitchFamily="49" charset="-122"/>
              </a:rPr>
              <a:t>(    )    (2)</a:t>
            </a:r>
            <a:r>
              <a:rPr lang="en-US" altLang="zh-CN" sz="3200" b="1" dirty="0" err="1" smtClean="0">
                <a:latin typeface="汉语拼音" pitchFamily="34" charset="0"/>
                <a:ea typeface="楷体" panose="02010609060101010101" pitchFamily="49" charset="-122"/>
                <a:cs typeface="汉语拼音" pitchFamily="34" charset="0"/>
              </a:rPr>
              <a:t>suō</a:t>
            </a:r>
            <a:r>
              <a:rPr lang="en-US" altLang="zh-CN" sz="3200" b="1" dirty="0" smtClean="0">
                <a:latin typeface="楷体" panose="02010609060101010101" pitchFamily="49" charset="-122"/>
                <a:ea typeface="楷体" panose="02010609060101010101" pitchFamily="49" charset="-122"/>
              </a:rPr>
              <a:t>(    ) </a:t>
            </a:r>
          </a:p>
          <a:p>
            <a:pPr>
              <a:lnSpc>
                <a:spcPct val="150000"/>
              </a:lnSpc>
            </a:pPr>
            <a:r>
              <a:rPr lang="zh-CN" altLang="en-US" sz="3200" b="1" dirty="0" smtClean="0">
                <a:latin typeface="楷体" panose="02010609060101010101" pitchFamily="49" charset="-122"/>
                <a:ea typeface="楷体" panose="02010609060101010101" pitchFamily="49" charset="-122"/>
              </a:rPr>
              <a:t>静</a:t>
            </a:r>
            <a:r>
              <a:rPr lang="zh-CN" altLang="en-US" sz="3200" b="1" dirty="0" smtClean="0">
                <a:solidFill>
                  <a:srgbClr val="FF0000"/>
                </a:solidFill>
                <a:latin typeface="楷体" panose="02010609060101010101" pitchFamily="49" charset="-122"/>
                <a:ea typeface="楷体" panose="02010609060101010101" pitchFamily="49" charset="-122"/>
              </a:rPr>
              <a:t>悄</a:t>
            </a:r>
            <a:r>
              <a:rPr lang="zh-CN" altLang="en-US" sz="3200" b="1" dirty="0" smtClean="0">
                <a:latin typeface="楷体" panose="02010609060101010101" pitchFamily="49" charset="-122"/>
                <a:ea typeface="楷体" panose="02010609060101010101" pitchFamily="49" charset="-122"/>
              </a:rPr>
              <a:t>悄</a:t>
            </a:r>
            <a:r>
              <a:rPr lang="en-US" altLang="zh-CN" sz="3200" b="1" dirty="0" smtClean="0">
                <a:latin typeface="楷体" panose="02010609060101010101" pitchFamily="49" charset="-122"/>
                <a:ea typeface="楷体" panose="02010609060101010101" pitchFamily="49" charset="-122"/>
              </a:rPr>
              <a:t>(1)</a:t>
            </a:r>
            <a:r>
              <a:rPr lang="en-US" altLang="zh-CN" sz="3200" b="1" dirty="0" err="1" smtClean="0">
                <a:latin typeface="汉语拼音" pitchFamily="34" charset="0"/>
                <a:ea typeface="楷体" panose="02010609060101010101" pitchFamily="49" charset="-122"/>
                <a:cs typeface="汉语拼音" pitchFamily="34" charset="0"/>
              </a:rPr>
              <a:t>qiāo</a:t>
            </a:r>
            <a:r>
              <a:rPr lang="en-US" altLang="zh-CN" sz="3200" b="1" dirty="0" smtClean="0">
                <a:latin typeface="楷体" panose="02010609060101010101" pitchFamily="49" charset="-122"/>
                <a:ea typeface="楷体" panose="02010609060101010101" pitchFamily="49" charset="-122"/>
              </a:rPr>
              <a:t>(    )     (2)</a:t>
            </a:r>
            <a:r>
              <a:rPr lang="en-US" altLang="zh-CN" sz="3200" b="1" dirty="0" err="1" smtClean="0">
                <a:latin typeface="汉语拼音" pitchFamily="34" charset="0"/>
                <a:ea typeface="楷体" panose="02010609060101010101" pitchFamily="49" charset="-122"/>
                <a:cs typeface="汉语拼音" pitchFamily="34" charset="0"/>
              </a:rPr>
              <a:t>xiào</a:t>
            </a:r>
            <a:r>
              <a:rPr lang="en-US" altLang="zh-CN" sz="3200" b="1" dirty="0" smtClean="0">
                <a:latin typeface="楷体" panose="02010609060101010101" pitchFamily="49" charset="-122"/>
                <a:ea typeface="楷体" panose="02010609060101010101" pitchFamily="49" charset="-122"/>
              </a:rPr>
              <a:t> (    ) </a:t>
            </a:r>
          </a:p>
          <a:p>
            <a:pPr>
              <a:lnSpc>
                <a:spcPct val="150000"/>
              </a:lnSpc>
            </a:pPr>
            <a:r>
              <a:rPr lang="zh-CN" altLang="en-US" sz="3200" b="1" dirty="0" smtClean="0">
                <a:latin typeface="楷体" panose="02010609060101010101" pitchFamily="49" charset="-122"/>
                <a:ea typeface="楷体" panose="02010609060101010101" pitchFamily="49" charset="-122"/>
              </a:rPr>
              <a:t>觉</a:t>
            </a:r>
            <a:r>
              <a:rPr lang="zh-CN" altLang="en-US" sz="3200" b="1" dirty="0" smtClean="0">
                <a:solidFill>
                  <a:srgbClr val="FF0000"/>
                </a:solidFill>
                <a:latin typeface="楷体" panose="02010609060101010101" pitchFamily="49" charset="-122"/>
                <a:ea typeface="楷体" panose="02010609060101010101" pitchFamily="49" charset="-122"/>
              </a:rPr>
              <a:t>察</a:t>
            </a:r>
            <a:r>
              <a:rPr lang="zh-CN" altLang="en-US" sz="3200" b="1" dirty="0" smtClean="0">
                <a:latin typeface="楷体" panose="02010609060101010101" pitchFamily="49" charset="-122"/>
                <a:ea typeface="楷体" panose="02010609060101010101" pitchFamily="49" charset="-122"/>
              </a:rPr>
              <a:t>  </a:t>
            </a:r>
            <a:r>
              <a:rPr lang="en-US" altLang="zh-CN" sz="3200" b="1" dirty="0" smtClean="0">
                <a:latin typeface="楷体" panose="02010609060101010101" pitchFamily="49" charset="-122"/>
                <a:ea typeface="楷体" panose="02010609060101010101" pitchFamily="49" charset="-122"/>
              </a:rPr>
              <a:t>(1)</a:t>
            </a:r>
            <a:r>
              <a:rPr lang="en-US" altLang="zh-CN" sz="3200" b="1" dirty="0" err="1" smtClean="0">
                <a:latin typeface="汉语拼音" pitchFamily="34" charset="0"/>
                <a:ea typeface="楷体" panose="02010609060101010101" pitchFamily="49" charset="-122"/>
                <a:cs typeface="汉语拼音" pitchFamily="34" charset="0"/>
              </a:rPr>
              <a:t>chá</a:t>
            </a:r>
            <a:r>
              <a:rPr lang="en-US" altLang="zh-CN" sz="3200" b="1" dirty="0" smtClean="0">
                <a:latin typeface="楷体" panose="02010609060101010101" pitchFamily="49" charset="-122"/>
                <a:ea typeface="楷体" panose="02010609060101010101" pitchFamily="49" charset="-122"/>
              </a:rPr>
              <a:t> (    )    (2)</a:t>
            </a:r>
            <a:r>
              <a:rPr lang="en-US" altLang="zh-CN" sz="3200" b="1" dirty="0" err="1" smtClean="0">
                <a:latin typeface="汉语拼音" pitchFamily="34" charset="0"/>
                <a:ea typeface="楷体" panose="02010609060101010101" pitchFamily="49" charset="-122"/>
                <a:cs typeface="汉语拼音" pitchFamily="34" charset="0"/>
              </a:rPr>
              <a:t>cá</a:t>
            </a:r>
            <a:r>
              <a:rPr lang="en-US" altLang="zh-CN" sz="3200" b="1" dirty="0" smtClean="0">
                <a:latin typeface="楷体" panose="02010609060101010101" pitchFamily="49" charset="-122"/>
                <a:ea typeface="楷体" panose="02010609060101010101" pitchFamily="49" charset="-122"/>
              </a:rPr>
              <a:t>  (    ) </a:t>
            </a:r>
            <a:endParaRPr lang="zh-CN" altLang="en-US" sz="3200" b="1" dirty="0">
              <a:latin typeface="楷体" panose="02010609060101010101" pitchFamily="49" charset="-122"/>
              <a:ea typeface="楷体" panose="02010609060101010101" pitchFamily="49" charset="-122"/>
            </a:endParaRPr>
          </a:p>
        </p:txBody>
      </p:sp>
      <p:sp>
        <p:nvSpPr>
          <p:cNvPr id="7" name="TextBox 6"/>
          <p:cNvSpPr txBox="1"/>
          <p:nvPr/>
        </p:nvSpPr>
        <p:spPr>
          <a:xfrm>
            <a:off x="7164288" y="2071767"/>
            <a:ext cx="576064"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文本框 8"/>
          <p:cNvSpPr txBox="1"/>
          <p:nvPr/>
        </p:nvSpPr>
        <p:spPr>
          <a:xfrm>
            <a:off x="212784" y="139095"/>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
        <p:nvSpPr>
          <p:cNvPr id="9" name="TextBox 8"/>
          <p:cNvSpPr txBox="1"/>
          <p:nvPr/>
        </p:nvSpPr>
        <p:spPr>
          <a:xfrm>
            <a:off x="3707904" y="2780010"/>
            <a:ext cx="576064"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0" name="TextBox 9"/>
          <p:cNvSpPr txBox="1"/>
          <p:nvPr/>
        </p:nvSpPr>
        <p:spPr>
          <a:xfrm>
            <a:off x="3851920" y="3535639"/>
            <a:ext cx="576064"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5536" y="483518"/>
            <a:ext cx="8136904" cy="3834896"/>
          </a:xfrm>
          <a:prstGeom prst="rect">
            <a:avLst/>
          </a:prstGeom>
          <a:noFill/>
        </p:spPr>
        <p:txBody>
          <a:bodyPr wrap="square" rtlCol="0">
            <a:spAutoFit/>
          </a:bodyPr>
          <a:lstStyle/>
          <a:p>
            <a:r>
              <a:rPr lang="zh-CN" altLang="en-US" sz="3200" dirty="0" smtClean="0">
                <a:solidFill>
                  <a:schemeClr val="tx1"/>
                </a:solidFill>
                <a:latin typeface="黑体" panose="02010609060101010101" pitchFamily="49" charset="-122"/>
                <a:ea typeface="黑体" panose="02010609060101010101" pitchFamily="49" charset="-122"/>
                <a:cs typeface="楷体" panose="02010609060101010101" pitchFamily="49" charset="-122"/>
                <a:sym typeface="+mn-ea"/>
              </a:rPr>
              <a:t>二</a:t>
            </a:r>
            <a:r>
              <a:rPr lang="zh-CN" altLang="en-US" sz="3200" dirty="0" smtClean="0">
                <a:latin typeface="黑体" panose="02010609060101010101" pitchFamily="49" charset="-122"/>
                <a:ea typeface="黑体" panose="02010609060101010101" pitchFamily="49" charset="-122"/>
                <a:cs typeface="楷体" panose="02010609060101010101" pitchFamily="49" charset="-122"/>
                <a:sym typeface="+mn-ea"/>
              </a:rPr>
              <a:t>、选字填空。</a:t>
            </a:r>
            <a:endParaRPr lang="zh-CN" altLang="en-US" sz="3200" dirty="0">
              <a:solidFill>
                <a:srgbClr val="FF0000"/>
              </a:solidFill>
              <a:latin typeface="黑体" panose="02010609060101010101" pitchFamily="49" charset="-122"/>
              <a:ea typeface="黑体" panose="02010609060101010101" pitchFamily="49" charset="-122"/>
              <a:cs typeface="楷体" panose="02010609060101010101" pitchFamily="49" charset="-122"/>
              <a:sym typeface="+mn-ea"/>
            </a:endParaRPr>
          </a:p>
          <a:p>
            <a:pPr>
              <a:lnSpc>
                <a:spcPct val="110000"/>
              </a:lnSpc>
            </a:pP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nSpc>
                <a:spcPct val="11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鱼    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路    追</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(  )    (  )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张  </a:t>
            </a:r>
          </a:p>
          <a:p>
            <a:pPr>
              <a:lnSpc>
                <a:spcPct val="110000"/>
              </a:lnSpc>
            </a:pP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nSpc>
                <a:spcPct val="11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扬    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亮    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白    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落 </a:t>
            </a:r>
          </a:p>
          <a:p>
            <a:pPr>
              <a:lnSpc>
                <a:spcPct val="11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p>
          <a:p>
            <a:pPr>
              <a:lnSpc>
                <a:spcPct val="11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挂</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鱼</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(  )    (  )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子    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鱼</a:t>
            </a:r>
            <a:endParaRPr lang="zh-CN" altLang="en-US" sz="3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文本框 3"/>
          <p:cNvSpPr txBox="1"/>
          <p:nvPr/>
        </p:nvSpPr>
        <p:spPr>
          <a:xfrm>
            <a:off x="593804" y="1491630"/>
            <a:ext cx="577497"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捕</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2636662" y="1519248"/>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铺</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4" name="文本框 7"/>
          <p:cNvSpPr txBox="1"/>
          <p:nvPr/>
        </p:nvSpPr>
        <p:spPr>
          <a:xfrm>
            <a:off x="5103674" y="1491630"/>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捕</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6" name="文本框 7"/>
          <p:cNvSpPr txBox="1"/>
          <p:nvPr/>
        </p:nvSpPr>
        <p:spPr>
          <a:xfrm>
            <a:off x="611560" y="2571750"/>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飘</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7" name="文本框 7"/>
          <p:cNvSpPr txBox="1"/>
          <p:nvPr/>
        </p:nvSpPr>
        <p:spPr>
          <a:xfrm>
            <a:off x="6732240" y="1491630"/>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铺</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8" name="文本框 7"/>
          <p:cNvSpPr txBox="1"/>
          <p:nvPr/>
        </p:nvSpPr>
        <p:spPr>
          <a:xfrm>
            <a:off x="2655402" y="2571750"/>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漂</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9" name="文本框 7"/>
          <p:cNvSpPr txBox="1"/>
          <p:nvPr/>
        </p:nvSpPr>
        <p:spPr>
          <a:xfrm>
            <a:off x="4716016" y="2571750"/>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漂</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20" name="文本框 7"/>
          <p:cNvSpPr txBox="1"/>
          <p:nvPr/>
        </p:nvSpPr>
        <p:spPr>
          <a:xfrm>
            <a:off x="6732240" y="2580628"/>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飘</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21" name="文本框 7"/>
          <p:cNvSpPr txBox="1"/>
          <p:nvPr/>
        </p:nvSpPr>
        <p:spPr>
          <a:xfrm>
            <a:off x="971600" y="3651870"/>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钩</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24" name="文本框 7"/>
          <p:cNvSpPr txBox="1"/>
          <p:nvPr/>
        </p:nvSpPr>
        <p:spPr>
          <a:xfrm>
            <a:off x="3060816" y="3625236"/>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钩</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25" name="文本框 7"/>
          <p:cNvSpPr txBox="1"/>
          <p:nvPr/>
        </p:nvSpPr>
        <p:spPr>
          <a:xfrm>
            <a:off x="4716016" y="3651870"/>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钩</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26" name="文本框 7"/>
          <p:cNvSpPr txBox="1"/>
          <p:nvPr/>
        </p:nvSpPr>
        <p:spPr>
          <a:xfrm>
            <a:off x="6732240" y="3643159"/>
            <a:ext cx="563085"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钓</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27" name="圆角矩形 26"/>
          <p:cNvSpPr/>
          <p:nvPr/>
        </p:nvSpPr>
        <p:spPr>
          <a:xfrm>
            <a:off x="3389742" y="1023578"/>
            <a:ext cx="894226" cy="43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7030A0"/>
                </a:solidFill>
              </a:rPr>
              <a:t>捕</a:t>
            </a:r>
            <a:endParaRPr lang="zh-CN" altLang="en-US" sz="3200" dirty="0">
              <a:solidFill>
                <a:srgbClr val="7030A0"/>
              </a:solidFill>
            </a:endParaRPr>
          </a:p>
        </p:txBody>
      </p:sp>
      <p:sp>
        <p:nvSpPr>
          <p:cNvPr id="29" name="圆角矩形 28"/>
          <p:cNvSpPr/>
          <p:nvPr/>
        </p:nvSpPr>
        <p:spPr>
          <a:xfrm>
            <a:off x="4684655" y="1023578"/>
            <a:ext cx="812933" cy="43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7030A0"/>
                </a:solidFill>
              </a:rPr>
              <a:t>铺</a:t>
            </a:r>
            <a:endParaRPr lang="zh-CN" altLang="en-US" sz="3200" dirty="0">
              <a:solidFill>
                <a:srgbClr val="7030A0"/>
              </a:solidFill>
            </a:endParaRPr>
          </a:p>
        </p:txBody>
      </p:sp>
      <p:sp>
        <p:nvSpPr>
          <p:cNvPr id="30" name="圆角矩形 29"/>
          <p:cNvSpPr/>
          <p:nvPr/>
        </p:nvSpPr>
        <p:spPr>
          <a:xfrm>
            <a:off x="3410066" y="2175706"/>
            <a:ext cx="853579" cy="43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7030A0"/>
                </a:solidFill>
              </a:rPr>
              <a:t>飘</a:t>
            </a:r>
            <a:endParaRPr lang="zh-CN" altLang="en-US" sz="3200" dirty="0">
              <a:solidFill>
                <a:srgbClr val="7030A0"/>
              </a:solidFill>
            </a:endParaRPr>
          </a:p>
        </p:txBody>
      </p:sp>
      <p:sp>
        <p:nvSpPr>
          <p:cNvPr id="31" name="圆角矩形 30"/>
          <p:cNvSpPr/>
          <p:nvPr/>
        </p:nvSpPr>
        <p:spPr>
          <a:xfrm>
            <a:off x="4684655" y="2139702"/>
            <a:ext cx="812933" cy="43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7030A0"/>
                </a:solidFill>
              </a:rPr>
              <a:t>漂</a:t>
            </a:r>
            <a:endParaRPr lang="zh-CN" altLang="en-US" sz="3200" dirty="0">
              <a:solidFill>
                <a:srgbClr val="7030A0"/>
              </a:solidFill>
            </a:endParaRPr>
          </a:p>
        </p:txBody>
      </p:sp>
      <p:sp>
        <p:nvSpPr>
          <p:cNvPr id="32" name="圆角矩形 31"/>
          <p:cNvSpPr/>
          <p:nvPr/>
        </p:nvSpPr>
        <p:spPr>
          <a:xfrm>
            <a:off x="3410066" y="3255826"/>
            <a:ext cx="853579" cy="43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7030A0"/>
                </a:solidFill>
              </a:rPr>
              <a:t>钩</a:t>
            </a:r>
            <a:endParaRPr lang="zh-CN" altLang="en-US" sz="3200" dirty="0">
              <a:solidFill>
                <a:srgbClr val="7030A0"/>
              </a:solidFill>
            </a:endParaRPr>
          </a:p>
        </p:txBody>
      </p:sp>
      <p:sp>
        <p:nvSpPr>
          <p:cNvPr id="33" name="圆角矩形 32"/>
          <p:cNvSpPr/>
          <p:nvPr/>
        </p:nvSpPr>
        <p:spPr>
          <a:xfrm>
            <a:off x="4644008" y="3219822"/>
            <a:ext cx="894226" cy="43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solidFill>
                  <a:srgbClr val="7030A0"/>
                </a:solidFill>
              </a:rPr>
              <a:t>钓</a:t>
            </a:r>
            <a:endParaRPr lang="zh-CN" altLang="en-US" sz="3200" dirty="0">
              <a:solidFill>
                <a:srgbClr val="7030A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500"/>
                                        <p:tgtEl>
                                          <p:spTgt spid="1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down)">
                                      <p:cBhvr>
                                        <p:cTn id="21" dur="500"/>
                                        <p:tgtEl>
                                          <p:spTgt spid="16"/>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down)">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down)">
                                      <p:cBhvr>
                                        <p:cTn id="35" dur="500"/>
                                        <p:tgtEl>
                                          <p:spTgt spid="21"/>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down)">
                                      <p:cBhvr>
                                        <p:cTn id="38" dur="500"/>
                                        <p:tgtEl>
                                          <p:spTgt spid="24"/>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down)">
                                      <p:cBhvr>
                                        <p:cTn id="41" dur="500"/>
                                        <p:tgtEl>
                                          <p:spTgt spid="25"/>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down)">
                                      <p:cBhvr>
                                        <p:cTn id="4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4" grpId="0"/>
      <p:bldP spid="16" grpId="0"/>
      <p:bldP spid="17" grpId="0"/>
      <p:bldP spid="18" grpId="0"/>
      <p:bldP spid="19" grpId="0"/>
      <p:bldP spid="20" grpId="0"/>
      <p:bldP spid="21" grpId="0"/>
      <p:bldP spid="24" grpId="0"/>
      <p:bldP spid="25"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7001" y="658163"/>
            <a:ext cx="8331463" cy="3539430"/>
          </a:xfrm>
          <a:prstGeom prst="rect">
            <a:avLst/>
          </a:prstGeom>
          <a:noFill/>
        </p:spPr>
        <p:txBody>
          <a:bodyPr wrap="square" rtlCol="0">
            <a:spAutoFit/>
          </a:bodyPr>
          <a:lstStyle/>
          <a:p>
            <a:r>
              <a:rPr lang="zh-CN" altLang="en-US" sz="3200" dirty="0" smtClean="0">
                <a:latin typeface="+mn-ea"/>
              </a:rPr>
              <a:t>三、给红色字选择正确的解释。</a:t>
            </a:r>
            <a:endParaRPr lang="en-US" altLang="zh-CN" sz="3200" dirty="0">
              <a:latin typeface="+mn-ea"/>
            </a:endParaRPr>
          </a:p>
          <a:p>
            <a:r>
              <a:rPr lang="zh-CN" altLang="en-US" sz="3200" dirty="0" smtClean="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   拢</a:t>
            </a:r>
            <a:r>
              <a:rPr lang="zh-CN" altLang="en-US" sz="3200" dirty="0" smtClean="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①合上。 ②靠近；到达。 ③总合。 ④使不松散或不离开；收拢。⑤梳（头发）。</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endParaRPr lang="en-US" altLang="zh-CN" sz="3200" b="1" dirty="0" smtClean="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3200" b="1" dirty="0" smtClean="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他笑得嘴都合不</a:t>
            </a:r>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拢</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了。</a:t>
            </a:r>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她用梳子</a:t>
            </a:r>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拢</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了拢头发。  （  ）</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3200" b="1" dirty="0" smtClean="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那位母亲</a:t>
            </a:r>
            <a:r>
              <a:rPr lang="zh-CN" altLang="en-US" sz="3200" b="1" dirty="0" smtClean="0">
                <a:latin typeface="楷体" panose="02010609060101010101" pitchFamily="49" charset="-122"/>
                <a:ea typeface="楷体" panose="02010609060101010101" pitchFamily="49" charset="-122"/>
              </a:rPr>
              <a:t>把孩子</a:t>
            </a:r>
            <a:r>
              <a:rPr lang="zh-CN" altLang="en-US" sz="3200" b="1" dirty="0" smtClean="0">
                <a:solidFill>
                  <a:srgbClr val="FF0000"/>
                </a:solidFill>
                <a:latin typeface="楷体" panose="02010609060101010101" pitchFamily="49" charset="-122"/>
                <a:ea typeface="楷体" panose="02010609060101010101" pitchFamily="49" charset="-122"/>
              </a:rPr>
              <a:t>拢</a:t>
            </a:r>
            <a:r>
              <a:rPr lang="zh-CN" altLang="en-US" sz="3200" b="1" dirty="0" smtClean="0">
                <a:latin typeface="楷体" panose="02010609060101010101" pitchFamily="49" charset="-122"/>
                <a:ea typeface="楷体" panose="02010609060101010101" pitchFamily="49" charset="-122"/>
              </a:rPr>
              <a:t>在怀里。（  ）  </a:t>
            </a:r>
            <a:endParaRPr lang="zh-CN" altLang="en-US" sz="3200" b="1" dirty="0">
              <a:latin typeface="楷体" panose="02010609060101010101" pitchFamily="49" charset="-122"/>
              <a:ea typeface="楷体" panose="02010609060101010101" pitchFamily="49" charset="-122"/>
            </a:endParaRPr>
          </a:p>
        </p:txBody>
      </p:sp>
      <p:sp>
        <p:nvSpPr>
          <p:cNvPr id="4" name="TextBox 3"/>
          <p:cNvSpPr txBox="1"/>
          <p:nvPr/>
        </p:nvSpPr>
        <p:spPr>
          <a:xfrm>
            <a:off x="5724128" y="2617291"/>
            <a:ext cx="72008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①</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5" name="TextBox 4"/>
          <p:cNvSpPr txBox="1"/>
          <p:nvPr/>
        </p:nvSpPr>
        <p:spPr>
          <a:xfrm>
            <a:off x="6156176" y="3602340"/>
            <a:ext cx="72008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④</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7" name="TextBox 6"/>
          <p:cNvSpPr txBox="1"/>
          <p:nvPr/>
        </p:nvSpPr>
        <p:spPr>
          <a:xfrm>
            <a:off x="5733006" y="3075806"/>
            <a:ext cx="720080"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⑤</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par>
                                <p:cTn id="8" presetID="13"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plus(in)">
                                      <p:cBhvr>
                                        <p:cTn id="10" dur="2000"/>
                                        <p:tgtEl>
                                          <p:spTgt spid="5"/>
                                        </p:tgtEl>
                                      </p:cBhvr>
                                    </p:animEffect>
                                  </p:childTnLst>
                                </p:cTn>
                              </p:par>
                              <p:par>
                                <p:cTn id="11" presetID="13" presetClass="entr" presetSubtype="1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plus(in)">
                                      <p:cBhvr>
                                        <p:cTn id="1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46125" y="965835"/>
            <a:ext cx="7763510" cy="2584450"/>
          </a:xfrm>
          <a:prstGeom prst="rect">
            <a:avLst/>
          </a:prstGeom>
          <a:noFill/>
        </p:spPr>
        <p:txBody>
          <a:bodyPr wrap="square" rtlCol="0">
            <a:spAutoFit/>
          </a:bodyPr>
          <a:lstStyle/>
          <a:p>
            <a:pPr>
              <a:lnSpc>
                <a:spcPct val="150000"/>
              </a:lnSpc>
            </a:pPr>
            <a:r>
              <a:rPr lang="en-US" altLang="zh-CN" sz="3600" b="1" dirty="0" smtClean="0">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掌握了这一单元的生字后，我们再一起看一看本单元有哪些需要掌握的词语吧！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卷草阳台">
  <a:themeElements>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卷草阳台">
      <a:majorFont>
        <a:latin typeface="Arial"/>
        <a:ea typeface="黑体"/>
        <a:cs typeface=""/>
      </a:majorFont>
      <a:minorFont>
        <a:latin typeface="Arial Rounded MT Bold"/>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卷草阳台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卷草阳台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卷草阳台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卷草阳台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卷草阳台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卷草阳台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卷草阳台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卷草阳台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卷草阳台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卷草阳台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卷草阳台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清香</Template>
  <TotalTime>164</TotalTime>
  <Words>1882</Words>
  <Application>Microsoft Office PowerPoint</Application>
  <PresentationFormat>全屏显示(16:9)</PresentationFormat>
  <Paragraphs>240</Paragraphs>
  <Slides>42</Slides>
  <Notes>29</Notes>
  <HiddenSlides>0</HiddenSlides>
  <MMClips>0</MMClips>
  <ScaleCrop>false</ScaleCrop>
  <HeadingPairs>
    <vt:vector size="4" baseType="variant">
      <vt:variant>
        <vt:lpstr>主题</vt:lpstr>
      </vt:variant>
      <vt:variant>
        <vt:i4>1</vt:i4>
      </vt:variant>
      <vt:variant>
        <vt:lpstr>幻灯片标题</vt:lpstr>
      </vt:variant>
      <vt:variant>
        <vt:i4>42</vt:i4>
      </vt:variant>
    </vt:vector>
  </HeadingPairs>
  <TitlesOfParts>
    <vt:vector size="43" baseType="lpstr">
      <vt:lpstr>卷草阳台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Microsoft</cp:lastModifiedBy>
  <cp:revision>539</cp:revision>
  <dcterms:created xsi:type="dcterms:W3CDTF">2019-08-10T12:25:00Z</dcterms:created>
  <dcterms:modified xsi:type="dcterms:W3CDTF">2022-08-01T06:43:52Z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