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8"/>
  </p:notesMasterIdLst>
  <p:sldIdLst>
    <p:sldId id="258" r:id="rId2"/>
    <p:sldId id="322" r:id="rId3"/>
    <p:sldId id="305" r:id="rId4"/>
    <p:sldId id="370" r:id="rId5"/>
    <p:sldId id="259" r:id="rId6"/>
    <p:sldId id="260" r:id="rId7"/>
    <p:sldId id="372" r:id="rId8"/>
    <p:sldId id="308" r:id="rId9"/>
    <p:sldId id="331" r:id="rId10"/>
    <p:sldId id="323" r:id="rId11"/>
    <p:sldId id="330" r:id="rId12"/>
    <p:sldId id="333" r:id="rId13"/>
    <p:sldId id="261" r:id="rId14"/>
    <p:sldId id="262" r:id="rId15"/>
    <p:sldId id="344" r:id="rId16"/>
    <p:sldId id="332" r:id="rId17"/>
    <p:sldId id="317" r:id="rId18"/>
    <p:sldId id="345" r:id="rId19"/>
    <p:sldId id="337" r:id="rId20"/>
    <p:sldId id="264" r:id="rId21"/>
    <p:sldId id="321" r:id="rId22"/>
    <p:sldId id="295" r:id="rId23"/>
    <p:sldId id="263" r:id="rId24"/>
    <p:sldId id="346" r:id="rId25"/>
    <p:sldId id="347" r:id="rId26"/>
    <p:sldId id="348" r:id="rId27"/>
    <p:sldId id="349" r:id="rId28"/>
    <p:sldId id="351" r:id="rId29"/>
    <p:sldId id="352" r:id="rId30"/>
    <p:sldId id="266" r:id="rId31"/>
    <p:sldId id="267" r:id="rId32"/>
    <p:sldId id="302" r:id="rId33"/>
    <p:sldId id="366" r:id="rId34"/>
    <p:sldId id="297" r:id="rId35"/>
    <p:sldId id="354" r:id="rId36"/>
    <p:sldId id="318" r:id="rId37"/>
    <p:sldId id="325" r:id="rId38"/>
    <p:sldId id="334" r:id="rId39"/>
    <p:sldId id="335" r:id="rId40"/>
    <p:sldId id="336" r:id="rId41"/>
    <p:sldId id="373" r:id="rId42"/>
    <p:sldId id="338" r:id="rId43"/>
    <p:sldId id="269" r:id="rId44"/>
    <p:sldId id="355" r:id="rId45"/>
    <p:sldId id="356" r:id="rId46"/>
    <p:sldId id="326" r:id="rId47"/>
    <p:sldId id="270" r:id="rId48"/>
    <p:sldId id="271" r:id="rId49"/>
    <p:sldId id="272" r:id="rId50"/>
    <p:sldId id="273" r:id="rId51"/>
    <p:sldId id="274" r:id="rId52"/>
    <p:sldId id="299" r:id="rId53"/>
    <p:sldId id="275" r:id="rId54"/>
    <p:sldId id="278" r:id="rId55"/>
    <p:sldId id="357" r:id="rId56"/>
    <p:sldId id="358" r:id="rId57"/>
    <p:sldId id="359" r:id="rId58"/>
    <p:sldId id="360" r:id="rId59"/>
    <p:sldId id="361" r:id="rId60"/>
    <p:sldId id="362" r:id="rId61"/>
    <p:sldId id="364" r:id="rId62"/>
    <p:sldId id="365" r:id="rId63"/>
    <p:sldId id="319" r:id="rId64"/>
    <p:sldId id="340" r:id="rId65"/>
    <p:sldId id="363" r:id="rId66"/>
    <p:sldId id="341" r:id="rId67"/>
    <p:sldId id="342" r:id="rId68"/>
    <p:sldId id="339" r:id="rId69"/>
    <p:sldId id="279" r:id="rId70"/>
    <p:sldId id="282" r:id="rId71"/>
    <p:sldId id="367" r:id="rId72"/>
    <p:sldId id="368" r:id="rId73"/>
    <p:sldId id="369" r:id="rId74"/>
    <p:sldId id="329" r:id="rId75"/>
    <p:sldId id="371" r:id="rId76"/>
    <p:sldId id="292" r:id="rId7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CC66"/>
    <a:srgbClr val="FFCC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45" autoAdjust="0"/>
    <p:restoredTop sz="94660"/>
  </p:normalViewPr>
  <p:slideViewPr>
    <p:cSldViewPr>
      <p:cViewPr varScale="1">
        <p:scale>
          <a:sx n="109" d="100"/>
          <a:sy n="109" d="100"/>
        </p:scale>
        <p:origin x="-324"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t>2022/8/1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t>‹#›</a:t>
            </a:fld>
            <a:endParaRPr lang="zh-CN" altLang="en-US"/>
          </a:p>
        </p:txBody>
      </p:sp>
    </p:spTree>
    <p:extLst>
      <p:ext uri="{BB962C8B-B14F-4D97-AF65-F5344CB8AC3E}">
        <p14:creationId xmlns:p14="http://schemas.microsoft.com/office/powerpoint/2010/main" val="2169388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t>16</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43</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44</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t>45</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descr="9c6e66273ca4b0495995df0609bc723f.jpeg"/>
          <p:cNvPicPr>
            <a:picLocks noChangeAspect="1"/>
          </p:cNvPicPr>
          <p:nvPr userDrawn="1"/>
        </p:nvPicPr>
        <p:blipFill>
          <a:blip r:embed="rId4" cstate="print">
            <a:extLst>
              <a:ext uri="{BEBA8EAE-BF5A-486C-A8C5-ECC9F3942E4B}">
                <a14:imgProps xmlns:a14="http://schemas.microsoft.com/office/drawing/2010/main">
                  <a14:imgLayer r:embed="rId5">
                    <a14:imgEffect>
                      <a14:artisticBlur/>
                    </a14:imgEffect>
                  </a14:imgLayer>
                </a14:imgProps>
              </a:ext>
            </a:extLst>
          </a:blip>
          <a:stretch>
            <a:fillRect/>
          </a:stretch>
        </p:blipFill>
        <p:spPr>
          <a:xfrm>
            <a:off x="0" y="0"/>
            <a:ext cx="9144000" cy="5143500"/>
          </a:xfrm>
          <a:prstGeom prst="rect">
            <a:avLst/>
          </a:prstGeom>
        </p:spPr>
      </p:pic>
      <p:pic>
        <p:nvPicPr>
          <p:cNvPr id="5" name="图片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2pPr>
      <a:lvl3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3pPr>
      <a:lvl4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4pPr>
      <a:lvl5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5pPr>
      <a:lvl6pPr marL="4572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6pPr>
      <a:lvl7pPr marL="9144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7pPr>
      <a:lvl8pPr marL="13716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8pPr>
      <a:lvl9pPr marL="18288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a:latin typeface="黑体" panose="02010609060101010101" pitchFamily="49" charset="-122"/>
                <a:ea typeface="黑体" panose="02010609060101010101" pitchFamily="49" charset="-122"/>
                <a:cs typeface="黑体" panose="02010609060101010101" pitchFamily="49" charset="-122"/>
                <a:sym typeface="+mn-ea"/>
              </a:rPr>
              <a:t>第二单元复习</a:t>
            </a:r>
          </a:p>
        </p:txBody>
      </p:sp>
      <p:sp>
        <p:nvSpPr>
          <p:cNvPr id="3" name="矩形 2">
            <a:extLst>
              <a:ext uri="{FF2B5EF4-FFF2-40B4-BE49-F238E27FC236}">
                <a16:creationId xmlns:a16="http://schemas.microsoft.com/office/drawing/2014/main" xmlns="" id="{3F8D0C72-A7B9-491F-9933-844D657FBADF}"/>
              </a:ext>
            </a:extLst>
          </p:cNvPr>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TextBox 2">
            <a:extLst>
              <a:ext uri="{FF2B5EF4-FFF2-40B4-BE49-F238E27FC236}">
                <a16:creationId xmlns:a16="http://schemas.microsoft.com/office/drawing/2014/main" xmlns="" id="{AAE0C18D-4694-4AC1-A25E-17C30AAFB706}"/>
              </a:ext>
            </a:extLst>
          </p:cNvPr>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92088" y="555526"/>
            <a:ext cx="7380312" cy="3600986"/>
          </a:xfrm>
          <a:prstGeom prst="rect">
            <a:avLst/>
          </a:prstGeom>
          <a:noFill/>
        </p:spPr>
        <p:txBody>
          <a:bodyPr wrap="square" rtlCol="0">
            <a:spAutoFit/>
          </a:bodyPr>
          <a:lstStyle/>
          <a:p>
            <a:r>
              <a:rPr lang="zh-CN" altLang="en-US" sz="3200" dirty="0" smtClean="0">
                <a:latin typeface="+mn-ea"/>
              </a:rPr>
              <a:t>三、给</a:t>
            </a:r>
            <a:r>
              <a:rPr lang="zh-CN" altLang="en-US" sz="3200" dirty="0">
                <a:latin typeface="+mn-ea"/>
              </a:rPr>
              <a:t>红色字选择正确的解释。</a:t>
            </a:r>
            <a:endParaRPr lang="en-US" altLang="zh-CN" sz="3200" dirty="0">
              <a:latin typeface="+mn-ea"/>
            </a:endParaRPr>
          </a:p>
          <a:p>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坐</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：①把臀部放在椅子、凳子或其他物体上，支持身体重量。②乘；搭。③（房屋）背对着某一方向。④把锅、壶等放在炉火上。⑤指“因为”。</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1.</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上课铃声一响，同学们马上</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坐</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好。（   ）</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2.</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停车</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坐</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爱枫林晚。              （   ）</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3.</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妈妈让我把饭锅</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坐</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好。          （   ）</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TextBox 3"/>
          <p:cNvSpPr txBox="1"/>
          <p:nvPr/>
        </p:nvSpPr>
        <p:spPr>
          <a:xfrm>
            <a:off x="6975632" y="3183488"/>
            <a:ext cx="72008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⑤</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6975632" y="2751440"/>
            <a:ext cx="72008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①</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6975632" y="3636252"/>
            <a:ext cx="720080"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④</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8032" y="464344"/>
            <a:ext cx="8676456" cy="3416320"/>
          </a:xfrm>
          <a:prstGeom prst="rect">
            <a:avLst/>
          </a:prstGeom>
          <a:noFill/>
        </p:spPr>
        <p:txBody>
          <a:bodyPr wrap="square" rtlCol="0">
            <a:spAutoFit/>
          </a:bodyPr>
          <a:lstStyle/>
          <a:p>
            <a:pPr>
              <a:lnSpc>
                <a:spcPct val="120000"/>
              </a:lnSpc>
            </a:pPr>
            <a:r>
              <a:rPr lang="zh-CN" altLang="en-US" sz="3200" dirty="0" smtClean="0">
                <a:latin typeface="+mn-ea"/>
                <a:cs typeface="黑体" panose="02010609060101010101" pitchFamily="49" charset="-122"/>
              </a:rPr>
              <a:t>四</a:t>
            </a:r>
            <a:r>
              <a:rPr lang="zh-CN" altLang="en-US" sz="3200" dirty="0">
                <a:latin typeface="+mn-ea"/>
                <a:cs typeface="黑体" panose="02010609060101010101" pitchFamily="49" charset="-122"/>
              </a:rPr>
              <a:t>、读拼音，写字词</a:t>
            </a:r>
            <a:r>
              <a:rPr lang="zh-CN" altLang="en-US" sz="3200" dirty="0" smtClean="0">
                <a:latin typeface="+mn-ea"/>
                <a:cs typeface="黑体" panose="02010609060101010101" pitchFamily="49" charset="-122"/>
              </a:rPr>
              <a:t>。</a:t>
            </a:r>
            <a:endParaRPr lang="en-US" altLang="zh-CN" sz="3200" dirty="0" smtClean="0">
              <a:latin typeface="+mn-ea"/>
              <a:cs typeface="黑体" panose="02010609060101010101" pitchFamily="49" charset="-122"/>
            </a:endParaRPr>
          </a:p>
          <a:p>
            <a:pPr>
              <a:lnSpc>
                <a:spcPct val="120000"/>
              </a:lnSpc>
            </a:pPr>
            <a:endParaRPr lang="zh-CN" altLang="en-US" sz="3200" dirty="0">
              <a:latin typeface="+mn-ea"/>
              <a:cs typeface="楷体" panose="02010609060101010101" pitchFamily="49" charset="-122"/>
            </a:endParaRPr>
          </a:p>
          <a:p>
            <a:pPr>
              <a:lnSpc>
                <a:spcPct val="120000"/>
              </a:lnSpc>
            </a:pP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他</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带上</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一 </a:t>
            </a:r>
            <a:r>
              <a:rPr lang="en-US" altLang="zh-CN" sz="2800" b="1" dirty="0" err="1" smtClean="0">
                <a:latin typeface="汉语拼音" pitchFamily="34" charset="0"/>
                <a:ea typeface="楷体" panose="02010609060101010101" pitchFamily="49" charset="-122"/>
                <a:cs typeface="汉语拼音" pitchFamily="34" charset="0"/>
                <a:sym typeface="+mn-ea"/>
              </a:rPr>
              <a:t>hé</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(     ) </a:t>
            </a:r>
            <a:r>
              <a:rPr lang="en-US" altLang="zh-CN" sz="2800" b="1" dirty="0" err="1">
                <a:latin typeface="汉语拼音" pitchFamily="34" charset="0"/>
                <a:ea typeface="楷体" panose="02010609060101010101" pitchFamily="49" charset="-122"/>
                <a:cs typeface="汉语拼音" pitchFamily="34" charset="0"/>
                <a:sym typeface="+mn-ea"/>
              </a:rPr>
              <a:t>yán</a:t>
            </a:r>
            <a:r>
              <a:rPr lang="en-US" altLang="zh-CN" sz="2800" b="1" dirty="0">
                <a:latin typeface="汉语拼音" pitchFamily="34" charset="0"/>
                <a:ea typeface="楷体" panose="02010609060101010101" pitchFamily="49" charset="-122"/>
                <a:cs typeface="汉语拼音" pitchFamily="34" charset="0"/>
                <a:sym typeface="+mn-ea"/>
              </a:rPr>
              <a:t> </a:t>
            </a:r>
            <a:r>
              <a:rPr lang="en-US" altLang="zh-CN" sz="2800" b="1" dirty="0" smtClean="0">
                <a:latin typeface="汉语拼音" pitchFamily="34" charset="0"/>
                <a:ea typeface="楷体" panose="02010609060101010101" pitchFamily="49" charset="-122"/>
                <a:cs typeface="汉语拼音" pitchFamily="34" charset="0"/>
                <a:sym typeface="+mn-ea"/>
              </a:rPr>
              <a:t> </a:t>
            </a:r>
            <a:r>
              <a:rPr lang="en-US" altLang="zh-CN" sz="2800" b="1" dirty="0" err="1" smtClean="0">
                <a:latin typeface="汉语拼音" pitchFamily="34" charset="0"/>
                <a:ea typeface="楷体" panose="02010609060101010101" pitchFamily="49" charset="-122"/>
                <a:cs typeface="汉语拼音" pitchFamily="34" charset="0"/>
                <a:sym typeface="+mn-ea"/>
              </a:rPr>
              <a:t>liào</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，沿着</a:t>
            </a:r>
            <a:r>
              <a:rPr lang="en-US" altLang="zh-CN" sz="2800" b="1" dirty="0" err="1">
                <a:latin typeface="汉语拼音" pitchFamily="34" charset="0"/>
                <a:ea typeface="楷体" panose="02010609060101010101" pitchFamily="49" charset="-122"/>
                <a:cs typeface="汉语拼音" pitchFamily="34" charset="0"/>
                <a:sym typeface="+mn-ea"/>
              </a:rPr>
              <a:t>pū</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满 </a:t>
            </a:r>
            <a:r>
              <a:rPr lang="en-US" altLang="zh-CN" sz="2800" b="1" dirty="0" err="1" smtClean="0">
                <a:latin typeface="楷体" panose="02010609060101010101" pitchFamily="49" charset="-122"/>
                <a:ea typeface="楷体" panose="02010609060101010101" pitchFamily="49" charset="-122"/>
                <a:cs typeface="楷体" panose="02010609060101010101" pitchFamily="49" charset="-122"/>
                <a:sym typeface="+mn-ea"/>
              </a:rPr>
              <a:t>shuǐ</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err="1">
                <a:latin typeface="汉语拼音" pitchFamily="34" charset="0"/>
                <a:ea typeface="楷体" panose="02010609060101010101" pitchFamily="49" charset="-122"/>
                <a:cs typeface="汉语拼音" pitchFamily="34" charset="0"/>
                <a:sym typeface="+mn-ea"/>
              </a:rPr>
              <a:t>ní</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的 </a:t>
            </a:r>
            <a:r>
              <a:rPr lang="en-US" altLang="zh-CN" sz="2800" b="1" dirty="0" err="1" smtClean="0">
                <a:latin typeface="汉语拼音" pitchFamily="34" charset="0"/>
                <a:ea typeface="楷体" panose="02010609060101010101" pitchFamily="49" charset="-122"/>
                <a:cs typeface="汉语拼音" pitchFamily="34" charset="0"/>
                <a:sym typeface="+mn-ea"/>
              </a:rPr>
              <a:t>shí</a:t>
            </a:r>
            <a:r>
              <a:rPr lang="en-US" altLang="zh-CN" sz="2800" b="1" dirty="0">
                <a:latin typeface="汉语拼音" pitchFamily="34" charset="0"/>
                <a:ea typeface="楷体" panose="02010609060101010101" pitchFamily="49" charset="-122"/>
                <a:cs typeface="汉语拼音" pitchFamily="34" charset="0"/>
                <a:sym typeface="+mn-ea"/>
              </a:rPr>
              <a:t> </a:t>
            </a:r>
            <a:r>
              <a:rPr lang="en-US" altLang="zh-CN" sz="2800" b="1" dirty="0" err="1" smtClean="0">
                <a:latin typeface="汉语拼音" pitchFamily="34" charset="0"/>
                <a:ea typeface="楷体" panose="02010609060101010101" pitchFamily="49" charset="-122"/>
                <a:cs typeface="汉语拼音" pitchFamily="34" charset="0"/>
                <a:sym typeface="+mn-ea"/>
              </a:rPr>
              <a:t>jìn</a:t>
            </a:r>
            <a:r>
              <a:rPr lang="en-US" altLang="zh-CN" sz="2800" dirty="0" err="1">
                <a:latin typeface="汉语拼音" pitchFamily="34" charset="0"/>
                <a:cs typeface="汉语拼音" pitchFamily="34" charset="0"/>
              </a:rPr>
              <a:t>g</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）到山上，绘画着散发</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着 </a:t>
            </a:r>
            <a:r>
              <a:rPr lang="en-US" altLang="zh-CN" sz="2800" b="1" dirty="0" err="1" smtClean="0">
                <a:latin typeface="汉语拼音" pitchFamily="34" charset="0"/>
                <a:ea typeface="楷体" panose="02010609060101010101" pitchFamily="49" charset="-122"/>
                <a:cs typeface="汉语拼音" pitchFamily="34" charset="0"/>
                <a:sym typeface="+mn-ea"/>
              </a:rPr>
              <a:t>dàn</a:t>
            </a:r>
            <a:r>
              <a:rPr lang="en-US" altLang="zh-CN" sz="2800" b="1" dirty="0">
                <a:latin typeface="汉语拼音" pitchFamily="34" charset="0"/>
                <a:ea typeface="楷体" panose="02010609060101010101" pitchFamily="49" charset="-122"/>
                <a:cs typeface="汉语拼音" pitchFamily="34" charset="0"/>
                <a:sym typeface="+mn-ea"/>
              </a:rPr>
              <a:t> </a:t>
            </a:r>
            <a:r>
              <a:rPr lang="en-US" altLang="zh-CN" sz="2800" b="1" dirty="0" err="1">
                <a:latin typeface="汉语拼音" pitchFamily="34" charset="0"/>
                <a:ea typeface="楷体" panose="02010609060101010101" pitchFamily="49" charset="-122"/>
                <a:cs typeface="汉语拼音" pitchFamily="34" charset="0"/>
                <a:sym typeface="+mn-ea"/>
              </a:rPr>
              <a:t>dàn</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清香</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的 </a:t>
            </a:r>
            <a:r>
              <a:rPr lang="en-US" altLang="zh-CN" sz="2800" b="1" dirty="0" err="1" smtClean="0">
                <a:latin typeface="汉语拼音" pitchFamily="34" charset="0"/>
                <a:ea typeface="楷体" panose="02010609060101010101" pitchFamily="49" charset="-122"/>
                <a:cs typeface="汉语拼音" pitchFamily="34" charset="0"/>
                <a:sym typeface="+mn-ea"/>
              </a:rPr>
              <a:t>jú</a:t>
            </a:r>
            <a:r>
              <a:rPr lang="en-US" altLang="zh-CN" sz="2800" b="1" dirty="0">
                <a:latin typeface="汉语拼音" pitchFamily="34" charset="0"/>
                <a:ea typeface="楷体" panose="02010609060101010101" pitchFamily="49" charset="-122"/>
                <a:cs typeface="汉语拼音" pitchFamily="34" charset="0"/>
                <a:sym typeface="+mn-ea"/>
              </a:rPr>
              <a:t> </a:t>
            </a:r>
            <a:r>
              <a:rPr lang="en-US" altLang="zh-CN" sz="2800" b="1" dirty="0" err="1">
                <a:latin typeface="汉语拼音" pitchFamily="34" charset="0"/>
                <a:ea typeface="楷体" panose="02010609060101010101" pitchFamily="49" charset="-122"/>
                <a:cs typeface="汉语拼音" pitchFamily="34" charset="0"/>
                <a:sym typeface="+mn-ea"/>
              </a:rPr>
              <a:t>huā</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400" b="1" dirty="0">
              <a:sym typeface="+mn-ea"/>
            </a:endParaRPr>
          </a:p>
        </p:txBody>
      </p:sp>
      <p:sp>
        <p:nvSpPr>
          <p:cNvPr id="7" name="文本框 6"/>
          <p:cNvSpPr txBox="1"/>
          <p:nvPr/>
        </p:nvSpPr>
        <p:spPr>
          <a:xfrm>
            <a:off x="3273413" y="1649284"/>
            <a:ext cx="370205" cy="523220"/>
          </a:xfrm>
          <a:prstGeom prst="rect">
            <a:avLst/>
          </a:prstGeom>
          <a:noFill/>
        </p:spPr>
        <p:txBody>
          <a:bodyPr wrap="square" rtlCol="0">
            <a:spAutoFit/>
          </a:bodyPr>
          <a:lstStyle/>
          <a:p>
            <a:r>
              <a:rPr lang="zh-CN" altLang="en-US" sz="2800" dirty="0">
                <a:solidFill>
                  <a:srgbClr val="FF0000"/>
                </a:solidFill>
              </a:rPr>
              <a:t>盒</a:t>
            </a:r>
          </a:p>
        </p:txBody>
      </p:sp>
      <p:sp>
        <p:nvSpPr>
          <p:cNvPr id="13" name="文本框 12"/>
          <p:cNvSpPr txBox="1"/>
          <p:nvPr/>
        </p:nvSpPr>
        <p:spPr>
          <a:xfrm>
            <a:off x="6012159" y="1649284"/>
            <a:ext cx="1080120" cy="523220"/>
          </a:xfrm>
          <a:prstGeom prst="rect">
            <a:avLst/>
          </a:prstGeom>
          <a:noFill/>
        </p:spPr>
        <p:txBody>
          <a:bodyPr wrap="square" rtlCol="0">
            <a:spAutoFit/>
          </a:bodyPr>
          <a:lstStyle/>
          <a:p>
            <a:r>
              <a:rPr lang="zh-CN" altLang="en-US" sz="2800" dirty="0">
                <a:solidFill>
                  <a:srgbClr val="FF0000"/>
                </a:solidFill>
              </a:rPr>
              <a:t>颜料</a:t>
            </a:r>
          </a:p>
        </p:txBody>
      </p:sp>
      <p:sp>
        <p:nvSpPr>
          <p:cNvPr id="17" name="文本框 16"/>
          <p:cNvSpPr txBox="1"/>
          <p:nvPr/>
        </p:nvSpPr>
        <p:spPr>
          <a:xfrm>
            <a:off x="7541580" y="2240798"/>
            <a:ext cx="1008112" cy="523220"/>
          </a:xfrm>
          <a:prstGeom prst="rect">
            <a:avLst/>
          </a:prstGeom>
          <a:noFill/>
        </p:spPr>
        <p:txBody>
          <a:bodyPr wrap="square" rtlCol="0">
            <a:spAutoFit/>
          </a:bodyPr>
          <a:lstStyle/>
          <a:p>
            <a:r>
              <a:rPr lang="zh-CN" altLang="en-US" sz="2800" dirty="0">
                <a:solidFill>
                  <a:srgbClr val="FF0000"/>
                </a:solidFill>
              </a:rPr>
              <a:t>石径</a:t>
            </a:r>
          </a:p>
        </p:txBody>
      </p:sp>
      <p:sp>
        <p:nvSpPr>
          <p:cNvPr id="18" name="文本框 17"/>
          <p:cNvSpPr txBox="1"/>
          <p:nvPr/>
        </p:nvSpPr>
        <p:spPr>
          <a:xfrm>
            <a:off x="5741381" y="2798524"/>
            <a:ext cx="1008112" cy="523220"/>
          </a:xfrm>
          <a:prstGeom prst="rect">
            <a:avLst/>
          </a:prstGeom>
          <a:noFill/>
        </p:spPr>
        <p:txBody>
          <a:bodyPr wrap="square" rtlCol="0">
            <a:spAutoFit/>
          </a:bodyPr>
          <a:lstStyle/>
          <a:p>
            <a:r>
              <a:rPr lang="zh-CN" altLang="en-US" sz="2800" dirty="0">
                <a:solidFill>
                  <a:srgbClr val="FF0000"/>
                </a:solidFill>
              </a:rPr>
              <a:t>淡淡</a:t>
            </a:r>
          </a:p>
        </p:txBody>
      </p:sp>
      <p:sp>
        <p:nvSpPr>
          <p:cNvPr id="21" name="文本框 6"/>
          <p:cNvSpPr txBox="1"/>
          <p:nvPr/>
        </p:nvSpPr>
        <p:spPr>
          <a:xfrm flipH="1">
            <a:off x="1115615" y="2283718"/>
            <a:ext cx="504055" cy="523220"/>
          </a:xfrm>
          <a:prstGeom prst="rect">
            <a:avLst/>
          </a:prstGeom>
          <a:noFill/>
        </p:spPr>
        <p:txBody>
          <a:bodyPr wrap="square" rtlCol="0">
            <a:spAutoFit/>
          </a:bodyPr>
          <a:lstStyle/>
          <a:p>
            <a:r>
              <a:rPr lang="zh-CN" altLang="en-US" sz="2800" dirty="0">
                <a:solidFill>
                  <a:srgbClr val="FF0000"/>
                </a:solidFill>
              </a:rPr>
              <a:t>铺</a:t>
            </a:r>
          </a:p>
        </p:txBody>
      </p:sp>
      <p:sp>
        <p:nvSpPr>
          <p:cNvPr id="22" name="文本框 6"/>
          <p:cNvSpPr txBox="1"/>
          <p:nvPr/>
        </p:nvSpPr>
        <p:spPr>
          <a:xfrm>
            <a:off x="4097535" y="2283718"/>
            <a:ext cx="1080120" cy="523220"/>
          </a:xfrm>
          <a:prstGeom prst="rect">
            <a:avLst/>
          </a:prstGeom>
          <a:noFill/>
        </p:spPr>
        <p:txBody>
          <a:bodyPr wrap="square" rtlCol="0">
            <a:spAutoFit/>
          </a:bodyPr>
          <a:lstStyle/>
          <a:p>
            <a:r>
              <a:rPr lang="zh-CN" altLang="en-US" sz="2800" dirty="0">
                <a:solidFill>
                  <a:srgbClr val="FF0000"/>
                </a:solidFill>
              </a:rPr>
              <a:t>水泥</a:t>
            </a:r>
          </a:p>
        </p:txBody>
      </p:sp>
      <p:sp>
        <p:nvSpPr>
          <p:cNvPr id="9" name="文本框 17"/>
          <p:cNvSpPr txBox="1"/>
          <p:nvPr/>
        </p:nvSpPr>
        <p:spPr>
          <a:xfrm>
            <a:off x="1184627" y="3307085"/>
            <a:ext cx="1008112" cy="523220"/>
          </a:xfrm>
          <a:prstGeom prst="rect">
            <a:avLst/>
          </a:prstGeom>
          <a:noFill/>
        </p:spPr>
        <p:txBody>
          <a:bodyPr wrap="square" rtlCol="0">
            <a:spAutoFit/>
          </a:bodyPr>
          <a:lstStyle/>
          <a:p>
            <a:r>
              <a:rPr lang="zh-CN" altLang="en-US" sz="2800" dirty="0">
                <a:solidFill>
                  <a:srgbClr val="FF0000"/>
                </a:solidFill>
              </a:rPr>
              <a:t>菊花</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ppt_x"/>
                                          </p:val>
                                        </p:tav>
                                        <p:tav tm="100000">
                                          <p:val>
                                            <p:strVal val="#ppt_x"/>
                                          </p:val>
                                        </p:tav>
                                      </p:tavLst>
                                    </p:anim>
                                    <p:anim calcmode="lin" valueType="num">
                                      <p:cBhvr additive="base">
                                        <p:cTn id="8" dur="2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50" fill="hold"/>
                                        <p:tgtEl>
                                          <p:spTgt spid="13"/>
                                        </p:tgtEl>
                                        <p:attrNameLst>
                                          <p:attrName>ppt_x</p:attrName>
                                        </p:attrNameLst>
                                      </p:cBhvr>
                                      <p:tavLst>
                                        <p:tav tm="0">
                                          <p:val>
                                            <p:strVal val="#ppt_x"/>
                                          </p:val>
                                        </p:tav>
                                        <p:tav tm="100000">
                                          <p:val>
                                            <p:strVal val="#ppt_x"/>
                                          </p:val>
                                        </p:tav>
                                      </p:tavLst>
                                    </p:anim>
                                    <p:anim calcmode="lin" valueType="num">
                                      <p:cBhvr additive="base">
                                        <p:cTn id="12" dur="2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250" fill="hold"/>
                                        <p:tgtEl>
                                          <p:spTgt spid="21"/>
                                        </p:tgtEl>
                                        <p:attrNameLst>
                                          <p:attrName>ppt_x</p:attrName>
                                        </p:attrNameLst>
                                      </p:cBhvr>
                                      <p:tavLst>
                                        <p:tav tm="0">
                                          <p:val>
                                            <p:strVal val="#ppt_x"/>
                                          </p:val>
                                        </p:tav>
                                        <p:tav tm="100000">
                                          <p:val>
                                            <p:strVal val="#ppt_x"/>
                                          </p:val>
                                        </p:tav>
                                      </p:tavLst>
                                    </p:anim>
                                    <p:anim calcmode="lin" valueType="num">
                                      <p:cBhvr additive="base">
                                        <p:cTn id="16" dur="25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250" fill="hold"/>
                                        <p:tgtEl>
                                          <p:spTgt spid="22"/>
                                        </p:tgtEl>
                                        <p:attrNameLst>
                                          <p:attrName>ppt_x</p:attrName>
                                        </p:attrNameLst>
                                      </p:cBhvr>
                                      <p:tavLst>
                                        <p:tav tm="0">
                                          <p:val>
                                            <p:strVal val="#ppt_x"/>
                                          </p:val>
                                        </p:tav>
                                        <p:tav tm="100000">
                                          <p:val>
                                            <p:strVal val="#ppt_x"/>
                                          </p:val>
                                        </p:tav>
                                      </p:tavLst>
                                    </p:anim>
                                    <p:anim calcmode="lin" valueType="num">
                                      <p:cBhvr additive="base">
                                        <p:cTn id="20" dur="25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250" fill="hold"/>
                                        <p:tgtEl>
                                          <p:spTgt spid="17"/>
                                        </p:tgtEl>
                                        <p:attrNameLst>
                                          <p:attrName>ppt_x</p:attrName>
                                        </p:attrNameLst>
                                      </p:cBhvr>
                                      <p:tavLst>
                                        <p:tav tm="0">
                                          <p:val>
                                            <p:strVal val="#ppt_x"/>
                                          </p:val>
                                        </p:tav>
                                        <p:tav tm="100000">
                                          <p:val>
                                            <p:strVal val="#ppt_x"/>
                                          </p:val>
                                        </p:tav>
                                      </p:tavLst>
                                    </p:anim>
                                    <p:anim calcmode="lin" valueType="num">
                                      <p:cBhvr additive="base">
                                        <p:cTn id="24" dur="2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250" fill="hold"/>
                                        <p:tgtEl>
                                          <p:spTgt spid="9"/>
                                        </p:tgtEl>
                                        <p:attrNameLst>
                                          <p:attrName>ppt_x</p:attrName>
                                        </p:attrNameLst>
                                      </p:cBhvr>
                                      <p:tavLst>
                                        <p:tav tm="0">
                                          <p:val>
                                            <p:strVal val="#ppt_x"/>
                                          </p:val>
                                        </p:tav>
                                        <p:tav tm="100000">
                                          <p:val>
                                            <p:strVal val="#ppt_x"/>
                                          </p:val>
                                        </p:tav>
                                      </p:tavLst>
                                    </p:anim>
                                    <p:anim calcmode="lin" valueType="num">
                                      <p:cBhvr additive="base">
                                        <p:cTn id="32" dur="2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7" grpId="0"/>
      <p:bldP spid="18" grpId="0"/>
      <p:bldP spid="21" grpId="0"/>
      <p:bldP spid="22"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2585323"/>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掌握</a:t>
            </a:r>
            <a:r>
              <a:rPr lang="zh-CN" altLang="en-US" sz="3600" b="1" dirty="0">
                <a:latin typeface="楷体" panose="02010609060101010101" pitchFamily="49" charset="-122"/>
                <a:ea typeface="楷体" panose="02010609060101010101" pitchFamily="49" charset="-122"/>
              </a:rPr>
              <a:t>了这一单元的生字后，我们再一起看一看本单元有哪些需要掌握的词语吧！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99593" y="1131590"/>
            <a:ext cx="7560839" cy="3118996"/>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1008464" y="1200594"/>
            <a:ext cx="7379960" cy="3046988"/>
          </a:xfrm>
          <a:prstGeom prst="rect">
            <a:avLst/>
          </a:prstGeom>
          <a:noFill/>
        </p:spPr>
        <p:txBody>
          <a:bodyPr wrap="square" rtlCol="0">
            <a:spAutoFit/>
          </a:bodyPr>
          <a:lstStyle/>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水泥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放晴  明朗  金黄  亮晶晶  </a:t>
            </a:r>
            <a:endPar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雨珠  院墙  落叶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尽头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平展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排列</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规则  </a:t>
            </a:r>
            <a:r>
              <a:rPr lang="zh-CN" altLang="en-US" sz="3200" b="1" dirty="0">
                <a:latin typeface="楷体" panose="02010609060101010101" pitchFamily="49" charset="-122"/>
                <a:ea typeface="楷体" panose="02010609060101010101" pitchFamily="49" charset="-122"/>
                <a:cs typeface="楷体" panose="02010609060101010101" pitchFamily="49" charset="-122"/>
              </a:rPr>
              <a:t>歌唱  迟到  清凉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留意  颜料  </a:t>
            </a:r>
            <a:r>
              <a:rPr lang="zh-CN" altLang="en-US" sz="3200" b="1" dirty="0">
                <a:latin typeface="楷体" panose="02010609060101010101" pitchFamily="49" charset="-122"/>
                <a:ea typeface="楷体" panose="02010609060101010101" pitchFamily="49" charset="-122"/>
                <a:cs typeface="楷体" panose="02010609060101010101" pitchFamily="49" charset="-122"/>
              </a:rPr>
              <a:t>枫叶  邮票  果树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菊花  仙子  气味  香甜  香味  加紧  过冬  丰收</a:t>
            </a:r>
            <a:endParaRPr lang="zh-CN" altLang="en-US" sz="32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3" name="组合 3"/>
          <p:cNvGrpSpPr/>
          <p:nvPr/>
        </p:nvGrpSpPr>
        <p:grpSpPr>
          <a:xfrm>
            <a:off x="-83185" y="339502"/>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词语积累</a:t>
              </a:r>
            </a:p>
          </p:txBody>
        </p:sp>
      </p:grpSp>
      <p:sp>
        <p:nvSpPr>
          <p:cNvPr id="11" name="横卷形 10"/>
          <p:cNvSpPr/>
          <p:nvPr/>
        </p:nvSpPr>
        <p:spPr>
          <a:xfrm>
            <a:off x="179512" y="4371950"/>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a:solidFill>
                  <a:srgbClr val="FF0000"/>
                </a:solidFill>
              </a:rPr>
              <a:t>解析：进行词语积累时要注意读准字音，熟记字形，理解词意。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835696" y="843558"/>
            <a:ext cx="5109091" cy="584775"/>
          </a:xfrm>
          <a:prstGeom prst="rect">
            <a:avLst/>
          </a:prstGeom>
          <a:noFill/>
        </p:spPr>
        <p:txBody>
          <a:bodyPr wrap="none" rtlCol="0">
            <a:spAutoFit/>
          </a:bodyPr>
          <a:lstStyle/>
          <a:p>
            <a:pPr algn="l"/>
            <a:r>
              <a:rPr lang="zh-CN" altLang="en-US" sz="3200" dirty="0" smtClean="0">
                <a:solidFill>
                  <a:srgbClr val="FF0000"/>
                </a:solidFill>
                <a:latin typeface="黑体" panose="02010609060101010101" pitchFamily="49" charset="-122"/>
                <a:ea typeface="黑体" panose="02010609060101010101" pitchFamily="49" charset="-122"/>
                <a:sym typeface="+mn-ea"/>
              </a:rPr>
              <a:t>《铺满金色巴掌的水泥道》</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683568" y="2067694"/>
            <a:ext cx="7848872"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闪闪发光：</a:t>
            </a:r>
            <a:r>
              <a:rPr lang="zh-CN" altLang="en-US" sz="2800" b="1" dirty="0">
                <a:latin typeface="楷体" panose="02010609060101010101" pitchFamily="49" charset="-122"/>
                <a:ea typeface="楷体" panose="02010609060101010101" pitchFamily="49" charset="-122"/>
                <a:sym typeface="+mn-ea"/>
              </a:rPr>
              <a:t>形容物体会</a:t>
            </a:r>
            <a:r>
              <a:rPr lang="zh-CN" altLang="en-US" sz="2800" b="1" dirty="0" smtClean="0">
                <a:latin typeface="楷体" panose="02010609060101010101" pitchFamily="49" charset="-122"/>
                <a:ea typeface="楷体" panose="02010609060101010101" pitchFamily="49" charset="-122"/>
                <a:sym typeface="+mn-ea"/>
              </a:rPr>
              <a:t>发光，光亮</a:t>
            </a:r>
            <a:r>
              <a:rPr lang="zh-CN" altLang="en-US" sz="2800" b="1" dirty="0">
                <a:latin typeface="楷体" panose="02010609060101010101" pitchFamily="49" charset="-122"/>
                <a:ea typeface="楷体" panose="02010609060101010101" pitchFamily="49" charset="-122"/>
                <a:sym typeface="+mn-ea"/>
              </a:rPr>
              <a:t>忽明忽暗</a:t>
            </a:r>
            <a:r>
              <a:rPr lang="en-US" altLang="zh-CN"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sym typeface="+mn-ea"/>
              </a:rPr>
              <a:t>光彩</a:t>
            </a:r>
            <a:r>
              <a:rPr lang="zh-CN" altLang="en-US" sz="2800" b="1" dirty="0" smtClean="0">
                <a:latin typeface="楷体" panose="02010609060101010101" pitchFamily="49" charset="-122"/>
                <a:ea typeface="楷体" panose="02010609060101010101" pitchFamily="49" charset="-122"/>
                <a:sym typeface="+mn-ea"/>
              </a:rPr>
              <a:t>耀眼；也</a:t>
            </a:r>
            <a:r>
              <a:rPr lang="zh-CN" altLang="en-US" sz="2800" b="1" dirty="0">
                <a:latin typeface="楷体" panose="02010609060101010101" pitchFamily="49" charset="-122"/>
                <a:ea typeface="楷体" panose="02010609060101010101" pitchFamily="49" charset="-122"/>
                <a:sym typeface="+mn-ea"/>
              </a:rPr>
              <a:t>指因反射阳光而像在发出光芒一样。</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ppt_x"/>
                                          </p:val>
                                        </p:tav>
                                        <p:tav tm="100000">
                                          <p:val>
                                            <p:strVal val="#ppt_x"/>
                                          </p:val>
                                        </p:tav>
                                      </p:tavLst>
                                    </p:anim>
                                    <p:anim calcmode="lin" valueType="num">
                                      <p:cBhvr additive="base">
                                        <p:cTn id="8" dur="2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37461" y="543598"/>
            <a:ext cx="2646878"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《秋天的雨》</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755576" y="1236796"/>
            <a:ext cx="7848872"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频频点头：</a:t>
            </a:r>
            <a:r>
              <a:rPr lang="zh-CN" altLang="en-US" sz="2800" b="1" dirty="0">
                <a:latin typeface="楷体" panose="02010609060101010101" pitchFamily="49" charset="-122"/>
                <a:ea typeface="楷体" panose="02010609060101010101" pitchFamily="49" charset="-122"/>
                <a:sym typeface="+mn-ea"/>
              </a:rPr>
              <a:t>连续不断的点头</a:t>
            </a:r>
            <a:r>
              <a:rPr lang="en-US" altLang="zh-CN"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sym typeface="+mn-ea"/>
              </a:rPr>
              <a:t>表示同意对方的观点或认知。 </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736464" y="2407748"/>
            <a:ext cx="7848872"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舒舒服服：</a:t>
            </a:r>
            <a:r>
              <a:rPr lang="zh-CN" altLang="en-US" sz="2800" b="1" dirty="0">
                <a:latin typeface="楷体" panose="02010609060101010101" pitchFamily="49" charset="-122"/>
                <a:ea typeface="楷体" panose="02010609060101010101" pitchFamily="49" charset="-122"/>
                <a:sym typeface="+mn-ea"/>
              </a:rPr>
              <a:t>身心感到轻松愉快舒适。 </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755576" y="3147813"/>
            <a:ext cx="7848872"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五彩缤纷：</a:t>
            </a:r>
            <a:r>
              <a:rPr lang="zh-CN" altLang="en-US" sz="2800" b="1" dirty="0">
                <a:latin typeface="楷体" panose="02010609060101010101" pitchFamily="49" charset="-122"/>
                <a:ea typeface="楷体" panose="02010609060101010101" pitchFamily="49" charset="-122"/>
                <a:sym typeface="+mn-ea"/>
              </a:rPr>
              <a:t>表示颜色繁多，色彩绚丽，十分好看的样子。</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ppt_x"/>
                                          </p:val>
                                        </p:tav>
                                        <p:tav tm="100000">
                                          <p:val>
                                            <p:strVal val="#ppt_x"/>
                                          </p:val>
                                        </p:tav>
                                      </p:tavLst>
                                    </p:anim>
                                    <p:anim calcmode="lin" valueType="num">
                                      <p:cBhvr additive="base">
                                        <p:cTn id="8" dur="25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fill="hold"/>
                                        <p:tgtEl>
                                          <p:spTgt spid="5"/>
                                        </p:tgtEl>
                                        <p:attrNameLst>
                                          <p:attrName>ppt_x</p:attrName>
                                        </p:attrNameLst>
                                      </p:cBhvr>
                                      <p:tavLst>
                                        <p:tav tm="0">
                                          <p:val>
                                            <p:strVal val="#ppt_x"/>
                                          </p:val>
                                        </p:tav>
                                        <p:tav tm="100000">
                                          <p:val>
                                            <p:strVal val="#ppt_x"/>
                                          </p:val>
                                        </p:tav>
                                      </p:tavLst>
                                    </p:anim>
                                    <p:anim calcmode="lin" valueType="num">
                                      <p:cBhvr additive="base">
                                        <p:cTn id="14" dur="2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250" fill="hold"/>
                                        <p:tgtEl>
                                          <p:spTgt spid="6"/>
                                        </p:tgtEl>
                                        <p:attrNameLst>
                                          <p:attrName>ppt_x</p:attrName>
                                        </p:attrNameLst>
                                      </p:cBhvr>
                                      <p:tavLst>
                                        <p:tav tm="0">
                                          <p:val>
                                            <p:strVal val="#ppt_x"/>
                                          </p:val>
                                        </p:tav>
                                        <p:tav tm="100000">
                                          <p:val>
                                            <p:strVal val="#ppt_x"/>
                                          </p:val>
                                        </p:tav>
                                      </p:tavLst>
                                    </p:anim>
                                    <p:anim calcmode="lin" valueType="num">
                                      <p:cBhvr additive="base">
                                        <p:cTn id="20" dur="2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14387" y="1668833"/>
            <a:ext cx="6381965" cy="2415085"/>
          </a:xfrm>
          <a:prstGeom prst="rect">
            <a:avLst/>
          </a:prstGeom>
          <a:noFill/>
        </p:spPr>
        <p:txBody>
          <a:bodyPr wrap="square" rtlCol="0">
            <a:spAutoFit/>
          </a:bodyPr>
          <a:lstStyle/>
          <a:p>
            <a:pPr>
              <a:lnSpc>
                <a:spcPct val="140000"/>
              </a:lnSpc>
            </a:pPr>
            <a:r>
              <a:rPr lang="en-US" altLang="zh-CN" sz="2800" b="1" dirty="0">
                <a:latin typeface="楷体" panose="02010609060101010101" pitchFamily="49" charset="-122"/>
                <a:ea typeface="楷体" panose="02010609060101010101" pitchFamily="49" charset="-122"/>
                <a:sym typeface="+mn-ea"/>
              </a:rPr>
              <a:t>A</a:t>
            </a:r>
            <a:r>
              <a:rPr lang="zh-CN" altLang="en-US" sz="2800" b="1" dirty="0">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sym typeface="+mn-ea"/>
              </a:rPr>
              <a:t>亮晶晶的</a:t>
            </a:r>
            <a:r>
              <a:rPr lang="zh-CN" altLang="en-US" sz="2800" b="1" dirty="0">
                <a:latin typeface="楷体" panose="02010609060101010101" pitchFamily="49" charset="-122"/>
                <a:ea typeface="楷体" panose="02010609060101010101" pitchFamily="49" charset="-122"/>
                <a:sym typeface="+mn-ea"/>
              </a:rPr>
              <a:t>水洼  </a:t>
            </a:r>
            <a:endParaRPr lang="en-US" altLang="zh-CN" sz="2800" b="1" dirty="0">
              <a:latin typeface="楷体" panose="02010609060101010101" pitchFamily="49" charset="-122"/>
              <a:ea typeface="楷体" panose="02010609060101010101" pitchFamily="49" charset="-122"/>
              <a:sym typeface="+mn-ea"/>
            </a:endParaRPr>
          </a:p>
          <a:p>
            <a:pPr>
              <a:lnSpc>
                <a:spcPct val="140000"/>
              </a:lnSpc>
            </a:pPr>
            <a:r>
              <a:rPr lang="en-US" altLang="zh-CN" sz="2800" b="1" dirty="0">
                <a:latin typeface="楷体" panose="02010609060101010101" pitchFamily="49" charset="-122"/>
                <a:ea typeface="楷体" panose="02010609060101010101" pitchFamily="49" charset="-122"/>
                <a:sym typeface="+mn-ea"/>
              </a:rPr>
              <a:t>B</a:t>
            </a:r>
            <a:r>
              <a:rPr lang="zh-CN" altLang="en-US" sz="2800" b="1" dirty="0">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sym typeface="+mn-ea"/>
              </a:rPr>
              <a:t>湿漉漉的</a:t>
            </a:r>
            <a:r>
              <a:rPr lang="zh-CN" altLang="en-US" sz="2800" b="1" dirty="0">
                <a:latin typeface="楷体" panose="02010609060101010101" pitchFamily="49" charset="-122"/>
                <a:ea typeface="楷体" panose="02010609060101010101" pitchFamily="49" charset="-122"/>
                <a:sym typeface="+mn-ea"/>
              </a:rPr>
              <a:t>水泥道  </a:t>
            </a:r>
            <a:endParaRPr lang="en-US" altLang="zh-CN" sz="2800" b="1" dirty="0">
              <a:latin typeface="楷体" panose="02010609060101010101" pitchFamily="49" charset="-122"/>
              <a:ea typeface="楷体" panose="02010609060101010101" pitchFamily="49" charset="-122"/>
              <a:sym typeface="+mn-ea"/>
            </a:endParaRPr>
          </a:p>
          <a:p>
            <a:pPr>
              <a:lnSpc>
                <a:spcPct val="140000"/>
              </a:lnSpc>
            </a:pPr>
            <a:r>
              <a:rPr lang="en-US" altLang="zh-CN" sz="2800" b="1" dirty="0">
                <a:latin typeface="楷体" panose="02010609060101010101" pitchFamily="49" charset="-122"/>
                <a:ea typeface="楷体" panose="02010609060101010101" pitchFamily="49" charset="-122"/>
                <a:sym typeface="+mn-ea"/>
              </a:rPr>
              <a:t>C</a:t>
            </a:r>
            <a:r>
              <a:rPr lang="zh-CN" altLang="en-US" sz="2800" b="1" dirty="0">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sym typeface="+mn-ea"/>
              </a:rPr>
              <a:t>清脆的</a:t>
            </a:r>
            <a:r>
              <a:rPr lang="zh-CN" altLang="en-US" sz="2800" b="1" dirty="0">
                <a:latin typeface="楷体" panose="02010609060101010101" pitchFamily="49" charset="-122"/>
                <a:ea typeface="楷体" panose="02010609060101010101" pitchFamily="49" charset="-122"/>
                <a:sym typeface="+mn-ea"/>
              </a:rPr>
              <a:t>水底  </a:t>
            </a:r>
            <a:endParaRPr lang="en-US" altLang="zh-CN" sz="2800" b="1" dirty="0">
              <a:latin typeface="楷体" panose="02010609060101010101" pitchFamily="49" charset="-122"/>
              <a:ea typeface="楷体" panose="02010609060101010101" pitchFamily="49" charset="-122"/>
              <a:sym typeface="+mn-ea"/>
            </a:endParaRPr>
          </a:p>
          <a:p>
            <a:pPr>
              <a:lnSpc>
                <a:spcPct val="140000"/>
              </a:lnSpc>
            </a:pPr>
            <a:r>
              <a:rPr lang="en-US" altLang="zh-CN" sz="2800" b="1" dirty="0">
                <a:latin typeface="楷体" panose="02010609060101010101" pitchFamily="49" charset="-122"/>
                <a:ea typeface="楷体" panose="02010609060101010101" pitchFamily="49" charset="-122"/>
                <a:sym typeface="+mn-ea"/>
              </a:rPr>
              <a:t>D</a:t>
            </a:r>
            <a:r>
              <a:rPr lang="zh-CN" altLang="en-US" sz="2800" b="1" dirty="0">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sym typeface="+mn-ea"/>
              </a:rPr>
              <a:t>香甜的</a:t>
            </a:r>
            <a:r>
              <a:rPr lang="zh-CN" altLang="en-US" sz="2800" b="1" dirty="0">
                <a:latin typeface="楷体" panose="02010609060101010101" pitchFamily="49" charset="-122"/>
                <a:ea typeface="楷体" panose="02010609060101010101" pitchFamily="49" charset="-122"/>
                <a:sym typeface="+mn-ea"/>
              </a:rPr>
              <a:t>气味</a:t>
            </a:r>
            <a:endParaRPr lang="en-US" altLang="zh-CN" sz="3200" b="1"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462374" y="1059133"/>
            <a:ext cx="7098465" cy="523220"/>
          </a:xfrm>
          <a:prstGeom prst="rect">
            <a:avLst/>
          </a:prstGeom>
          <a:noFill/>
        </p:spPr>
        <p:txBody>
          <a:bodyPr wrap="square" rtlCol="0">
            <a:spAutoFit/>
          </a:bodyPr>
          <a:lstStyle/>
          <a:p>
            <a:r>
              <a:rPr lang="zh-CN" altLang="en-US" sz="2800" dirty="0">
                <a:latin typeface="黑体" panose="02010609060101010101" pitchFamily="49" charset="-122"/>
                <a:ea typeface="黑体" panose="02010609060101010101" pitchFamily="49" charset="-122"/>
              </a:rPr>
              <a:t>一、下列词语搭配不正确的是</a:t>
            </a:r>
            <a:r>
              <a:rPr lang="en-US" altLang="zh-CN" sz="2800" dirty="0">
                <a:latin typeface="黑体" panose="02010609060101010101" pitchFamily="49" charset="-122"/>
                <a:ea typeface="黑体" panose="02010609060101010101" pitchFamily="49" charset="-122"/>
              </a:rPr>
              <a:t>(   ) </a:t>
            </a:r>
            <a:endParaRPr lang="zh-CN" altLang="en-US" sz="3200" dirty="0">
              <a:latin typeface="黑体" panose="02010609060101010101" pitchFamily="49" charset="-122"/>
              <a:ea typeface="黑体" panose="02010609060101010101" pitchFamily="49" charset="-122"/>
            </a:endParaRPr>
          </a:p>
        </p:txBody>
      </p:sp>
      <p:sp>
        <p:nvSpPr>
          <p:cNvPr id="21" name="文本框 6"/>
          <p:cNvSpPr txBox="1"/>
          <p:nvPr/>
        </p:nvSpPr>
        <p:spPr>
          <a:xfrm>
            <a:off x="5411233" y="1017722"/>
            <a:ext cx="648072" cy="584775"/>
          </a:xfrm>
          <a:prstGeom prst="rect">
            <a:avLst/>
          </a:prstGeom>
          <a:noFill/>
        </p:spPr>
        <p:txBody>
          <a:bodyPr wrap="square" rtlCol="0">
            <a:spAutoFit/>
          </a:bodyPr>
          <a:lstStyle/>
          <a:p>
            <a:r>
              <a:rPr lang="en-US" altLang="zh-CN" sz="3200" b="1" dirty="0">
                <a:solidFill>
                  <a:srgbClr val="FF0000"/>
                </a:solidFill>
                <a:latin typeface="楷体" panose="02010609060101010101" pitchFamily="49" charset="-122"/>
                <a:ea typeface="楷体" panose="02010609060101010101" pitchFamily="49" charset="-122"/>
              </a:rPr>
              <a:t>C</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4" name="文本框 8"/>
          <p:cNvSpPr txBox="1"/>
          <p:nvPr/>
        </p:nvSpPr>
        <p:spPr>
          <a:xfrm>
            <a:off x="360040" y="341775"/>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699542"/>
            <a:ext cx="7056784" cy="584775"/>
          </a:xfrm>
          <a:prstGeom prst="rect">
            <a:avLst/>
          </a:prstGeom>
          <a:noFill/>
        </p:spPr>
        <p:txBody>
          <a:bodyPr wrap="square" rtlCol="0">
            <a:spAutoFit/>
          </a:bodyPr>
          <a:lstStyle/>
          <a:p>
            <a:r>
              <a:rPr lang="zh-CN" altLang="en-US" sz="3200" dirty="0"/>
              <a:t>二、在括号里填上表示颜色的词语。</a:t>
            </a:r>
          </a:p>
        </p:txBody>
      </p:sp>
      <p:sp>
        <p:nvSpPr>
          <p:cNvPr id="5" name="TextBox 4"/>
          <p:cNvSpPr txBox="1"/>
          <p:nvPr/>
        </p:nvSpPr>
        <p:spPr>
          <a:xfrm>
            <a:off x="507653" y="1593114"/>
            <a:ext cx="8316416" cy="2308324"/>
          </a:xfrm>
          <a:prstGeom prst="rect">
            <a:avLst/>
          </a:prstGeom>
          <a:noFill/>
        </p:spPr>
        <p:txBody>
          <a:bodyPr wrap="square" rtlCol="0">
            <a:spAutoFit/>
          </a:bodyPr>
          <a:lstStyle/>
          <a:p>
            <a:pPr>
              <a:lnSpc>
                <a:spcPct val="150000"/>
              </a:lnSpc>
            </a:pPr>
            <a:r>
              <a:rPr lang="zh-CN" altLang="en-US" sz="3200" b="1" dirty="0">
                <a:latin typeface="楷体" panose="02010609060101010101" pitchFamily="49" charset="-122"/>
                <a:ea typeface="楷体" panose="02010609060101010101" pitchFamily="49" charset="-122"/>
                <a:sym typeface="+mn-ea"/>
              </a:rPr>
              <a:t>（    ）的叶子      （     ）的小雨靴   </a:t>
            </a:r>
            <a:endParaRPr lang="en-US" altLang="zh-CN" sz="3200" b="1" dirty="0">
              <a:latin typeface="楷体" panose="02010609060101010101" pitchFamily="49" charset="-122"/>
              <a:ea typeface="楷体" panose="02010609060101010101" pitchFamily="49" charset="-122"/>
              <a:sym typeface="+mn-ea"/>
            </a:endParaRPr>
          </a:p>
          <a:p>
            <a:pPr>
              <a:lnSpc>
                <a:spcPct val="150000"/>
              </a:lnSpc>
            </a:pPr>
            <a:r>
              <a:rPr lang="zh-CN" altLang="en-US" sz="3200" b="1" dirty="0">
                <a:latin typeface="楷体" panose="02010609060101010101" pitchFamily="49" charset="-122"/>
                <a:ea typeface="楷体" panose="02010609060101010101" pitchFamily="49" charset="-122"/>
                <a:sym typeface="+mn-ea"/>
              </a:rPr>
              <a:t>（    ）的枫叶      （     ）的小喇叭  </a:t>
            </a:r>
          </a:p>
          <a:p>
            <a:pPr>
              <a:lnSpc>
                <a:spcPct val="150000"/>
              </a:lnSpc>
            </a:pPr>
            <a:r>
              <a:rPr lang="zh-CN" altLang="en-US" sz="3200" b="1" dirty="0">
                <a:latin typeface="楷体" panose="02010609060101010101" pitchFamily="49" charset="-122"/>
                <a:ea typeface="楷体" panose="02010609060101010101" pitchFamily="49" charset="-122"/>
                <a:sym typeface="+mn-ea"/>
              </a:rPr>
              <a:t>（       ）的颜料   </a:t>
            </a:r>
            <a:r>
              <a:rPr lang="zh-CN" altLang="en-US" sz="3200" b="1" dirty="0" smtClean="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）的菊花 </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955651" y="1717786"/>
            <a:ext cx="122413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绿色</a:t>
            </a:r>
          </a:p>
        </p:txBody>
      </p:sp>
      <p:sp>
        <p:nvSpPr>
          <p:cNvPr id="8" name="TextBox 7"/>
          <p:cNvSpPr txBox="1"/>
          <p:nvPr/>
        </p:nvSpPr>
        <p:spPr>
          <a:xfrm>
            <a:off x="5123791" y="2451812"/>
            <a:ext cx="108012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金色</a:t>
            </a:r>
          </a:p>
        </p:txBody>
      </p:sp>
      <p:sp>
        <p:nvSpPr>
          <p:cNvPr id="9" name="TextBox 8"/>
          <p:cNvSpPr txBox="1"/>
          <p:nvPr/>
        </p:nvSpPr>
        <p:spPr>
          <a:xfrm>
            <a:off x="911327" y="2427233"/>
            <a:ext cx="108012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红色</a:t>
            </a:r>
          </a:p>
        </p:txBody>
      </p:sp>
      <p:sp>
        <p:nvSpPr>
          <p:cNvPr id="10" name="TextBox 9"/>
          <p:cNvSpPr txBox="1"/>
          <p:nvPr/>
        </p:nvSpPr>
        <p:spPr>
          <a:xfrm>
            <a:off x="5133032" y="1711587"/>
            <a:ext cx="1070879"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棕色</a:t>
            </a:r>
          </a:p>
        </p:txBody>
      </p:sp>
      <p:sp>
        <p:nvSpPr>
          <p:cNvPr id="11" name="TextBox 10"/>
          <p:cNvSpPr txBox="1"/>
          <p:nvPr/>
        </p:nvSpPr>
        <p:spPr>
          <a:xfrm>
            <a:off x="840640" y="3157946"/>
            <a:ext cx="201622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五彩缤纷</a:t>
            </a:r>
          </a:p>
        </p:txBody>
      </p:sp>
      <p:sp>
        <p:nvSpPr>
          <p:cNvPr id="12" name="TextBox 11"/>
          <p:cNvSpPr txBox="1"/>
          <p:nvPr/>
        </p:nvSpPr>
        <p:spPr>
          <a:xfrm>
            <a:off x="5061024" y="3147828"/>
            <a:ext cx="2088232"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五颜六色</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339502"/>
            <a:ext cx="7056784" cy="584775"/>
          </a:xfrm>
          <a:prstGeom prst="rect">
            <a:avLst/>
          </a:prstGeom>
          <a:noFill/>
        </p:spPr>
        <p:txBody>
          <a:bodyPr wrap="square" rtlCol="0">
            <a:spAutoFit/>
          </a:bodyPr>
          <a:lstStyle/>
          <a:p>
            <a:r>
              <a:rPr lang="zh-CN" altLang="en-US" sz="3200" dirty="0"/>
              <a:t>三、选词填空</a:t>
            </a:r>
          </a:p>
        </p:txBody>
      </p:sp>
      <p:sp>
        <p:nvSpPr>
          <p:cNvPr id="5" name="TextBox 4"/>
          <p:cNvSpPr txBox="1"/>
          <p:nvPr/>
        </p:nvSpPr>
        <p:spPr>
          <a:xfrm>
            <a:off x="324544" y="987574"/>
            <a:ext cx="8567936" cy="3539430"/>
          </a:xfrm>
          <a:prstGeom prst="rect">
            <a:avLst/>
          </a:prstGeom>
          <a:noFill/>
        </p:spPr>
        <p:txBody>
          <a:bodyPr wrap="square" rtlCol="0">
            <a:spAutoFit/>
          </a:bodyPr>
          <a:lstStyle/>
          <a:p>
            <a:endParaRPr lang="en-US" altLang="zh-CN" sz="3200" b="1" dirty="0">
              <a:latin typeface="楷体" panose="02010609060101010101" pitchFamily="49" charset="-122"/>
              <a:ea typeface="楷体" panose="02010609060101010101" pitchFamily="49" charset="-122"/>
              <a:sym typeface="+mn-ea"/>
            </a:endParaRPr>
          </a:p>
          <a:p>
            <a:endParaRPr lang="en-US" altLang="zh-CN" sz="3200" b="1" dirty="0">
              <a:latin typeface="楷体" panose="02010609060101010101" pitchFamily="49" charset="-122"/>
              <a:ea typeface="楷体" panose="02010609060101010101" pitchFamily="49" charset="-122"/>
              <a:sym typeface="+mn-ea"/>
            </a:endParaRPr>
          </a:p>
          <a:p>
            <a:r>
              <a:rPr lang="en-US" altLang="zh-CN" sz="3200" b="1" dirty="0">
                <a:latin typeface="楷体" panose="02010609060101010101" pitchFamily="49" charset="-122"/>
                <a:ea typeface="楷体" panose="02010609060101010101" pitchFamily="49" charset="-122"/>
                <a:sym typeface="+mn-ea"/>
              </a:rPr>
              <a:t>1.</a:t>
            </a:r>
            <a:r>
              <a:rPr lang="zh-CN" altLang="en-US" sz="3200" b="1" dirty="0">
                <a:latin typeface="楷体" panose="02010609060101010101" pitchFamily="49" charset="-122"/>
                <a:ea typeface="楷体" panose="02010609060101010101" pitchFamily="49" charset="-122"/>
                <a:sym typeface="+mn-ea"/>
              </a:rPr>
              <a:t>她在（     </a:t>
            </a:r>
            <a:r>
              <a:rPr lang="zh-CN" altLang="en-US" sz="3200" b="1" dirty="0" smtClean="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无意间透露想换工作的念头。 </a:t>
            </a:r>
            <a:endParaRPr lang="en-US" altLang="zh-CN" sz="3200" b="1" dirty="0">
              <a:latin typeface="楷体" panose="02010609060101010101" pitchFamily="49" charset="-122"/>
              <a:ea typeface="楷体" panose="02010609060101010101" pitchFamily="49" charset="-122"/>
              <a:sym typeface="+mn-ea"/>
            </a:endParaRPr>
          </a:p>
          <a:p>
            <a:r>
              <a:rPr lang="en-US" altLang="zh-CN" sz="3200" b="1" dirty="0">
                <a:latin typeface="楷体" panose="02010609060101010101" pitchFamily="49" charset="-122"/>
                <a:ea typeface="楷体" panose="02010609060101010101" pitchFamily="49" charset="-122"/>
                <a:sym typeface="+mn-ea"/>
              </a:rPr>
              <a:t>2.</a:t>
            </a:r>
            <a:r>
              <a:rPr lang="zh-CN" altLang="en-US" sz="3200" b="1" dirty="0">
                <a:latin typeface="楷体" panose="02010609060101010101" pitchFamily="49" charset="-122"/>
                <a:ea typeface="楷体" panose="02010609060101010101" pitchFamily="49" charset="-122"/>
                <a:sym typeface="+mn-ea"/>
              </a:rPr>
              <a:t>有一种恩情是手下留情</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有一种爱心叫脚下</a:t>
            </a:r>
            <a:r>
              <a:rPr lang="zh-CN" altLang="en-US" sz="3200" b="1" dirty="0" smtClean="0">
                <a:latin typeface="楷体" panose="02010609060101010101" pitchFamily="49" charset="-122"/>
                <a:ea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sym typeface="+mn-ea"/>
            </a:endParaRPr>
          </a:p>
          <a:p>
            <a:r>
              <a:rPr lang="en-US" altLang="zh-CN" sz="3200" b="1" dirty="0">
                <a:latin typeface="楷体" panose="02010609060101010101" pitchFamily="49" charset="-122"/>
                <a:ea typeface="楷体" panose="02010609060101010101" pitchFamily="49" charset="-122"/>
                <a:sym typeface="+mn-ea"/>
              </a:rPr>
              <a:t>3.</a:t>
            </a:r>
            <a:r>
              <a:rPr lang="zh-CN" altLang="en-US" sz="3200" b="1" dirty="0">
                <a:latin typeface="楷体" panose="02010609060101010101" pitchFamily="49" charset="-122"/>
                <a:ea typeface="楷体" panose="02010609060101010101" pitchFamily="49" charset="-122"/>
                <a:sym typeface="+mn-ea"/>
              </a:rPr>
              <a:t>冬去春来</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天回地转</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稍不（     ）</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岁月就会从你身边悄悄溜走。</a:t>
            </a:r>
            <a:endParaRPr lang="zh-CN" altLang="en-US" sz="3200" b="1" dirty="0">
              <a:latin typeface="楷体" panose="02010609060101010101" pitchFamily="49" charset="-122"/>
              <a:ea typeface="楷体" panose="02010609060101010101" pitchFamily="49" charset="-122"/>
            </a:endParaRPr>
          </a:p>
        </p:txBody>
      </p:sp>
      <p:sp>
        <p:nvSpPr>
          <p:cNvPr id="8" name="TextBox 7"/>
          <p:cNvSpPr txBox="1"/>
          <p:nvPr/>
        </p:nvSpPr>
        <p:spPr>
          <a:xfrm>
            <a:off x="2016224" y="1954261"/>
            <a:ext cx="108012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有意</a:t>
            </a:r>
          </a:p>
        </p:txBody>
      </p:sp>
      <p:sp>
        <p:nvSpPr>
          <p:cNvPr id="11" name="TextBox 10"/>
          <p:cNvSpPr txBox="1"/>
          <p:nvPr/>
        </p:nvSpPr>
        <p:spPr>
          <a:xfrm>
            <a:off x="850241" y="2932953"/>
            <a:ext cx="1165983"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留心</a:t>
            </a:r>
          </a:p>
        </p:txBody>
      </p:sp>
      <p:sp>
        <p:nvSpPr>
          <p:cNvPr id="12" name="TextBox 11"/>
          <p:cNvSpPr txBox="1"/>
          <p:nvPr/>
        </p:nvSpPr>
        <p:spPr>
          <a:xfrm>
            <a:off x="5714662" y="3435846"/>
            <a:ext cx="1008112"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留意</a:t>
            </a:r>
          </a:p>
        </p:txBody>
      </p:sp>
      <p:sp>
        <p:nvSpPr>
          <p:cNvPr id="13" name="矩形 12"/>
          <p:cNvSpPr/>
          <p:nvPr/>
        </p:nvSpPr>
        <p:spPr>
          <a:xfrm>
            <a:off x="2376264" y="1131590"/>
            <a:ext cx="1152128" cy="584775"/>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zh-CN" altLang="en-US" sz="3200" b="1" cap="none" spc="0" dirty="0">
                <a:ln w="10541" cmpd="sng">
                  <a:noFill/>
                  <a:prstDash val="solid"/>
                </a:ln>
                <a:solidFill>
                  <a:schemeClr val="tx1"/>
                </a:solidFill>
                <a:effectLst/>
              </a:rPr>
              <a:t>留意</a:t>
            </a:r>
          </a:p>
        </p:txBody>
      </p:sp>
      <p:sp>
        <p:nvSpPr>
          <p:cNvPr id="14" name="矩形 13"/>
          <p:cNvSpPr/>
          <p:nvPr/>
        </p:nvSpPr>
        <p:spPr>
          <a:xfrm>
            <a:off x="3960440" y="1131590"/>
            <a:ext cx="1152128" cy="584775"/>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zh-CN" altLang="en-US" sz="3200" b="1" cap="none" spc="0" dirty="0">
                <a:ln w="10541" cmpd="sng">
                  <a:noFill/>
                  <a:prstDash val="solid"/>
                </a:ln>
                <a:solidFill>
                  <a:schemeClr val="tx1"/>
                </a:solidFill>
                <a:effectLst/>
              </a:rPr>
              <a:t>有意</a:t>
            </a:r>
          </a:p>
        </p:txBody>
      </p:sp>
      <p:sp>
        <p:nvSpPr>
          <p:cNvPr id="15" name="矩形 14"/>
          <p:cNvSpPr/>
          <p:nvPr/>
        </p:nvSpPr>
        <p:spPr>
          <a:xfrm>
            <a:off x="5544616" y="1131590"/>
            <a:ext cx="1152128" cy="584775"/>
          </a:xfrm>
          <a:prstGeom prst="rect">
            <a:avLst/>
          </a:prstGeom>
        </p:spPr>
        <p:style>
          <a:lnRef idx="2">
            <a:schemeClr val="accent6"/>
          </a:lnRef>
          <a:fillRef idx="1">
            <a:schemeClr val="lt1"/>
          </a:fillRef>
          <a:effectRef idx="0">
            <a:schemeClr val="accent6"/>
          </a:effectRef>
          <a:fontRef idx="minor">
            <a:schemeClr val="dk1"/>
          </a:fontRef>
        </p:style>
        <p:txBody>
          <a:bodyPr wrap="square" lIns="91440" tIns="45720" rIns="91440" bIns="45720">
            <a:spAutoFit/>
          </a:bodyPr>
          <a:lstStyle/>
          <a:p>
            <a:pPr algn="ctr"/>
            <a:r>
              <a:rPr lang="zh-CN" altLang="en-US" sz="3200" b="1" cap="none" spc="0" dirty="0">
                <a:ln w="10541" cmpd="sng">
                  <a:noFill/>
                  <a:prstDash val="solid"/>
                </a:ln>
                <a:solidFill>
                  <a:schemeClr val="tx1"/>
                </a:solidFill>
                <a:effectLst/>
              </a:rPr>
              <a:t>留心</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059582"/>
            <a:ext cx="7056784" cy="2585323"/>
          </a:xfrm>
          <a:prstGeom prst="rect">
            <a:avLst/>
          </a:prstGeom>
          <a:noFill/>
        </p:spPr>
        <p:txBody>
          <a:bodyPr wrap="square" rtlCol="0">
            <a:spAutoFit/>
          </a:bodyPr>
          <a:lstStyle/>
          <a:p>
            <a:pPr>
              <a:lnSpc>
                <a:spcPct val="150000"/>
              </a:lnSpc>
            </a:pPr>
            <a:r>
              <a:rPr lang="zh-CN" altLang="en-US" sz="3600" b="1" dirty="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 本</a:t>
            </a:r>
            <a:r>
              <a:rPr lang="zh-CN" altLang="en-US" sz="3600" b="1" dirty="0">
                <a:latin typeface="楷体" panose="02010609060101010101" pitchFamily="49" charset="-122"/>
                <a:ea typeface="楷体" panose="02010609060101010101" pitchFamily="49" charset="-122"/>
              </a:rPr>
              <a:t>单元有很多描写充满画面感的句子，让我们一起来总结一下吧！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25358" y="802035"/>
            <a:ext cx="7693284" cy="353943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亲爱的同学们，在</a:t>
            </a:r>
            <a:r>
              <a:rPr lang="zh-CN" altLang="en-US" sz="3200" b="1" dirty="0" smtClean="0">
                <a:latin typeface="楷体" panose="02010609060101010101" pitchFamily="49" charset="-122"/>
                <a:ea typeface="楷体" panose="02010609060101010101" pitchFamily="49" charset="-122"/>
              </a:rPr>
              <a:t>第二单元</a:t>
            </a:r>
            <a:r>
              <a:rPr lang="zh-CN" altLang="en-US" sz="3200" b="1" dirty="0">
                <a:latin typeface="楷体" panose="02010609060101010101" pitchFamily="49" charset="-122"/>
                <a:ea typeface="楷体" panose="02010609060101010101" pitchFamily="49" charset="-122"/>
              </a:rPr>
              <a:t>中，我们学习了</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古诗三首</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铺满金色巴掌的水泥道</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秋天的雨</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听听，秋的声音</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以及</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语文园地</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，让我们一起来复习一下本单元的知识吧！</a:t>
            </a:r>
            <a:endParaRPr lang="en-US" altLang="zh-CN" sz="3200" b="1" dirty="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首先让我们一起来看看本单元有哪些需要注意的生字。</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31640" y="1347614"/>
            <a:ext cx="6859190" cy="1274195"/>
          </a:xfrm>
          <a:prstGeom prst="rect">
            <a:avLst/>
          </a:prstGeom>
          <a:noFill/>
        </p:spPr>
        <p:txBody>
          <a:bodyPr wrap="square" rtlCol="0">
            <a:spAutoFit/>
          </a:bodyPr>
          <a:lstStyle/>
          <a:p>
            <a:pPr>
              <a:lnSpc>
                <a:spcPct val="120000"/>
              </a:lnSpc>
            </a:pPr>
            <a:r>
              <a:rPr lang="zh-CN" altLang="en-US" sz="3200" b="1" dirty="0">
                <a:latin typeface="楷体" panose="02010609060101010101" pitchFamily="49" charset="-122"/>
                <a:ea typeface="楷体" panose="02010609060101010101" pitchFamily="49" charset="-122"/>
              </a:rPr>
              <a:t>荷尽已无擎雨盖，菊残犹有傲霜枝</a:t>
            </a:r>
            <a:r>
              <a:rPr lang="zh-CN" altLang="en-US" sz="3200" b="1" dirty="0" smtClean="0">
                <a:latin typeface="楷体" panose="02010609060101010101" pitchFamily="49" charset="-122"/>
                <a:ea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endParaRPr>
          </a:p>
          <a:p>
            <a:pPr algn="r">
              <a:lnSpc>
                <a:spcPct val="120000"/>
              </a:lnSpc>
            </a:pP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rPr>
              <a:t>《赠刘景文》）</a:t>
            </a:r>
            <a:r>
              <a:rPr lang="en-US" altLang="zh-CN" sz="3200" b="1" dirty="0">
                <a:latin typeface="楷体" panose="02010609060101010101" pitchFamily="49" charset="-122"/>
                <a:ea typeface="楷体" panose="02010609060101010101" pitchFamily="49" charset="-122"/>
                <a:cs typeface="楷体" panose="02010609060101010101" pitchFamily="49" charset="-122"/>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3" name="横卷形 12"/>
          <p:cNvSpPr/>
          <p:nvPr/>
        </p:nvSpPr>
        <p:spPr>
          <a:xfrm>
            <a:off x="1294780" y="3147814"/>
            <a:ext cx="6732240" cy="8640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强烈对比，突出菊花的残枝有傲霜凌寒的气概。</a:t>
            </a:r>
          </a:p>
        </p:txBody>
      </p:sp>
      <p:grpSp>
        <p:nvGrpSpPr>
          <p:cNvPr id="9" name="组合 3"/>
          <p:cNvGrpSpPr/>
          <p:nvPr/>
        </p:nvGrpSpPr>
        <p:grpSpPr>
          <a:xfrm>
            <a:off x="-108520" y="263677"/>
            <a:ext cx="2513330" cy="509438"/>
            <a:chOff x="458" y="988"/>
            <a:chExt cx="4134" cy="914"/>
          </a:xfrm>
          <a:effectLst>
            <a:outerShdw blurRad="50800" dist="38100" dir="2700000" algn="tl" rotWithShape="0">
              <a:prstClr val="black">
                <a:alpha val="40000"/>
              </a:prstClr>
            </a:outerShdw>
          </a:effectLst>
        </p:grpSpPr>
        <p:sp>
          <p:nvSpPr>
            <p:cNvPr id="10" name="流程图: 延期 9"/>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1"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latin typeface="楷体" panose="02010609060101010101" pitchFamily="49" charset="-122"/>
                  <a:ea typeface="楷体" panose="02010609060101010101" pitchFamily="49" charset="-122"/>
                </a:rPr>
                <a:t>对比</a:t>
              </a:r>
              <a:r>
                <a:rPr lang="zh-CN" altLang="en-US" sz="2800" b="1" dirty="0" smtClean="0">
                  <a:solidFill>
                    <a:schemeClr val="tx1"/>
                  </a:solidFill>
                  <a:latin typeface="楷体" panose="02010609060101010101" pitchFamily="49" charset="-122"/>
                  <a:ea typeface="楷体" panose="02010609060101010101" pitchFamily="49" charset="-122"/>
                </a:rPr>
                <a:t>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19672" y="1347614"/>
            <a:ext cx="6324035" cy="1195712"/>
          </a:xfrm>
          <a:prstGeom prst="rect">
            <a:avLst/>
          </a:prstGeom>
          <a:noFill/>
        </p:spPr>
        <p:txBody>
          <a:bodyPr wrap="square" rtlCol="0">
            <a:spAutoFit/>
          </a:bodyPr>
          <a:lstStyle/>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停车</a:t>
            </a:r>
            <a:r>
              <a:rPr lang="zh-CN" altLang="en-US" sz="3200" b="1" dirty="0">
                <a:latin typeface="楷体" panose="02010609060101010101" pitchFamily="49" charset="-122"/>
                <a:ea typeface="楷体" panose="02010609060101010101" pitchFamily="49" charset="-122"/>
                <a:cs typeface="楷体" panose="02010609060101010101" pitchFamily="49" charset="-122"/>
              </a:rPr>
              <a:t>坐爱枫林晚，霜叶红于二月花</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gn="r">
              <a:lnSpc>
                <a:spcPct val="120000"/>
              </a:lnSpc>
            </a:pP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rPr>
              <a:t>《山行》</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横卷形 6"/>
          <p:cNvSpPr/>
          <p:nvPr/>
        </p:nvSpPr>
        <p:spPr>
          <a:xfrm>
            <a:off x="2258188" y="3093142"/>
            <a:ext cx="4627624"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突出被染过秋霜的叶子格外红。</a:t>
            </a:r>
          </a:p>
        </p:txBody>
      </p:sp>
      <p:grpSp>
        <p:nvGrpSpPr>
          <p:cNvPr id="15" name="组合 3"/>
          <p:cNvGrpSpPr/>
          <p:nvPr/>
        </p:nvGrpSpPr>
        <p:grpSpPr>
          <a:xfrm>
            <a:off x="-108520" y="263677"/>
            <a:ext cx="2513330" cy="509438"/>
            <a:chOff x="458" y="988"/>
            <a:chExt cx="4134" cy="914"/>
          </a:xfrm>
          <a:effectLst>
            <a:outerShdw blurRad="50800" dist="38100" dir="2700000" algn="tl" rotWithShape="0">
              <a:prstClr val="black">
                <a:alpha val="40000"/>
              </a:prstClr>
            </a:outerShdw>
          </a:effectLst>
        </p:grpSpPr>
        <p:sp>
          <p:nvSpPr>
            <p:cNvPr id="16" name="流程图: 延期 15"/>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7"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latin typeface="楷体" panose="02010609060101010101" pitchFamily="49" charset="-122"/>
                  <a:ea typeface="楷体" panose="02010609060101010101" pitchFamily="49" charset="-122"/>
                </a:rPr>
                <a:t>对比</a:t>
              </a:r>
              <a:r>
                <a:rPr lang="zh-CN" altLang="en-US" sz="2800" b="1" dirty="0" smtClean="0">
                  <a:solidFill>
                    <a:schemeClr val="tx1"/>
                  </a:solidFill>
                  <a:latin typeface="楷体" panose="02010609060101010101" pitchFamily="49" charset="-122"/>
                  <a:ea typeface="楷体" panose="02010609060101010101" pitchFamily="49" charset="-122"/>
                </a:rPr>
                <a:t>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1465261"/>
            <a:ext cx="8637905" cy="2160591"/>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1</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水泥道像铺上了一块彩色的地毯，这是一块印着落叶图案的、闪闪发光的地毯，从脚下一直铺到很远很远的地方，一直到路的尽头</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《铺满金色巴掌的水泥道》）</a:t>
            </a:r>
            <a:endParaRPr lang="en-US" altLang="zh-CN" sz="2800" b="1" dirty="0">
              <a:solidFill>
                <a:srgbClr val="0000FF"/>
              </a:solidFill>
              <a:latin typeface="楷体" panose="02010609060101010101" pitchFamily="49" charset="-122"/>
              <a:ea typeface="楷体" panose="02010609060101010101" pitchFamily="49" charset="-122"/>
              <a:cs typeface="楷体" panose="02010609060101010101" pitchFamily="49" charset="-122"/>
            </a:endParaRPr>
          </a:p>
        </p:txBody>
      </p:sp>
      <p:cxnSp>
        <p:nvCxnSpPr>
          <p:cNvPr id="5" name="直接连接符 4"/>
          <p:cNvCxnSpPr/>
          <p:nvPr/>
        </p:nvCxnSpPr>
        <p:spPr>
          <a:xfrm>
            <a:off x="1403648" y="1969317"/>
            <a:ext cx="10801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669573" y="1969317"/>
            <a:ext cx="18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1115616" y="1032491"/>
            <a:ext cx="1368152" cy="47768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20" name="椭圆 19"/>
          <p:cNvSpPr/>
          <p:nvPr/>
        </p:nvSpPr>
        <p:spPr>
          <a:xfrm>
            <a:off x="4752020" y="984403"/>
            <a:ext cx="1296144" cy="57386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sp>
        <p:nvSpPr>
          <p:cNvPr id="14" name="横卷形 13"/>
          <p:cNvSpPr/>
          <p:nvPr/>
        </p:nvSpPr>
        <p:spPr>
          <a:xfrm>
            <a:off x="431224" y="3505409"/>
            <a:ext cx="8280920"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具体描写水泥道的美</a:t>
            </a:r>
            <a:r>
              <a:rPr lang="zh-CN" altLang="en-US" sz="2400" dirty="0" smtClean="0">
                <a:solidFill>
                  <a:srgbClr val="FF0000"/>
                </a:solidFill>
              </a:rPr>
              <a:t>。</a:t>
            </a:r>
            <a:endParaRPr lang="en-US" altLang="zh-CN" sz="2400" dirty="0" smtClean="0">
              <a:solidFill>
                <a:srgbClr val="FF0000"/>
              </a:solidFill>
            </a:endParaRPr>
          </a:p>
          <a:p>
            <a:r>
              <a:rPr lang="zh-CN" altLang="en-US" sz="2400" dirty="0" smtClean="0">
                <a:solidFill>
                  <a:srgbClr val="FF0000"/>
                </a:solidFill>
              </a:rPr>
              <a:t>描写</a:t>
            </a:r>
            <a:r>
              <a:rPr lang="zh-CN" altLang="en-US" sz="2400" dirty="0">
                <a:solidFill>
                  <a:srgbClr val="FF0000"/>
                </a:solidFill>
              </a:rPr>
              <a:t>主要展示地毯的美学特点：彩色的、印着落叶图案</a:t>
            </a:r>
            <a:r>
              <a:rPr lang="zh-CN" altLang="en-US" sz="2400" dirty="0" smtClean="0">
                <a:solidFill>
                  <a:srgbClr val="FF0000"/>
                </a:solidFill>
              </a:rPr>
              <a:t>的。</a:t>
            </a:r>
            <a:endParaRPr lang="zh-CN" altLang="en-US" sz="2400" dirty="0">
              <a:solidFill>
                <a:srgbClr val="FF0000"/>
              </a:solidFill>
            </a:endParaRPr>
          </a:p>
        </p:txBody>
      </p:sp>
      <p:grpSp>
        <p:nvGrpSpPr>
          <p:cNvPr id="12" name="组合 3"/>
          <p:cNvGrpSpPr/>
          <p:nvPr/>
        </p:nvGrpSpPr>
        <p:grpSpPr>
          <a:xfrm>
            <a:off x="-108520" y="263677"/>
            <a:ext cx="2513330" cy="509438"/>
            <a:chOff x="458" y="988"/>
            <a:chExt cx="4134" cy="914"/>
          </a:xfrm>
          <a:effectLst>
            <a:outerShdw blurRad="50800" dist="38100" dir="2700000" algn="tl" rotWithShape="0">
              <a:prstClr val="black">
                <a:alpha val="40000"/>
              </a:prstClr>
            </a:outerShdw>
          </a:effectLst>
        </p:grpSpPr>
        <p:sp>
          <p:nvSpPr>
            <p:cNvPr id="15" name="流程图: 延期 14"/>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1"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比喻句</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1000231"/>
            <a:ext cx="8637905" cy="1643527"/>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2</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每一片法国梧桐树的落叶，都像一个金色的小巴掌，熨帖地、平展地粘在水泥道上</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《铺满金色巴掌的水泥道》</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p:txBody>
      </p:sp>
      <p:sp>
        <p:nvSpPr>
          <p:cNvPr id="16" name="椭圆 15"/>
          <p:cNvSpPr/>
          <p:nvPr/>
        </p:nvSpPr>
        <p:spPr>
          <a:xfrm>
            <a:off x="2874753" y="46860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17" name="椭圆 16"/>
          <p:cNvSpPr/>
          <p:nvPr/>
        </p:nvSpPr>
        <p:spPr>
          <a:xfrm>
            <a:off x="6840252" y="504446"/>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1" name="直接连接符 10"/>
          <p:cNvCxnSpPr/>
          <p:nvPr/>
        </p:nvCxnSpPr>
        <p:spPr>
          <a:xfrm>
            <a:off x="3419872" y="1520179"/>
            <a:ext cx="208823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189783" y="1511712"/>
            <a:ext cx="148667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038549" y="2931790"/>
            <a:ext cx="6984776"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此段聚焦落叶，描写落叶之美</a:t>
            </a:r>
            <a:r>
              <a:rPr lang="zh-CN" altLang="en-US" sz="2400" dirty="0" smtClean="0">
                <a:solidFill>
                  <a:srgbClr val="FF0000"/>
                </a:solidFill>
              </a:rPr>
              <a:t>；</a:t>
            </a:r>
            <a:endParaRPr lang="en-US" altLang="zh-CN" sz="2400" dirty="0" smtClean="0">
              <a:solidFill>
                <a:srgbClr val="FF0000"/>
              </a:solidFill>
            </a:endParaRPr>
          </a:p>
          <a:p>
            <a:r>
              <a:rPr lang="zh-CN" altLang="en-US" sz="2400" dirty="0" smtClean="0">
                <a:solidFill>
                  <a:srgbClr val="FF0000"/>
                </a:solidFill>
              </a:rPr>
              <a:t>因为</a:t>
            </a:r>
            <a:r>
              <a:rPr lang="zh-CN" altLang="en-US" sz="2400" dirty="0">
                <a:solidFill>
                  <a:srgbClr val="FF0000"/>
                </a:solidFill>
              </a:rPr>
              <a:t>树叶轮廓和手掌的相似性将落叶比喻为巴掌。</a:t>
            </a:r>
          </a:p>
        </p:txBody>
      </p:sp>
      <p:cxnSp>
        <p:nvCxnSpPr>
          <p:cNvPr id="10" name="直接连接符 9"/>
          <p:cNvCxnSpPr/>
          <p:nvPr/>
        </p:nvCxnSpPr>
        <p:spPr>
          <a:xfrm>
            <a:off x="252732" y="2032182"/>
            <a:ext cx="93489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627534"/>
            <a:ext cx="8637905" cy="2677656"/>
          </a:xfrm>
          <a:prstGeom prst="rect">
            <a:avLst/>
          </a:prstGeom>
          <a:noFill/>
        </p:spPr>
        <p:txBody>
          <a:bodyPr wrap="square" rtlCol="0">
            <a:spAutoFit/>
          </a:bodyPr>
          <a:lstStyle/>
          <a:p>
            <a:pPr>
              <a:lnSpc>
                <a:spcPct val="120000"/>
              </a:lnSpc>
            </a:pPr>
            <a:r>
              <a:rPr lang="en-US" altLang="zh-CN" sz="2800" dirty="0" smtClean="0">
                <a:latin typeface="楷体" panose="02010609060101010101" pitchFamily="49" charset="-122"/>
                <a:ea typeface="楷体" panose="02010609060101010101" pitchFamily="49" charset="-122"/>
                <a:cs typeface="楷体" panose="02010609060101010101" pitchFamily="49" charset="-122"/>
              </a:rPr>
              <a:t>    3</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我一步一步小心地走着，一片一片仔细地数着。我穿着一双棕红色的小雨靴。你瞧</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，这</a:t>
            </a:r>
            <a:r>
              <a:rPr lang="zh-CN" altLang="en-US" sz="2800" b="1" dirty="0">
                <a:latin typeface="楷体" panose="02010609060101010101" pitchFamily="49" charset="-122"/>
                <a:ea typeface="楷体" panose="02010609060101010101" pitchFamily="49" charset="-122"/>
                <a:cs typeface="楷体" panose="02010609060101010101" pitchFamily="49" charset="-122"/>
              </a:rPr>
              <a:t>多像两只棕红色的小鸟，在秋天金黄的叶丛间，愉快地蹦跳</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着，歌唱</a:t>
            </a:r>
            <a:r>
              <a:rPr lang="zh-CN" altLang="en-US" sz="2800" b="1" dirty="0">
                <a:latin typeface="楷体" panose="02010609060101010101" pitchFamily="49" charset="-122"/>
                <a:ea typeface="楷体" panose="02010609060101010101" pitchFamily="49" charset="-122"/>
                <a:cs typeface="楷体" panose="02010609060101010101" pitchFamily="49" charset="-122"/>
              </a:rPr>
              <a:t>着</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《铺满金色巴掌的水泥道》</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1835696" y="12979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17" name="椭圆 16"/>
          <p:cNvSpPr/>
          <p:nvPr/>
        </p:nvSpPr>
        <p:spPr>
          <a:xfrm>
            <a:off x="2376460" y="213338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1" name="直接连接符 10"/>
          <p:cNvCxnSpPr/>
          <p:nvPr/>
        </p:nvCxnSpPr>
        <p:spPr>
          <a:xfrm>
            <a:off x="1475656" y="1649852"/>
            <a:ext cx="32403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092280" y="1649852"/>
            <a:ext cx="153348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467544" y="3308956"/>
            <a:ext cx="7887687"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雨靴</a:t>
            </a:r>
            <a:r>
              <a:rPr lang="zh-CN" altLang="en-US" sz="2400" dirty="0">
                <a:solidFill>
                  <a:srgbClr val="FF0000"/>
                </a:solidFill>
              </a:rPr>
              <a:t>的“小“和颜色与小鸟的特征相近；然后用小雨靴比喻人；并用小鸟的典型行为来</a:t>
            </a:r>
            <a:r>
              <a:rPr lang="zh-CN" altLang="en-US" sz="2400" dirty="0" smtClean="0">
                <a:solidFill>
                  <a:srgbClr val="FF0000"/>
                </a:solidFill>
              </a:rPr>
              <a:t>描写“我”的</a:t>
            </a:r>
            <a:r>
              <a:rPr lang="zh-CN" altLang="en-US" sz="2400" dirty="0">
                <a:solidFill>
                  <a:srgbClr val="FF0000"/>
                </a:solidFill>
              </a:rPr>
              <a:t>行为。</a:t>
            </a:r>
          </a:p>
        </p:txBody>
      </p:sp>
      <p:cxnSp>
        <p:nvCxnSpPr>
          <p:cNvPr id="12" name="直接连接符 11"/>
          <p:cNvCxnSpPr/>
          <p:nvPr/>
        </p:nvCxnSpPr>
        <p:spPr>
          <a:xfrm>
            <a:off x="251520" y="2133383"/>
            <a:ext cx="196385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34170" y="1117498"/>
            <a:ext cx="4533974" cy="1126462"/>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4</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秋天的雨，是一把钥匙。</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《秋天的雨》</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p:txBody>
      </p:sp>
      <p:sp>
        <p:nvSpPr>
          <p:cNvPr id="16" name="椭圆 15"/>
          <p:cNvSpPr/>
          <p:nvPr/>
        </p:nvSpPr>
        <p:spPr>
          <a:xfrm>
            <a:off x="1675367" y="62753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17" name="椭圆 16"/>
          <p:cNvSpPr/>
          <p:nvPr/>
        </p:nvSpPr>
        <p:spPr>
          <a:xfrm>
            <a:off x="3871819" y="62753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1" name="直接连接符 10"/>
          <p:cNvCxnSpPr/>
          <p:nvPr/>
        </p:nvCxnSpPr>
        <p:spPr>
          <a:xfrm>
            <a:off x="1819383" y="1680729"/>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961197" y="1680729"/>
            <a:ext cx="147742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986688" y="2859782"/>
            <a:ext cx="7170625"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这</a:t>
            </a:r>
            <a:r>
              <a:rPr lang="zh-CN" altLang="en-US" sz="2400" dirty="0">
                <a:solidFill>
                  <a:srgbClr val="FF0000"/>
                </a:solidFill>
              </a:rPr>
              <a:t>是一个比喻句，把“秋天的雨”比作“钥匙”</a:t>
            </a:r>
            <a:r>
              <a:rPr lang="en-US" altLang="zh-CN" sz="2400" dirty="0">
                <a:solidFill>
                  <a:srgbClr val="FF0000"/>
                </a:solidFill>
              </a:rPr>
              <a:t>, </a:t>
            </a:r>
            <a:r>
              <a:rPr lang="zh-CN" altLang="en-US" sz="2400" dirty="0">
                <a:solidFill>
                  <a:srgbClr val="FF0000"/>
                </a:solidFill>
              </a:rPr>
              <a:t>表达了作者对秋雨的喜爱和赞美之情。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80118" y="575150"/>
            <a:ext cx="8783764" cy="3194721"/>
          </a:xfrm>
          <a:prstGeom prst="rect">
            <a:avLst/>
          </a:prstGeom>
          <a:noFill/>
        </p:spPr>
        <p:txBody>
          <a:bodyPr wrap="square" rtlCol="0">
            <a:spAutoFit/>
          </a:bodyPr>
          <a:lstStyle/>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5.</a:t>
            </a:r>
            <a:r>
              <a:rPr lang="zh-CN" altLang="en-US" sz="2800" b="1" dirty="0">
                <a:latin typeface="楷体" panose="02010609060101010101" pitchFamily="49" charset="-122"/>
                <a:ea typeface="楷体" panose="02010609060101010101" pitchFamily="49" charset="-122"/>
                <a:cs typeface="楷体" panose="02010609060101010101" pitchFamily="49" charset="-122"/>
              </a:rPr>
              <a:t>它把红色给了枫树，红红的枫叶像一枚枚邮票，飘哇飘哇，邮来了秋天的凉爽。</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（《秋天的雨》）</a:t>
            </a:r>
            <a:r>
              <a:rPr lang="zh-CN" altLang="en-US" sz="2800" b="1" dirty="0">
                <a:latin typeface="楷体" panose="02010609060101010101" pitchFamily="49" charset="-122"/>
                <a:ea typeface="楷体" panose="02010609060101010101" pitchFamily="49" charset="-122"/>
                <a:cs typeface="楷体" panose="02010609060101010101" pitchFamily="49" charset="-122"/>
              </a:rPr>
              <a:t> </a:t>
            </a:r>
            <a:endParaRPr lang="en-US" altLang="zh-CN"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6.</a:t>
            </a:r>
            <a:r>
              <a:rPr lang="zh-CN" altLang="en-US" sz="2800" b="1" dirty="0">
                <a:latin typeface="楷体" panose="02010609060101010101" pitchFamily="49" charset="-122"/>
                <a:ea typeface="楷体" panose="02010609060101010101" pitchFamily="49" charset="-122"/>
                <a:cs typeface="楷体" panose="02010609060101010101" pitchFamily="49" charset="-122"/>
              </a:rPr>
              <a:t>你看，它把黄色给了银杏树，黄黄的叶子像一把把小扇子，扇哪扇哪，扇走了夏天的炎热</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《秋天的雨》）</a:t>
            </a:r>
            <a:r>
              <a:rPr lang="zh-CN" altLang="en-US" sz="2800" b="1" dirty="0">
                <a:latin typeface="楷体" panose="02010609060101010101" pitchFamily="49" charset="-122"/>
                <a:ea typeface="楷体" panose="02010609060101010101" pitchFamily="49" charset="-122"/>
                <a:cs typeface="楷体" panose="02010609060101010101" pitchFamily="49" charset="-122"/>
              </a:rPr>
              <a:t>  </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3910872" y="9269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17" name="椭圆 16"/>
          <p:cNvSpPr/>
          <p:nvPr/>
        </p:nvSpPr>
        <p:spPr>
          <a:xfrm>
            <a:off x="6015898" y="9269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1" name="直接连接符 10"/>
          <p:cNvCxnSpPr/>
          <p:nvPr/>
        </p:nvCxnSpPr>
        <p:spPr>
          <a:xfrm>
            <a:off x="6732240" y="1115847"/>
            <a:ext cx="176511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552462" y="1115847"/>
            <a:ext cx="18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504056" y="3354550"/>
            <a:ext cx="8172400"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这两个比喻句，分别写出了枫叶和银杏树叶的颜色和样子。</a:t>
            </a:r>
          </a:p>
        </p:txBody>
      </p:sp>
      <p:sp>
        <p:nvSpPr>
          <p:cNvPr id="8" name="椭圆 7"/>
          <p:cNvSpPr/>
          <p:nvPr/>
        </p:nvSpPr>
        <p:spPr>
          <a:xfrm>
            <a:off x="5218162" y="2678012"/>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cxnSp>
        <p:nvCxnSpPr>
          <p:cNvPr id="10" name="直接连接符 9"/>
          <p:cNvCxnSpPr/>
          <p:nvPr/>
        </p:nvCxnSpPr>
        <p:spPr>
          <a:xfrm>
            <a:off x="6005265" y="2113025"/>
            <a:ext cx="16774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1259632" y="2763608"/>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4" name="直接连接符 13"/>
          <p:cNvCxnSpPr/>
          <p:nvPr/>
        </p:nvCxnSpPr>
        <p:spPr>
          <a:xfrm flipV="1">
            <a:off x="251520" y="2678012"/>
            <a:ext cx="1404664" cy="8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7787369" y="2126133"/>
            <a:ext cx="1252865" cy="1129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P spid="8"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86623" y="1157256"/>
            <a:ext cx="8637905" cy="1126462"/>
          </a:xfrm>
          <a:prstGeom prst="rect">
            <a:avLst/>
          </a:prstGeom>
          <a:noFill/>
        </p:spPr>
        <p:txBody>
          <a:bodyPr wrap="square" rtlCol="0">
            <a:spAutoFit/>
          </a:bodyPr>
          <a:lstStyle/>
          <a:p>
            <a:pPr>
              <a:lnSpc>
                <a:spcPct val="120000"/>
              </a:lnSpc>
            </a:pPr>
            <a:r>
              <a:rPr lang="en-US" altLang="zh-CN" sz="2800" b="1" dirty="0">
                <a:latin typeface="楷体" panose="02010609060101010101" pitchFamily="49" charset="-122"/>
                <a:ea typeface="楷体" panose="02010609060101010101" pitchFamily="49" charset="-122"/>
                <a:cs typeface="楷体" panose="02010609060101010101" pitchFamily="49" charset="-122"/>
              </a:rPr>
              <a:t>7</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金黄色是给田野的，看，田野像金色的海洋。 </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（《秋天的雨》）</a:t>
            </a:r>
            <a:r>
              <a:rPr lang="zh-CN" altLang="en-US" sz="2800" b="1" dirty="0">
                <a:latin typeface="楷体" panose="02010609060101010101" pitchFamily="49" charset="-122"/>
                <a:ea typeface="楷体" panose="02010609060101010101" pitchFamily="49" charset="-122"/>
                <a:cs typeface="楷体" panose="02010609060101010101" pitchFamily="49" charset="-122"/>
              </a:rPr>
              <a:t> </a:t>
            </a:r>
            <a:endParaRPr lang="en-US" altLang="zh-CN" sz="2800" b="1" dirty="0">
              <a:latin typeface="楷体" panose="02010609060101010101" pitchFamily="49" charset="-122"/>
              <a:ea typeface="楷体" panose="02010609060101010101" pitchFamily="49" charset="-122"/>
              <a:cs typeface="楷体" panose="02010609060101010101" pitchFamily="49" charset="-122"/>
            </a:endParaRPr>
          </a:p>
        </p:txBody>
      </p:sp>
      <p:sp>
        <p:nvSpPr>
          <p:cNvPr id="16" name="椭圆 15"/>
          <p:cNvSpPr/>
          <p:nvPr/>
        </p:nvSpPr>
        <p:spPr>
          <a:xfrm>
            <a:off x="4622586" y="68743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17" name="椭圆 16"/>
          <p:cNvSpPr/>
          <p:nvPr/>
        </p:nvSpPr>
        <p:spPr>
          <a:xfrm>
            <a:off x="6314183" y="687430"/>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1" name="直接连接符 10"/>
          <p:cNvCxnSpPr/>
          <p:nvPr/>
        </p:nvCxnSpPr>
        <p:spPr>
          <a:xfrm>
            <a:off x="6157704" y="1662903"/>
            <a:ext cx="1800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103692" y="1662903"/>
            <a:ext cx="69397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1097868" y="2859782"/>
            <a:ext cx="6948264"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把田野比作“金色的海洋”，写出了丰收的景象。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331640" y="1085248"/>
            <a:ext cx="6119467" cy="1126462"/>
          </a:xfrm>
          <a:prstGeom prst="rect">
            <a:avLst/>
          </a:prstGeom>
          <a:noFill/>
        </p:spPr>
        <p:txBody>
          <a:bodyPr wrap="square" rtlCol="0">
            <a:spAutoFit/>
          </a:bodyPr>
          <a:lstStyle/>
          <a:p>
            <a:pPr>
              <a:lnSpc>
                <a:spcPct val="120000"/>
              </a:lnSpc>
            </a:pPr>
            <a:r>
              <a:rPr lang="en-US" altLang="zh-CN" sz="2800" b="1" dirty="0">
                <a:latin typeface="楷体" panose="02010609060101010101" pitchFamily="49" charset="-122"/>
                <a:ea typeface="楷体" panose="02010609060101010101" pitchFamily="49" charset="-122"/>
                <a:cs typeface="楷体" panose="02010609060101010101" pitchFamily="49" charset="-122"/>
              </a:rPr>
              <a:t>8</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秋天的雨，有一盒五彩缤纷的颜料。 </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（《秋天的雨》）</a:t>
            </a:r>
            <a:r>
              <a:rPr lang="zh-CN" altLang="en-US" sz="2800" b="1" dirty="0">
                <a:latin typeface="楷体" panose="02010609060101010101" pitchFamily="49" charset="-122"/>
                <a:ea typeface="楷体" panose="02010609060101010101" pitchFamily="49" charset="-122"/>
                <a:cs typeface="楷体" panose="02010609060101010101" pitchFamily="49" charset="-122"/>
              </a:rPr>
              <a:t> </a:t>
            </a:r>
            <a:endParaRPr lang="en-US" altLang="zh-CN" sz="2800" b="1" dirty="0">
              <a:latin typeface="楷体" panose="02010609060101010101" pitchFamily="49" charset="-122"/>
              <a:ea typeface="楷体" panose="02010609060101010101" pitchFamily="49" charset="-122"/>
              <a:cs typeface="楷体" panose="02010609060101010101" pitchFamily="49" charset="-122"/>
            </a:endParaRPr>
          </a:p>
        </p:txBody>
      </p:sp>
      <p:sp>
        <p:nvSpPr>
          <p:cNvPr id="16" name="椭圆 15"/>
          <p:cNvSpPr/>
          <p:nvPr/>
        </p:nvSpPr>
        <p:spPr>
          <a:xfrm>
            <a:off x="1651828" y="62053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17" name="椭圆 16"/>
          <p:cNvSpPr/>
          <p:nvPr/>
        </p:nvSpPr>
        <p:spPr>
          <a:xfrm>
            <a:off x="5045367" y="581192"/>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1" name="直接连接符 10"/>
          <p:cNvCxnSpPr/>
          <p:nvPr/>
        </p:nvCxnSpPr>
        <p:spPr>
          <a:xfrm>
            <a:off x="4613319" y="1615242"/>
            <a:ext cx="25202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795844" y="1595747"/>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2604114" y="2787774"/>
            <a:ext cx="3923928"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这句话写出了秋雨颜色多。</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33872" y="411510"/>
            <a:ext cx="4878288" cy="2677656"/>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9.</a:t>
            </a:r>
            <a:r>
              <a:rPr lang="zh-CN" altLang="en-US" sz="2800" b="1" dirty="0">
                <a:latin typeface="楷体" panose="02010609060101010101" pitchFamily="49" charset="-122"/>
                <a:ea typeface="楷体" panose="02010609060101010101" pitchFamily="49" charset="-122"/>
              </a:rPr>
              <a:t>听听</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pPr indent="361950"/>
            <a:r>
              <a:rPr lang="zh-CN" altLang="en-US" sz="2800" b="1" dirty="0" smtClean="0">
                <a:latin typeface="楷体" panose="02010609060101010101" pitchFamily="49" charset="-122"/>
                <a:ea typeface="楷体" panose="02010609060101010101" pitchFamily="49" charset="-122"/>
              </a:rPr>
              <a:t>走进</a:t>
            </a:r>
            <a:r>
              <a:rPr lang="zh-CN" altLang="en-US" sz="2800" b="1" dirty="0">
                <a:latin typeface="楷体" panose="02010609060101010101" pitchFamily="49" charset="-122"/>
                <a:ea typeface="楷体" panose="02010609060101010101" pitchFamily="49" charset="-122"/>
              </a:rPr>
              <a:t>秋</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pPr indent="361950"/>
            <a:r>
              <a:rPr lang="zh-CN" altLang="en-US" sz="2800" b="1" dirty="0" smtClean="0">
                <a:latin typeface="楷体" panose="02010609060101010101" pitchFamily="49" charset="-122"/>
                <a:ea typeface="楷体" panose="02010609060101010101" pitchFamily="49" charset="-122"/>
              </a:rPr>
              <a:t>走进</a:t>
            </a:r>
            <a:r>
              <a:rPr lang="zh-CN" altLang="en-US" sz="2800" b="1" dirty="0">
                <a:latin typeface="楷体" panose="02010609060101010101" pitchFamily="49" charset="-122"/>
                <a:ea typeface="楷体" panose="02010609060101010101" pitchFamily="49" charset="-122"/>
              </a:rPr>
              <a:t>这</a:t>
            </a:r>
            <a:r>
              <a:rPr lang="zh-CN" altLang="en-US" sz="2800" b="1" dirty="0" smtClean="0">
                <a:latin typeface="楷体" panose="02010609060101010101" pitchFamily="49" charset="-122"/>
                <a:ea typeface="楷体" panose="02010609060101010101" pitchFamily="49" charset="-122"/>
              </a:rPr>
              <a:t>辽阔透明的</a:t>
            </a:r>
            <a:r>
              <a:rPr lang="zh-CN" altLang="en-US" sz="2800" b="1" dirty="0">
                <a:latin typeface="楷体" panose="02010609060101010101" pitchFamily="49" charset="-122"/>
                <a:ea typeface="楷体" panose="02010609060101010101" pitchFamily="49" charset="-122"/>
              </a:rPr>
              <a:t>音乐厅</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pPr indent="361950"/>
            <a:r>
              <a:rPr lang="zh-CN" altLang="en-US" sz="2800" b="1" dirty="0" smtClean="0">
                <a:latin typeface="楷体" panose="02010609060101010101" pitchFamily="49" charset="-122"/>
                <a:ea typeface="楷体" panose="02010609060101010101" pitchFamily="49" charset="-122"/>
              </a:rPr>
              <a:t>你</a:t>
            </a:r>
            <a:r>
              <a:rPr lang="zh-CN" altLang="en-US" sz="2800" b="1" dirty="0">
                <a:latin typeface="楷体" panose="02010609060101010101" pitchFamily="49" charset="-122"/>
                <a:ea typeface="楷体" panose="02010609060101010101" pitchFamily="49" charset="-122"/>
              </a:rPr>
              <a:t>好好地去</a:t>
            </a:r>
            <a:r>
              <a:rPr lang="zh-CN" altLang="en-US" sz="2800" b="1" dirty="0" smtClean="0">
                <a:latin typeface="楷体" panose="02010609060101010101" pitchFamily="49" charset="-122"/>
                <a:ea typeface="楷体" panose="02010609060101010101" pitchFamily="49" charset="-122"/>
              </a:rPr>
              <a:t>听</a:t>
            </a:r>
            <a:endParaRPr lang="en-US" altLang="zh-CN" sz="2800" b="1" dirty="0" smtClean="0">
              <a:latin typeface="楷体" panose="02010609060101010101" pitchFamily="49" charset="-122"/>
              <a:ea typeface="楷体" panose="02010609060101010101" pitchFamily="49" charset="-122"/>
            </a:endParaRPr>
          </a:p>
          <a:p>
            <a:pPr indent="361950"/>
            <a:r>
              <a:rPr lang="en-US" altLang="zh-CN" sz="2800" b="1" dirty="0" smtClean="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秋</a:t>
            </a:r>
            <a:r>
              <a:rPr lang="zh-CN" altLang="en-US" sz="2800" b="1" dirty="0">
                <a:latin typeface="楷体" panose="02010609060101010101" pitchFamily="49" charset="-122"/>
                <a:ea typeface="楷体" panose="02010609060101010101" pitchFamily="49" charset="-122"/>
              </a:rPr>
              <a:t>的声音。</a:t>
            </a:r>
            <a:r>
              <a:rPr lang="zh-CN" altLang="en-US" sz="2800" dirty="0">
                <a:latin typeface="楷体" panose="02010609060101010101" pitchFamily="49" charset="-122"/>
                <a:ea typeface="楷体" panose="02010609060101010101" pitchFamily="49" charset="-122"/>
              </a:rPr>
              <a:t> </a:t>
            </a:r>
            <a:endParaRPr lang="en-US" altLang="zh-CN" sz="2800" dirty="0" smtClean="0">
              <a:latin typeface="楷体" panose="02010609060101010101" pitchFamily="49" charset="-122"/>
              <a:ea typeface="楷体" panose="02010609060101010101" pitchFamily="49" charset="-122"/>
            </a:endParaRPr>
          </a:p>
          <a:p>
            <a:pPr indent="361950"/>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《听听，秋的声音》）</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横卷形 7"/>
          <p:cNvSpPr/>
          <p:nvPr/>
        </p:nvSpPr>
        <p:spPr>
          <a:xfrm>
            <a:off x="1187624" y="3003798"/>
            <a:ext cx="6984776" cy="182101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把</a:t>
            </a:r>
            <a:r>
              <a:rPr lang="zh-CN" altLang="en-US" sz="2400" dirty="0">
                <a:solidFill>
                  <a:srgbClr val="FF0000"/>
                </a:solidFill>
              </a:rPr>
              <a:t>秋天比作</a:t>
            </a:r>
            <a:r>
              <a:rPr lang="zh-CN" altLang="en-US" sz="2400" dirty="0" smtClean="0">
                <a:solidFill>
                  <a:srgbClr val="FF0000"/>
                </a:solidFill>
              </a:rPr>
              <a:t>辽阔透明的</a:t>
            </a:r>
            <a:r>
              <a:rPr lang="zh-CN" altLang="en-US" sz="2400" dirty="0">
                <a:solidFill>
                  <a:srgbClr val="FF0000"/>
                </a:solidFill>
              </a:rPr>
              <a:t>音乐厅，形象生动地写出了秋天的大自然中蕴含着各种声音，这些声音像优美动听的旋律 。</a:t>
            </a:r>
          </a:p>
        </p:txBody>
      </p:sp>
      <p:sp>
        <p:nvSpPr>
          <p:cNvPr id="4" name="椭圆 3"/>
          <p:cNvSpPr/>
          <p:nvPr/>
        </p:nvSpPr>
        <p:spPr>
          <a:xfrm>
            <a:off x="2951820" y="555526"/>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5" name="椭圆 4"/>
          <p:cNvSpPr/>
          <p:nvPr/>
        </p:nvSpPr>
        <p:spPr>
          <a:xfrm>
            <a:off x="5796136" y="1227474"/>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6" name="直接连接符 5"/>
          <p:cNvCxnSpPr/>
          <p:nvPr/>
        </p:nvCxnSpPr>
        <p:spPr>
          <a:xfrm>
            <a:off x="2699792" y="1750338"/>
            <a:ext cx="295232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288134" y="1313706"/>
            <a:ext cx="48366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 name="组合 4"/>
          <p:cNvGrpSpPr/>
          <p:nvPr/>
        </p:nvGrpSpPr>
        <p:grpSpPr>
          <a:xfrm>
            <a:off x="-142208" y="194762"/>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4"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p>
          </p:txBody>
        </p:sp>
      </p:grpSp>
      <p:sp>
        <p:nvSpPr>
          <p:cNvPr id="2" name="文本框 1"/>
          <p:cNvSpPr txBox="1"/>
          <p:nvPr/>
        </p:nvSpPr>
        <p:spPr>
          <a:xfrm>
            <a:off x="762056" y="1923678"/>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赠</a:t>
            </a:r>
          </a:p>
        </p:txBody>
      </p:sp>
      <p:sp>
        <p:nvSpPr>
          <p:cNvPr id="7" name="文本框 6"/>
          <p:cNvSpPr txBox="1"/>
          <p:nvPr/>
        </p:nvSpPr>
        <p:spPr>
          <a:xfrm>
            <a:off x="2100120"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匙</a:t>
            </a:r>
          </a:p>
        </p:txBody>
      </p:sp>
      <p:sp>
        <p:nvSpPr>
          <p:cNvPr id="8" name="文本框 7"/>
          <p:cNvSpPr txBox="1"/>
          <p:nvPr/>
        </p:nvSpPr>
        <p:spPr>
          <a:xfrm>
            <a:off x="2189829" y="2851071"/>
            <a:ext cx="620683"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shi</a:t>
            </a:r>
            <a:endParaRPr lang="zh-CN" altLang="en-US" sz="2800" dirty="0">
              <a:latin typeface="汉语拼音" pitchFamily="34" charset="0"/>
              <a:ea typeface="黑体" panose="02010609060101010101" pitchFamily="49" charset="-122"/>
              <a:cs typeface="汉语拼音" pitchFamily="34" charset="0"/>
            </a:endParaRPr>
          </a:p>
        </p:txBody>
      </p:sp>
      <p:sp>
        <p:nvSpPr>
          <p:cNvPr id="9" name="文本框 8"/>
          <p:cNvSpPr txBox="1"/>
          <p:nvPr/>
        </p:nvSpPr>
        <p:spPr>
          <a:xfrm>
            <a:off x="7451900"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丰</a:t>
            </a:r>
          </a:p>
        </p:txBody>
      </p:sp>
      <p:sp>
        <p:nvSpPr>
          <p:cNvPr id="12" name="文本框 11"/>
          <p:cNvSpPr txBox="1"/>
          <p:nvPr/>
        </p:nvSpPr>
        <p:spPr>
          <a:xfrm>
            <a:off x="7367683" y="2851071"/>
            <a:ext cx="968535"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pPr algn="ctr"/>
            <a:r>
              <a:rPr lang="en-US" altLang="zh-CN" dirty="0" err="1">
                <a:latin typeface="汉语拼音" pitchFamily="34" charset="0"/>
                <a:ea typeface="+mn-ea"/>
                <a:cs typeface="汉语拼音" pitchFamily="34" charset="0"/>
              </a:rPr>
              <a:t>fēng</a:t>
            </a:r>
          </a:p>
        </p:txBody>
      </p:sp>
      <p:sp>
        <p:nvSpPr>
          <p:cNvPr id="13" name="文本框 12"/>
          <p:cNvSpPr txBox="1"/>
          <p:nvPr/>
        </p:nvSpPr>
        <p:spPr>
          <a:xfrm>
            <a:off x="4776010"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棕</a:t>
            </a:r>
          </a:p>
        </p:txBody>
      </p:sp>
      <p:sp>
        <p:nvSpPr>
          <p:cNvPr id="14" name="文本框 13"/>
          <p:cNvSpPr txBox="1"/>
          <p:nvPr/>
        </p:nvSpPr>
        <p:spPr>
          <a:xfrm>
            <a:off x="4563992" y="1347614"/>
            <a:ext cx="1224136" cy="523220"/>
          </a:xfrm>
          <a:prstGeom prst="rect">
            <a:avLst/>
          </a:prstGeom>
          <a:noFill/>
        </p:spPr>
        <p:txBody>
          <a:bodyPr wrap="square" rtlCol="0">
            <a:spAutoFit/>
          </a:bodyPr>
          <a:lstStyle/>
          <a:p>
            <a:pPr algn="ctr"/>
            <a:r>
              <a:rPr lang="en-US" altLang="zh-CN" sz="2800" dirty="0" err="1">
                <a:latin typeface="汉语拼音" pitchFamily="34" charset="0"/>
                <a:cs typeface="汉语拼音" pitchFamily="34" charset="0"/>
              </a:rPr>
              <a:t>zōng</a:t>
            </a:r>
            <a:endParaRPr lang="zh-CN" altLang="en-US" sz="2800" dirty="0">
              <a:latin typeface="汉语拼音" pitchFamily="34" charset="0"/>
              <a:ea typeface="黑体" panose="02010609060101010101" pitchFamily="49" charset="-122"/>
              <a:cs typeface="汉语拼音" pitchFamily="34" charset="0"/>
            </a:endParaRPr>
          </a:p>
        </p:txBody>
      </p:sp>
      <p:sp>
        <p:nvSpPr>
          <p:cNvPr id="17" name="文本框 16"/>
          <p:cNvSpPr txBox="1"/>
          <p:nvPr/>
        </p:nvSpPr>
        <p:spPr>
          <a:xfrm>
            <a:off x="2100120"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残</a:t>
            </a:r>
          </a:p>
        </p:txBody>
      </p:sp>
      <p:sp>
        <p:nvSpPr>
          <p:cNvPr id="18" name="文本框 17"/>
          <p:cNvSpPr txBox="1"/>
          <p:nvPr/>
        </p:nvSpPr>
        <p:spPr>
          <a:xfrm>
            <a:off x="2048765" y="1339359"/>
            <a:ext cx="902811"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pPr algn="ctr"/>
            <a:r>
              <a:rPr lang="en-US" altLang="zh-CN" b="1" dirty="0" err="1">
                <a:latin typeface="汉语拼音" pitchFamily="34" charset="0"/>
                <a:cs typeface="汉语拼音" pitchFamily="34" charset="0"/>
              </a:rPr>
              <a:t>cán</a:t>
            </a:r>
            <a:endParaRPr lang="zh-CN" altLang="en-US" b="1" dirty="0">
              <a:latin typeface="汉语拼音" pitchFamily="34" charset="0"/>
              <a:cs typeface="汉语拼音" pitchFamily="34" charset="0"/>
              <a:sym typeface="+mn-ea"/>
            </a:endParaRPr>
          </a:p>
        </p:txBody>
      </p:sp>
      <p:sp>
        <p:nvSpPr>
          <p:cNvPr id="19" name="文本框 18"/>
          <p:cNvSpPr txBox="1"/>
          <p:nvPr/>
        </p:nvSpPr>
        <p:spPr>
          <a:xfrm>
            <a:off x="3438065"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增</a:t>
            </a:r>
          </a:p>
        </p:txBody>
      </p:sp>
      <p:sp>
        <p:nvSpPr>
          <p:cNvPr id="21" name="文本框 20"/>
          <p:cNvSpPr txBox="1"/>
          <p:nvPr/>
        </p:nvSpPr>
        <p:spPr>
          <a:xfrm>
            <a:off x="3352245" y="1347614"/>
            <a:ext cx="971741"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zēng</a:t>
            </a:r>
            <a:endParaRPr lang="zh-CN" altLang="en-US" sz="2800" dirty="0">
              <a:latin typeface="汉语拼音" pitchFamily="34" charset="0"/>
              <a:ea typeface="黑体" panose="02010609060101010101" pitchFamily="49" charset="-122"/>
              <a:cs typeface="汉语拼音" pitchFamily="34" charset="0"/>
            </a:endParaRPr>
          </a:p>
        </p:txBody>
      </p:sp>
      <p:sp>
        <p:nvSpPr>
          <p:cNvPr id="25" name="文本框 24"/>
          <p:cNvSpPr txBox="1"/>
          <p:nvPr/>
        </p:nvSpPr>
        <p:spPr>
          <a:xfrm>
            <a:off x="3438065"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蟀</a:t>
            </a:r>
          </a:p>
        </p:txBody>
      </p:sp>
      <p:sp>
        <p:nvSpPr>
          <p:cNvPr id="26" name="文本框 25"/>
          <p:cNvSpPr txBox="1"/>
          <p:nvPr/>
        </p:nvSpPr>
        <p:spPr>
          <a:xfrm>
            <a:off x="3320185" y="2851071"/>
            <a:ext cx="1035860" cy="523220"/>
          </a:xfrm>
          <a:prstGeom prst="rect">
            <a:avLst/>
          </a:prstGeom>
          <a:noFill/>
        </p:spPr>
        <p:txBody>
          <a:bodyPr wrap="none" rtlCol="0">
            <a:spAutoFit/>
          </a:bodyPr>
          <a:lstStyle>
            <a:defPPr>
              <a:defRPr lang="zh-CN"/>
            </a:defPPr>
            <a:lvl1pPr>
              <a:defRPr sz="3200">
                <a:solidFill>
                  <a:srgbClr val="FF0000"/>
                </a:solidFill>
                <a:latin typeface="+mn-ea"/>
                <a:cs typeface="汉语拼音" pitchFamily="34" charset="0"/>
              </a:defRPr>
            </a:lvl1pPr>
          </a:lstStyle>
          <a:p>
            <a:pPr algn="ctr"/>
            <a:r>
              <a:rPr lang="en-US" altLang="zh-CN" sz="2800" b="1" dirty="0" err="1">
                <a:solidFill>
                  <a:schemeClr val="tx1"/>
                </a:solidFill>
                <a:latin typeface="汉语拼音" pitchFamily="34" charset="0"/>
                <a:ea typeface="黑体" panose="02010609060101010101" pitchFamily="49" charset="-122"/>
              </a:rPr>
              <a:t>shuài</a:t>
            </a:r>
            <a:endParaRPr lang="zh-CN" altLang="en-US" sz="2800" b="1" dirty="0">
              <a:solidFill>
                <a:schemeClr val="tx1"/>
              </a:solidFill>
              <a:latin typeface="汉语拼音" pitchFamily="34" charset="0"/>
              <a:ea typeface="黑体" panose="02010609060101010101" pitchFamily="49" charset="-122"/>
              <a:sym typeface="+mn-ea"/>
            </a:endParaRPr>
          </a:p>
        </p:txBody>
      </p:sp>
      <p:sp>
        <p:nvSpPr>
          <p:cNvPr id="27" name="文本框 26"/>
          <p:cNvSpPr txBox="1"/>
          <p:nvPr/>
        </p:nvSpPr>
        <p:spPr>
          <a:xfrm>
            <a:off x="4776010"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振</a:t>
            </a:r>
          </a:p>
        </p:txBody>
      </p:sp>
      <p:sp>
        <p:nvSpPr>
          <p:cNvPr id="28" name="文本框 27"/>
          <p:cNvSpPr txBox="1"/>
          <p:nvPr/>
        </p:nvSpPr>
        <p:spPr>
          <a:xfrm>
            <a:off x="4672556" y="2851071"/>
            <a:ext cx="1007007"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zhèn</a:t>
            </a:r>
            <a:endParaRPr lang="en-US" altLang="zh-CN" sz="2800" dirty="0">
              <a:latin typeface="汉语拼音" pitchFamily="34" charset="0"/>
              <a:ea typeface="黑体" panose="02010609060101010101" pitchFamily="49" charset="-122"/>
              <a:cs typeface="汉语拼音" pitchFamily="34" charset="0"/>
              <a:sym typeface="+mn-ea"/>
            </a:endParaRPr>
          </a:p>
        </p:txBody>
      </p:sp>
      <p:sp>
        <p:nvSpPr>
          <p:cNvPr id="23" name="文本框 20"/>
          <p:cNvSpPr txBox="1"/>
          <p:nvPr/>
        </p:nvSpPr>
        <p:spPr>
          <a:xfrm>
            <a:off x="572902" y="2851071"/>
            <a:ext cx="1178528"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chéng</a:t>
            </a:r>
            <a:endParaRPr lang="zh-CN" altLang="en-US" sz="2800" dirty="0">
              <a:latin typeface="汉语拼音" pitchFamily="34" charset="0"/>
              <a:ea typeface="黑体" panose="02010609060101010101" pitchFamily="49" charset="-122"/>
              <a:cs typeface="汉语拼音" pitchFamily="34" charset="0"/>
            </a:endParaRPr>
          </a:p>
        </p:txBody>
      </p:sp>
      <p:sp>
        <p:nvSpPr>
          <p:cNvPr id="24" name="文本框 18"/>
          <p:cNvSpPr txBox="1"/>
          <p:nvPr/>
        </p:nvSpPr>
        <p:spPr>
          <a:xfrm>
            <a:off x="762056" y="3507854"/>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橙</a:t>
            </a:r>
          </a:p>
        </p:txBody>
      </p:sp>
      <p:sp>
        <p:nvSpPr>
          <p:cNvPr id="29" name="文本框 18"/>
          <p:cNvSpPr txBox="1"/>
          <p:nvPr/>
        </p:nvSpPr>
        <p:spPr>
          <a:xfrm>
            <a:off x="6113955"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凌</a:t>
            </a:r>
          </a:p>
        </p:txBody>
      </p:sp>
      <p:sp>
        <p:nvSpPr>
          <p:cNvPr id="30" name="文本框 20"/>
          <p:cNvSpPr txBox="1"/>
          <p:nvPr/>
        </p:nvSpPr>
        <p:spPr>
          <a:xfrm>
            <a:off x="6131529" y="2851071"/>
            <a:ext cx="764953"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líng</a:t>
            </a:r>
            <a:endParaRPr lang="zh-CN" altLang="en-US" sz="2800" dirty="0">
              <a:latin typeface="汉语拼音" pitchFamily="34" charset="0"/>
              <a:ea typeface="黑体" panose="02010609060101010101" pitchFamily="49" charset="-122"/>
              <a:cs typeface="汉语拼音" pitchFamily="34" charset="0"/>
            </a:endParaRPr>
          </a:p>
        </p:txBody>
      </p:sp>
      <p:sp>
        <p:nvSpPr>
          <p:cNvPr id="35" name="TextBox 34"/>
          <p:cNvSpPr txBox="1"/>
          <p:nvPr/>
        </p:nvSpPr>
        <p:spPr>
          <a:xfrm>
            <a:off x="2959229" y="679421"/>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平舌音</a:t>
            </a:r>
          </a:p>
        </p:txBody>
      </p:sp>
      <p:sp>
        <p:nvSpPr>
          <p:cNvPr id="37" name="TextBox 36"/>
          <p:cNvSpPr txBox="1"/>
          <p:nvPr/>
        </p:nvSpPr>
        <p:spPr>
          <a:xfrm>
            <a:off x="2882533" y="4334989"/>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翘舌音</a:t>
            </a:r>
          </a:p>
        </p:txBody>
      </p:sp>
      <p:sp>
        <p:nvSpPr>
          <p:cNvPr id="40" name="文本框 11"/>
          <p:cNvSpPr txBox="1"/>
          <p:nvPr/>
        </p:nvSpPr>
        <p:spPr>
          <a:xfrm>
            <a:off x="622106" y="1338903"/>
            <a:ext cx="1080120" cy="52197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pPr algn="ctr">
              <a:buClrTx/>
              <a:buSzTx/>
              <a:buFontTx/>
            </a:pPr>
            <a:r>
              <a:rPr lang="en-US" altLang="zh-CN" dirty="0" err="1">
                <a:latin typeface="汉语拼音" pitchFamily="34" charset="0"/>
                <a:ea typeface="+mn-ea"/>
                <a:cs typeface="汉语拼音" pitchFamily="34" charset="0"/>
              </a:rPr>
              <a:t>zèng</a:t>
            </a:r>
          </a:p>
        </p:txBody>
      </p:sp>
      <p:sp>
        <p:nvSpPr>
          <p:cNvPr id="31" name="文本框 20"/>
          <p:cNvSpPr txBox="1"/>
          <p:nvPr/>
        </p:nvSpPr>
        <p:spPr>
          <a:xfrm>
            <a:off x="6167596" y="1347614"/>
            <a:ext cx="692818"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yìn</a:t>
            </a:r>
            <a:endParaRPr lang="zh-CN" altLang="en-US" sz="2800" dirty="0">
              <a:latin typeface="汉语拼音" pitchFamily="34" charset="0"/>
              <a:ea typeface="黑体" panose="02010609060101010101" pitchFamily="49" charset="-122"/>
              <a:cs typeface="汉语拼音" pitchFamily="34" charset="0"/>
            </a:endParaRPr>
          </a:p>
        </p:txBody>
      </p:sp>
      <p:sp>
        <p:nvSpPr>
          <p:cNvPr id="32" name="文本框 20"/>
          <p:cNvSpPr txBox="1"/>
          <p:nvPr/>
        </p:nvSpPr>
        <p:spPr>
          <a:xfrm>
            <a:off x="7443825" y="1347614"/>
            <a:ext cx="816249" cy="523220"/>
          </a:xfrm>
          <a:prstGeom prst="rect">
            <a:avLst/>
          </a:prstGeom>
          <a:noFill/>
        </p:spPr>
        <p:txBody>
          <a:bodyPr wrap="none" rtlCol="0">
            <a:spAutoFit/>
          </a:bodyPr>
          <a:lstStyle/>
          <a:p>
            <a:pPr algn="ctr"/>
            <a:r>
              <a:rPr lang="en-US" altLang="zh-CN" sz="2800" b="1" dirty="0" err="1" smtClean="0">
                <a:latin typeface="汉语拼音" pitchFamily="34" charset="0"/>
                <a:ea typeface="黑体" panose="02010609060101010101" pitchFamily="49" charset="-122"/>
                <a:cs typeface="汉语拼音" pitchFamily="34" charset="0"/>
              </a:rPr>
              <a:t>jìng</a:t>
            </a:r>
            <a:endParaRPr lang="zh-CN" altLang="en-US" sz="2800" b="1" dirty="0">
              <a:latin typeface="汉语拼音" pitchFamily="34" charset="0"/>
              <a:ea typeface="黑体" panose="02010609060101010101" pitchFamily="49" charset="-122"/>
              <a:cs typeface="汉语拼音" pitchFamily="34" charset="0"/>
            </a:endParaRPr>
          </a:p>
        </p:txBody>
      </p:sp>
      <p:sp>
        <p:nvSpPr>
          <p:cNvPr id="33" name="文本框 18"/>
          <p:cNvSpPr txBox="1"/>
          <p:nvPr/>
        </p:nvSpPr>
        <p:spPr>
          <a:xfrm>
            <a:off x="6113955"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印</a:t>
            </a:r>
          </a:p>
        </p:txBody>
      </p:sp>
      <p:sp>
        <p:nvSpPr>
          <p:cNvPr id="34" name="文本框 18"/>
          <p:cNvSpPr txBox="1"/>
          <p:nvPr/>
        </p:nvSpPr>
        <p:spPr>
          <a:xfrm>
            <a:off x="7451900" y="1923678"/>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径</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0"/>
                                  </p:iterate>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iterate type="lt">
                                    <p:tmAbs val="0"/>
                                  </p:iterate>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iterate type="lt">
                                    <p:tmAbs val="0"/>
                                  </p:iterate>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iterate type="lt">
                                    <p:tmAbs val="0"/>
                                  </p:iterate>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iterate type="lt">
                                    <p:tmAbs val="0"/>
                                  </p:iterate>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iterate type="lt">
                                    <p:tmAbs val="0"/>
                                  </p:iterate>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iterate type="lt">
                                    <p:tmAbs val="0"/>
                                  </p:iterate>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iterate type="lt">
                                    <p:tmAbs val="0"/>
                                  </p:iterate>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iterate type="lt">
                                    <p:tmAbs val="0"/>
                                  </p:iterate>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6" presetClass="emph" presetSubtype="0" fill="hold" grpId="1" nodeType="clickEffect">
                                  <p:stCondLst>
                                    <p:cond delay="0"/>
                                  </p:stCondLst>
                                  <p:iterate type="lt">
                                    <p:tmPct val="4000"/>
                                  </p:iterate>
                                  <p:childTnLst>
                                    <p:set>
                                      <p:cBhvr override="childStyle">
                                        <p:cTn id="32" dur="500" fill="hold"/>
                                        <p:tgtEl>
                                          <p:spTgt spid="40"/>
                                        </p:tgtEl>
                                        <p:attrNameLst>
                                          <p:attrName>style.color</p:attrName>
                                        </p:attrNameLst>
                                      </p:cBhvr>
                                      <p:to>
                                        <p:clrVal>
                                          <a:srgbClr val="FF0000"/>
                                        </p:clrVal>
                                      </p:to>
                                    </p:set>
                                    <p:set>
                                      <p:cBhvr>
                                        <p:cTn id="33" dur="500" fill="hold"/>
                                        <p:tgtEl>
                                          <p:spTgt spid="40"/>
                                        </p:tgtEl>
                                        <p:attrNameLst>
                                          <p:attrName>fillcolor</p:attrName>
                                        </p:attrNameLst>
                                      </p:cBhvr>
                                      <p:to>
                                        <p:clrVal>
                                          <a:srgbClr val="FF0000"/>
                                        </p:clrVal>
                                      </p:to>
                                    </p:set>
                                    <p:set>
                                      <p:cBhvr>
                                        <p:cTn id="34" dur="500" fill="hold"/>
                                        <p:tgtEl>
                                          <p:spTgt spid="40"/>
                                        </p:tgtEl>
                                        <p:attrNameLst>
                                          <p:attrName>fill.type</p:attrName>
                                        </p:attrNameLst>
                                      </p:cBhvr>
                                      <p:to>
                                        <p:strVal val="solid"/>
                                      </p:to>
                                    </p:set>
                                  </p:childTnLst>
                                </p:cTn>
                              </p:par>
                              <p:par>
                                <p:cTn id="35" presetID="16" presetClass="emph" presetSubtype="0" fill="hold" grpId="1" nodeType="withEffect">
                                  <p:stCondLst>
                                    <p:cond delay="0"/>
                                  </p:stCondLst>
                                  <p:iterate type="lt">
                                    <p:tmPct val="4000"/>
                                  </p:iterate>
                                  <p:childTnLst>
                                    <p:set>
                                      <p:cBhvr override="childStyle">
                                        <p:cTn id="36" dur="500" fill="hold"/>
                                        <p:tgtEl>
                                          <p:spTgt spid="18"/>
                                        </p:tgtEl>
                                        <p:attrNameLst>
                                          <p:attrName>style.color</p:attrName>
                                        </p:attrNameLst>
                                      </p:cBhvr>
                                      <p:to>
                                        <p:clrVal>
                                          <a:srgbClr val="FF0000"/>
                                        </p:clrVal>
                                      </p:to>
                                    </p:set>
                                    <p:set>
                                      <p:cBhvr>
                                        <p:cTn id="37" dur="500" fill="hold"/>
                                        <p:tgtEl>
                                          <p:spTgt spid="18"/>
                                        </p:tgtEl>
                                        <p:attrNameLst>
                                          <p:attrName>fillcolor</p:attrName>
                                        </p:attrNameLst>
                                      </p:cBhvr>
                                      <p:to>
                                        <p:clrVal>
                                          <a:srgbClr val="FF0000"/>
                                        </p:clrVal>
                                      </p:to>
                                    </p:set>
                                    <p:set>
                                      <p:cBhvr>
                                        <p:cTn id="38" dur="500" fill="hold"/>
                                        <p:tgtEl>
                                          <p:spTgt spid="18"/>
                                        </p:tgtEl>
                                        <p:attrNameLst>
                                          <p:attrName>fill.type</p:attrName>
                                        </p:attrNameLst>
                                      </p:cBhvr>
                                      <p:to>
                                        <p:strVal val="solid"/>
                                      </p:to>
                                    </p:set>
                                  </p:childTnLst>
                                </p:cTn>
                              </p:par>
                              <p:par>
                                <p:cTn id="39" presetID="16" presetClass="emph" presetSubtype="0" fill="hold" grpId="1" nodeType="withEffect">
                                  <p:stCondLst>
                                    <p:cond delay="0"/>
                                  </p:stCondLst>
                                  <p:iterate type="lt">
                                    <p:tmPct val="4000"/>
                                  </p:iterate>
                                  <p:childTnLst>
                                    <p:set>
                                      <p:cBhvr override="childStyle">
                                        <p:cTn id="40" dur="500" fill="hold"/>
                                        <p:tgtEl>
                                          <p:spTgt spid="21"/>
                                        </p:tgtEl>
                                        <p:attrNameLst>
                                          <p:attrName>style.color</p:attrName>
                                        </p:attrNameLst>
                                      </p:cBhvr>
                                      <p:to>
                                        <p:clrVal>
                                          <a:srgbClr val="FF0000"/>
                                        </p:clrVal>
                                      </p:to>
                                    </p:set>
                                    <p:set>
                                      <p:cBhvr>
                                        <p:cTn id="41" dur="500" fill="hold"/>
                                        <p:tgtEl>
                                          <p:spTgt spid="21"/>
                                        </p:tgtEl>
                                        <p:attrNameLst>
                                          <p:attrName>fillcolor</p:attrName>
                                        </p:attrNameLst>
                                      </p:cBhvr>
                                      <p:to>
                                        <p:clrVal>
                                          <a:srgbClr val="FF0000"/>
                                        </p:clrVal>
                                      </p:to>
                                    </p:set>
                                    <p:set>
                                      <p:cBhvr>
                                        <p:cTn id="42" dur="500" fill="hold"/>
                                        <p:tgtEl>
                                          <p:spTgt spid="21"/>
                                        </p:tgtEl>
                                        <p:attrNameLst>
                                          <p:attrName>fill.type</p:attrName>
                                        </p:attrNameLst>
                                      </p:cBhvr>
                                      <p:to>
                                        <p:strVal val="solid"/>
                                      </p:to>
                                    </p:set>
                                  </p:childTnLst>
                                </p:cTn>
                              </p:par>
                              <p:par>
                                <p:cTn id="43" presetID="16" presetClass="emph" presetSubtype="0" fill="hold" grpId="1" nodeType="withEffect">
                                  <p:stCondLst>
                                    <p:cond delay="0"/>
                                  </p:stCondLst>
                                  <p:iterate type="lt">
                                    <p:tmPct val="4000"/>
                                  </p:iterate>
                                  <p:childTnLst>
                                    <p:set>
                                      <p:cBhvr override="childStyle">
                                        <p:cTn id="44" dur="500" fill="hold"/>
                                        <p:tgtEl>
                                          <p:spTgt spid="14"/>
                                        </p:tgtEl>
                                        <p:attrNameLst>
                                          <p:attrName>style.color</p:attrName>
                                        </p:attrNameLst>
                                      </p:cBhvr>
                                      <p:to>
                                        <p:clrVal>
                                          <a:srgbClr val="FF0000"/>
                                        </p:clrVal>
                                      </p:to>
                                    </p:set>
                                    <p:set>
                                      <p:cBhvr>
                                        <p:cTn id="45" dur="500" fill="hold"/>
                                        <p:tgtEl>
                                          <p:spTgt spid="14"/>
                                        </p:tgtEl>
                                        <p:attrNameLst>
                                          <p:attrName>fillcolor</p:attrName>
                                        </p:attrNameLst>
                                      </p:cBhvr>
                                      <p:to>
                                        <p:clrVal>
                                          <a:srgbClr val="FF0000"/>
                                        </p:clrVal>
                                      </p:to>
                                    </p:set>
                                    <p:set>
                                      <p:cBhvr>
                                        <p:cTn id="46" dur="500" fill="hold"/>
                                        <p:tgtEl>
                                          <p:spTgt spid="14"/>
                                        </p:tgtEl>
                                        <p:attrNameLst>
                                          <p:attrName>fill.type</p:attrName>
                                        </p:attrNameLst>
                                      </p:cBhvr>
                                      <p:to>
                                        <p:strVal val="solid"/>
                                      </p:to>
                                    </p:set>
                                  </p:childTnLst>
                                </p:cTn>
                              </p:par>
                              <p:par>
                                <p:cTn id="47" presetID="16" presetClass="emph" presetSubtype="0" fill="hold" grpId="0" nodeType="withEffect">
                                  <p:stCondLst>
                                    <p:cond delay="0"/>
                                  </p:stCondLst>
                                  <p:iterate type="lt">
                                    <p:tmPct val="4000"/>
                                  </p:iterate>
                                  <p:childTnLst>
                                    <p:set>
                                      <p:cBhvr override="childStyle">
                                        <p:cTn id="48" dur="500" fill="hold"/>
                                        <p:tgtEl>
                                          <p:spTgt spid="2"/>
                                        </p:tgtEl>
                                        <p:attrNameLst>
                                          <p:attrName>style.color</p:attrName>
                                        </p:attrNameLst>
                                      </p:cBhvr>
                                      <p:to>
                                        <p:clrVal>
                                          <a:srgbClr val="FF0000"/>
                                        </p:clrVal>
                                      </p:to>
                                    </p:set>
                                    <p:set>
                                      <p:cBhvr>
                                        <p:cTn id="49" dur="500" fill="hold"/>
                                        <p:tgtEl>
                                          <p:spTgt spid="2"/>
                                        </p:tgtEl>
                                        <p:attrNameLst>
                                          <p:attrName>fillcolor</p:attrName>
                                        </p:attrNameLst>
                                      </p:cBhvr>
                                      <p:to>
                                        <p:clrVal>
                                          <a:srgbClr val="FF0000"/>
                                        </p:clrVal>
                                      </p:to>
                                    </p:set>
                                    <p:set>
                                      <p:cBhvr>
                                        <p:cTn id="50" dur="500" fill="hold"/>
                                        <p:tgtEl>
                                          <p:spTgt spid="2"/>
                                        </p:tgtEl>
                                        <p:attrNameLst>
                                          <p:attrName>fill.type</p:attrName>
                                        </p:attrNameLst>
                                      </p:cBhvr>
                                      <p:to>
                                        <p:strVal val="solid"/>
                                      </p:to>
                                    </p:set>
                                  </p:childTnLst>
                                </p:cTn>
                              </p:par>
                              <p:par>
                                <p:cTn id="51" presetID="16" presetClass="emph" presetSubtype="0" fill="hold" grpId="0" nodeType="withEffect">
                                  <p:stCondLst>
                                    <p:cond delay="0"/>
                                  </p:stCondLst>
                                  <p:iterate type="lt">
                                    <p:tmPct val="4000"/>
                                  </p:iterate>
                                  <p:childTnLst>
                                    <p:set>
                                      <p:cBhvr override="childStyle">
                                        <p:cTn id="52" dur="500" fill="hold"/>
                                        <p:tgtEl>
                                          <p:spTgt spid="17"/>
                                        </p:tgtEl>
                                        <p:attrNameLst>
                                          <p:attrName>style.color</p:attrName>
                                        </p:attrNameLst>
                                      </p:cBhvr>
                                      <p:to>
                                        <p:clrVal>
                                          <a:srgbClr val="FF0000"/>
                                        </p:clrVal>
                                      </p:to>
                                    </p:set>
                                    <p:set>
                                      <p:cBhvr>
                                        <p:cTn id="53" dur="500" fill="hold"/>
                                        <p:tgtEl>
                                          <p:spTgt spid="17"/>
                                        </p:tgtEl>
                                        <p:attrNameLst>
                                          <p:attrName>fillcolor</p:attrName>
                                        </p:attrNameLst>
                                      </p:cBhvr>
                                      <p:to>
                                        <p:clrVal>
                                          <a:srgbClr val="FF0000"/>
                                        </p:clrVal>
                                      </p:to>
                                    </p:set>
                                    <p:set>
                                      <p:cBhvr>
                                        <p:cTn id="54" dur="500" fill="hold"/>
                                        <p:tgtEl>
                                          <p:spTgt spid="17"/>
                                        </p:tgtEl>
                                        <p:attrNameLst>
                                          <p:attrName>fill.type</p:attrName>
                                        </p:attrNameLst>
                                      </p:cBhvr>
                                      <p:to>
                                        <p:strVal val="solid"/>
                                      </p:to>
                                    </p:set>
                                  </p:childTnLst>
                                </p:cTn>
                              </p:par>
                              <p:par>
                                <p:cTn id="55" presetID="16" presetClass="emph" presetSubtype="0" fill="hold" grpId="0" nodeType="withEffect">
                                  <p:stCondLst>
                                    <p:cond delay="0"/>
                                  </p:stCondLst>
                                  <p:iterate type="lt">
                                    <p:tmPct val="4000"/>
                                  </p:iterate>
                                  <p:childTnLst>
                                    <p:set>
                                      <p:cBhvr override="childStyle">
                                        <p:cTn id="56" dur="500" fill="hold"/>
                                        <p:tgtEl>
                                          <p:spTgt spid="19"/>
                                        </p:tgtEl>
                                        <p:attrNameLst>
                                          <p:attrName>style.color</p:attrName>
                                        </p:attrNameLst>
                                      </p:cBhvr>
                                      <p:to>
                                        <p:clrVal>
                                          <a:srgbClr val="FF0000"/>
                                        </p:clrVal>
                                      </p:to>
                                    </p:set>
                                    <p:set>
                                      <p:cBhvr>
                                        <p:cTn id="57" dur="500" fill="hold"/>
                                        <p:tgtEl>
                                          <p:spTgt spid="19"/>
                                        </p:tgtEl>
                                        <p:attrNameLst>
                                          <p:attrName>fillcolor</p:attrName>
                                        </p:attrNameLst>
                                      </p:cBhvr>
                                      <p:to>
                                        <p:clrVal>
                                          <a:srgbClr val="FF0000"/>
                                        </p:clrVal>
                                      </p:to>
                                    </p:set>
                                    <p:set>
                                      <p:cBhvr>
                                        <p:cTn id="58" dur="500" fill="hold"/>
                                        <p:tgtEl>
                                          <p:spTgt spid="19"/>
                                        </p:tgtEl>
                                        <p:attrNameLst>
                                          <p:attrName>fill.type</p:attrName>
                                        </p:attrNameLst>
                                      </p:cBhvr>
                                      <p:to>
                                        <p:strVal val="solid"/>
                                      </p:to>
                                    </p:set>
                                  </p:childTnLst>
                                </p:cTn>
                              </p:par>
                              <p:par>
                                <p:cTn id="59" presetID="16" presetClass="emph" presetSubtype="0" fill="hold" grpId="0" nodeType="withEffect">
                                  <p:stCondLst>
                                    <p:cond delay="0"/>
                                  </p:stCondLst>
                                  <p:iterate type="lt">
                                    <p:tmPct val="4000"/>
                                  </p:iterate>
                                  <p:childTnLst>
                                    <p:set>
                                      <p:cBhvr override="childStyle">
                                        <p:cTn id="60" dur="500" fill="hold"/>
                                        <p:tgtEl>
                                          <p:spTgt spid="13"/>
                                        </p:tgtEl>
                                        <p:attrNameLst>
                                          <p:attrName>style.color</p:attrName>
                                        </p:attrNameLst>
                                      </p:cBhvr>
                                      <p:to>
                                        <p:clrVal>
                                          <a:srgbClr val="FF0000"/>
                                        </p:clrVal>
                                      </p:to>
                                    </p:set>
                                    <p:set>
                                      <p:cBhvr>
                                        <p:cTn id="61" dur="500" fill="hold"/>
                                        <p:tgtEl>
                                          <p:spTgt spid="13"/>
                                        </p:tgtEl>
                                        <p:attrNameLst>
                                          <p:attrName>fillcolor</p:attrName>
                                        </p:attrNameLst>
                                      </p:cBhvr>
                                      <p:to>
                                        <p:clrVal>
                                          <a:srgbClr val="FF0000"/>
                                        </p:clrVal>
                                      </p:to>
                                    </p:set>
                                    <p:set>
                                      <p:cBhvr>
                                        <p:cTn id="62" dur="500" fill="hold"/>
                                        <p:tgtEl>
                                          <p:spTgt spid="13"/>
                                        </p:tgtEl>
                                        <p:attrNameLst>
                                          <p:attrName>fill.type</p:attrName>
                                        </p:attrNameLst>
                                      </p:cBhvr>
                                      <p:to>
                                        <p:strVal val="solid"/>
                                      </p:to>
                                    </p:set>
                                  </p:childTnLst>
                                </p:cTn>
                              </p:par>
                              <p:par>
                                <p:cTn id="63" presetID="1" presetClass="entr" presetSubtype="0"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6" presetClass="emph" presetSubtype="0" fill="hold" grpId="1" nodeType="clickEffect">
                                  <p:stCondLst>
                                    <p:cond delay="0"/>
                                  </p:stCondLst>
                                  <p:iterate type="lt">
                                    <p:tmPct val="4000"/>
                                  </p:iterate>
                                  <p:childTnLst>
                                    <p:set>
                                      <p:cBhvr override="childStyle">
                                        <p:cTn id="68" dur="500" fill="hold"/>
                                        <p:tgtEl>
                                          <p:spTgt spid="23"/>
                                        </p:tgtEl>
                                        <p:attrNameLst>
                                          <p:attrName>style.color</p:attrName>
                                        </p:attrNameLst>
                                      </p:cBhvr>
                                      <p:to>
                                        <p:clrVal>
                                          <a:srgbClr val="6B6BCE"/>
                                        </p:clrVal>
                                      </p:to>
                                    </p:set>
                                    <p:set>
                                      <p:cBhvr>
                                        <p:cTn id="69" dur="500" fill="hold"/>
                                        <p:tgtEl>
                                          <p:spTgt spid="23"/>
                                        </p:tgtEl>
                                        <p:attrNameLst>
                                          <p:attrName>fillcolor</p:attrName>
                                        </p:attrNameLst>
                                      </p:cBhvr>
                                      <p:to>
                                        <p:clrVal>
                                          <a:srgbClr val="6B6BCE"/>
                                        </p:clrVal>
                                      </p:to>
                                    </p:set>
                                    <p:set>
                                      <p:cBhvr>
                                        <p:cTn id="70" dur="500" fill="hold"/>
                                        <p:tgtEl>
                                          <p:spTgt spid="23"/>
                                        </p:tgtEl>
                                        <p:attrNameLst>
                                          <p:attrName>fill.type</p:attrName>
                                        </p:attrNameLst>
                                      </p:cBhvr>
                                      <p:to>
                                        <p:strVal val="solid"/>
                                      </p:to>
                                    </p:set>
                                  </p:childTnLst>
                                </p:cTn>
                              </p:par>
                              <p:par>
                                <p:cTn id="71" presetID="16" presetClass="emph" presetSubtype="0" fill="hold" grpId="1" nodeType="withEffect">
                                  <p:stCondLst>
                                    <p:cond delay="0"/>
                                  </p:stCondLst>
                                  <p:iterate type="lt">
                                    <p:tmPct val="4000"/>
                                  </p:iterate>
                                  <p:childTnLst>
                                    <p:set>
                                      <p:cBhvr override="childStyle">
                                        <p:cTn id="72" dur="500" fill="hold"/>
                                        <p:tgtEl>
                                          <p:spTgt spid="8"/>
                                        </p:tgtEl>
                                        <p:attrNameLst>
                                          <p:attrName>style.color</p:attrName>
                                        </p:attrNameLst>
                                      </p:cBhvr>
                                      <p:to>
                                        <p:clrVal>
                                          <a:srgbClr val="6B6BCE"/>
                                        </p:clrVal>
                                      </p:to>
                                    </p:set>
                                    <p:set>
                                      <p:cBhvr>
                                        <p:cTn id="73" dur="500" fill="hold"/>
                                        <p:tgtEl>
                                          <p:spTgt spid="8"/>
                                        </p:tgtEl>
                                        <p:attrNameLst>
                                          <p:attrName>fillcolor</p:attrName>
                                        </p:attrNameLst>
                                      </p:cBhvr>
                                      <p:to>
                                        <p:clrVal>
                                          <a:srgbClr val="6B6BCE"/>
                                        </p:clrVal>
                                      </p:to>
                                    </p:set>
                                    <p:set>
                                      <p:cBhvr>
                                        <p:cTn id="74" dur="500" fill="hold"/>
                                        <p:tgtEl>
                                          <p:spTgt spid="8"/>
                                        </p:tgtEl>
                                        <p:attrNameLst>
                                          <p:attrName>fill.type</p:attrName>
                                        </p:attrNameLst>
                                      </p:cBhvr>
                                      <p:to>
                                        <p:strVal val="solid"/>
                                      </p:to>
                                    </p:set>
                                  </p:childTnLst>
                                </p:cTn>
                              </p:par>
                              <p:par>
                                <p:cTn id="75" presetID="16" presetClass="emph" presetSubtype="0" fill="hold" grpId="1" nodeType="withEffect">
                                  <p:stCondLst>
                                    <p:cond delay="0"/>
                                  </p:stCondLst>
                                  <p:iterate type="lt">
                                    <p:tmPct val="4000"/>
                                  </p:iterate>
                                  <p:childTnLst>
                                    <p:set>
                                      <p:cBhvr override="childStyle">
                                        <p:cTn id="76" dur="500" fill="hold"/>
                                        <p:tgtEl>
                                          <p:spTgt spid="26"/>
                                        </p:tgtEl>
                                        <p:attrNameLst>
                                          <p:attrName>style.color</p:attrName>
                                        </p:attrNameLst>
                                      </p:cBhvr>
                                      <p:to>
                                        <p:clrVal>
                                          <a:srgbClr val="6B6BCE"/>
                                        </p:clrVal>
                                      </p:to>
                                    </p:set>
                                    <p:set>
                                      <p:cBhvr>
                                        <p:cTn id="77" dur="500" fill="hold"/>
                                        <p:tgtEl>
                                          <p:spTgt spid="26"/>
                                        </p:tgtEl>
                                        <p:attrNameLst>
                                          <p:attrName>fillcolor</p:attrName>
                                        </p:attrNameLst>
                                      </p:cBhvr>
                                      <p:to>
                                        <p:clrVal>
                                          <a:srgbClr val="6B6BCE"/>
                                        </p:clrVal>
                                      </p:to>
                                    </p:set>
                                    <p:set>
                                      <p:cBhvr>
                                        <p:cTn id="78" dur="500" fill="hold"/>
                                        <p:tgtEl>
                                          <p:spTgt spid="26"/>
                                        </p:tgtEl>
                                        <p:attrNameLst>
                                          <p:attrName>fill.type</p:attrName>
                                        </p:attrNameLst>
                                      </p:cBhvr>
                                      <p:to>
                                        <p:strVal val="solid"/>
                                      </p:to>
                                    </p:set>
                                  </p:childTnLst>
                                </p:cTn>
                              </p:par>
                              <p:par>
                                <p:cTn id="79" presetID="16" presetClass="emph" presetSubtype="0" fill="hold" grpId="1" nodeType="withEffect">
                                  <p:stCondLst>
                                    <p:cond delay="0"/>
                                  </p:stCondLst>
                                  <p:iterate type="lt">
                                    <p:tmPct val="4000"/>
                                  </p:iterate>
                                  <p:childTnLst>
                                    <p:set>
                                      <p:cBhvr override="childStyle">
                                        <p:cTn id="80" dur="500" fill="hold"/>
                                        <p:tgtEl>
                                          <p:spTgt spid="28"/>
                                        </p:tgtEl>
                                        <p:attrNameLst>
                                          <p:attrName>style.color</p:attrName>
                                        </p:attrNameLst>
                                      </p:cBhvr>
                                      <p:to>
                                        <p:clrVal>
                                          <a:srgbClr val="6B6BCE"/>
                                        </p:clrVal>
                                      </p:to>
                                    </p:set>
                                    <p:set>
                                      <p:cBhvr>
                                        <p:cTn id="81" dur="500" fill="hold"/>
                                        <p:tgtEl>
                                          <p:spTgt spid="28"/>
                                        </p:tgtEl>
                                        <p:attrNameLst>
                                          <p:attrName>fillcolor</p:attrName>
                                        </p:attrNameLst>
                                      </p:cBhvr>
                                      <p:to>
                                        <p:clrVal>
                                          <a:srgbClr val="6B6BCE"/>
                                        </p:clrVal>
                                      </p:to>
                                    </p:set>
                                    <p:set>
                                      <p:cBhvr>
                                        <p:cTn id="82" dur="500" fill="hold"/>
                                        <p:tgtEl>
                                          <p:spTgt spid="28"/>
                                        </p:tgtEl>
                                        <p:attrNameLst>
                                          <p:attrName>fill.type</p:attrName>
                                        </p:attrNameLst>
                                      </p:cBhvr>
                                      <p:to>
                                        <p:strVal val="solid"/>
                                      </p:to>
                                    </p:set>
                                  </p:childTnLst>
                                </p:cTn>
                              </p:par>
                              <p:par>
                                <p:cTn id="83" presetID="16" presetClass="emph" presetSubtype="0" fill="hold" grpId="0" nodeType="withEffect">
                                  <p:stCondLst>
                                    <p:cond delay="0"/>
                                  </p:stCondLst>
                                  <p:iterate type="lt">
                                    <p:tmPct val="4000"/>
                                  </p:iterate>
                                  <p:childTnLst>
                                    <p:set>
                                      <p:cBhvr override="childStyle">
                                        <p:cTn id="84" dur="500" fill="hold"/>
                                        <p:tgtEl>
                                          <p:spTgt spid="24"/>
                                        </p:tgtEl>
                                        <p:attrNameLst>
                                          <p:attrName>style.color</p:attrName>
                                        </p:attrNameLst>
                                      </p:cBhvr>
                                      <p:to>
                                        <p:clrVal>
                                          <a:srgbClr val="6B6BCE"/>
                                        </p:clrVal>
                                      </p:to>
                                    </p:set>
                                    <p:set>
                                      <p:cBhvr>
                                        <p:cTn id="85" dur="500" fill="hold"/>
                                        <p:tgtEl>
                                          <p:spTgt spid="24"/>
                                        </p:tgtEl>
                                        <p:attrNameLst>
                                          <p:attrName>fillcolor</p:attrName>
                                        </p:attrNameLst>
                                      </p:cBhvr>
                                      <p:to>
                                        <p:clrVal>
                                          <a:srgbClr val="6B6BCE"/>
                                        </p:clrVal>
                                      </p:to>
                                    </p:set>
                                    <p:set>
                                      <p:cBhvr>
                                        <p:cTn id="86" dur="500" fill="hold"/>
                                        <p:tgtEl>
                                          <p:spTgt spid="24"/>
                                        </p:tgtEl>
                                        <p:attrNameLst>
                                          <p:attrName>fill.type</p:attrName>
                                        </p:attrNameLst>
                                      </p:cBhvr>
                                      <p:to>
                                        <p:strVal val="solid"/>
                                      </p:to>
                                    </p:set>
                                  </p:childTnLst>
                                </p:cTn>
                              </p:par>
                              <p:par>
                                <p:cTn id="87" presetID="16" presetClass="emph" presetSubtype="0" fill="hold" grpId="0" nodeType="withEffect">
                                  <p:stCondLst>
                                    <p:cond delay="0"/>
                                  </p:stCondLst>
                                  <p:iterate type="lt">
                                    <p:tmPct val="4000"/>
                                  </p:iterate>
                                  <p:childTnLst>
                                    <p:set>
                                      <p:cBhvr override="childStyle">
                                        <p:cTn id="88" dur="500" fill="hold"/>
                                        <p:tgtEl>
                                          <p:spTgt spid="7"/>
                                        </p:tgtEl>
                                        <p:attrNameLst>
                                          <p:attrName>style.color</p:attrName>
                                        </p:attrNameLst>
                                      </p:cBhvr>
                                      <p:to>
                                        <p:clrVal>
                                          <a:srgbClr val="6B6BCE"/>
                                        </p:clrVal>
                                      </p:to>
                                    </p:set>
                                    <p:set>
                                      <p:cBhvr>
                                        <p:cTn id="89" dur="500" fill="hold"/>
                                        <p:tgtEl>
                                          <p:spTgt spid="7"/>
                                        </p:tgtEl>
                                        <p:attrNameLst>
                                          <p:attrName>fillcolor</p:attrName>
                                        </p:attrNameLst>
                                      </p:cBhvr>
                                      <p:to>
                                        <p:clrVal>
                                          <a:srgbClr val="6B6BCE"/>
                                        </p:clrVal>
                                      </p:to>
                                    </p:set>
                                    <p:set>
                                      <p:cBhvr>
                                        <p:cTn id="90" dur="500" fill="hold"/>
                                        <p:tgtEl>
                                          <p:spTgt spid="7"/>
                                        </p:tgtEl>
                                        <p:attrNameLst>
                                          <p:attrName>fill.type</p:attrName>
                                        </p:attrNameLst>
                                      </p:cBhvr>
                                      <p:to>
                                        <p:strVal val="solid"/>
                                      </p:to>
                                    </p:set>
                                  </p:childTnLst>
                                </p:cTn>
                              </p:par>
                              <p:par>
                                <p:cTn id="91" presetID="16" presetClass="emph" presetSubtype="0" fill="hold" grpId="0" nodeType="withEffect">
                                  <p:stCondLst>
                                    <p:cond delay="0"/>
                                  </p:stCondLst>
                                  <p:iterate type="lt">
                                    <p:tmPct val="4000"/>
                                  </p:iterate>
                                  <p:childTnLst>
                                    <p:set>
                                      <p:cBhvr override="childStyle">
                                        <p:cTn id="92" dur="500" fill="hold"/>
                                        <p:tgtEl>
                                          <p:spTgt spid="25"/>
                                        </p:tgtEl>
                                        <p:attrNameLst>
                                          <p:attrName>style.color</p:attrName>
                                        </p:attrNameLst>
                                      </p:cBhvr>
                                      <p:to>
                                        <p:clrVal>
                                          <a:srgbClr val="6B6BCE"/>
                                        </p:clrVal>
                                      </p:to>
                                    </p:set>
                                    <p:set>
                                      <p:cBhvr>
                                        <p:cTn id="93" dur="500" fill="hold"/>
                                        <p:tgtEl>
                                          <p:spTgt spid="25"/>
                                        </p:tgtEl>
                                        <p:attrNameLst>
                                          <p:attrName>fillcolor</p:attrName>
                                        </p:attrNameLst>
                                      </p:cBhvr>
                                      <p:to>
                                        <p:clrVal>
                                          <a:srgbClr val="6B6BCE"/>
                                        </p:clrVal>
                                      </p:to>
                                    </p:set>
                                    <p:set>
                                      <p:cBhvr>
                                        <p:cTn id="94" dur="500" fill="hold"/>
                                        <p:tgtEl>
                                          <p:spTgt spid="25"/>
                                        </p:tgtEl>
                                        <p:attrNameLst>
                                          <p:attrName>fill.type</p:attrName>
                                        </p:attrNameLst>
                                      </p:cBhvr>
                                      <p:to>
                                        <p:strVal val="solid"/>
                                      </p:to>
                                    </p:set>
                                  </p:childTnLst>
                                </p:cTn>
                              </p:par>
                              <p:par>
                                <p:cTn id="95" presetID="16" presetClass="emph" presetSubtype="0" fill="hold" grpId="0" nodeType="withEffect">
                                  <p:stCondLst>
                                    <p:cond delay="0"/>
                                  </p:stCondLst>
                                  <p:iterate type="lt">
                                    <p:tmPct val="4000"/>
                                  </p:iterate>
                                  <p:childTnLst>
                                    <p:set>
                                      <p:cBhvr override="childStyle">
                                        <p:cTn id="96" dur="500" fill="hold"/>
                                        <p:tgtEl>
                                          <p:spTgt spid="27"/>
                                        </p:tgtEl>
                                        <p:attrNameLst>
                                          <p:attrName>style.color</p:attrName>
                                        </p:attrNameLst>
                                      </p:cBhvr>
                                      <p:to>
                                        <p:clrVal>
                                          <a:srgbClr val="6B6BCE"/>
                                        </p:clrVal>
                                      </p:to>
                                    </p:set>
                                    <p:set>
                                      <p:cBhvr>
                                        <p:cTn id="97" dur="500" fill="hold"/>
                                        <p:tgtEl>
                                          <p:spTgt spid="27"/>
                                        </p:tgtEl>
                                        <p:attrNameLst>
                                          <p:attrName>fillcolor</p:attrName>
                                        </p:attrNameLst>
                                      </p:cBhvr>
                                      <p:to>
                                        <p:clrVal>
                                          <a:srgbClr val="6B6BCE"/>
                                        </p:clrVal>
                                      </p:to>
                                    </p:set>
                                    <p:set>
                                      <p:cBhvr>
                                        <p:cTn id="98" dur="500" fill="hold"/>
                                        <p:tgtEl>
                                          <p:spTgt spid="27"/>
                                        </p:tgtEl>
                                        <p:attrNameLst>
                                          <p:attrName>fill.type</p:attrName>
                                        </p:attrNameLst>
                                      </p:cBhvr>
                                      <p:to>
                                        <p:strVal val="solid"/>
                                      </p:to>
                                    </p:set>
                                  </p:childTnLst>
                                </p:cTn>
                              </p:par>
                              <p:par>
                                <p:cTn id="99" presetID="1" presetClass="entr" presetSubtype="0"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8" grpId="1"/>
      <p:bldP spid="12" grpId="0"/>
      <p:bldP spid="13" grpId="0"/>
      <p:bldP spid="14" grpId="0"/>
      <p:bldP spid="14" grpId="1"/>
      <p:bldP spid="17" grpId="0"/>
      <p:bldP spid="18" grpId="0"/>
      <p:bldP spid="18" grpId="1"/>
      <p:bldP spid="19" grpId="0"/>
      <p:bldP spid="21" grpId="0"/>
      <p:bldP spid="21" grpId="1"/>
      <p:bldP spid="25" grpId="0"/>
      <p:bldP spid="26" grpId="0"/>
      <p:bldP spid="26" grpId="1"/>
      <p:bldP spid="27" grpId="0"/>
      <p:bldP spid="28" grpId="0"/>
      <p:bldP spid="28" grpId="1"/>
      <p:bldP spid="23" grpId="0"/>
      <p:bldP spid="23" grpId="1"/>
      <p:bldP spid="24" grpId="0"/>
      <p:bldP spid="30" grpId="0"/>
      <p:bldP spid="35" grpId="0" animBg="1"/>
      <p:bldP spid="37" grpId="0" animBg="1"/>
      <p:bldP spid="40" grpId="0"/>
      <p:bldP spid="40" grpId="1"/>
      <p:bldP spid="31" grpId="0"/>
      <p:bldP spid="3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576" y="1131590"/>
            <a:ext cx="6246440" cy="3046988"/>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秋</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的声音</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p>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在每一片叶子里，</a:t>
            </a:r>
          </a:p>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在每一朵小花上，</a:t>
            </a:r>
          </a:p>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在每一滴汗水里，</a:t>
            </a:r>
          </a:p>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在每一颗饱满的谷粒里。</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rPr>
              <a:t>《听听，秋的声音》）</a:t>
            </a:r>
            <a:r>
              <a:rPr lang="zh-CN" altLang="en-US" sz="3200" b="1" dirty="0">
                <a:latin typeface="楷体" panose="02010609060101010101" pitchFamily="49" charset="-122"/>
                <a:ea typeface="楷体" panose="02010609060101010101" pitchFamily="49" charset="-122"/>
                <a:cs typeface="楷体" panose="02010609060101010101" pitchFamily="49" charset="-122"/>
              </a:rPr>
              <a:t> </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横卷形 15"/>
          <p:cNvSpPr/>
          <p:nvPr/>
        </p:nvSpPr>
        <p:spPr>
          <a:xfrm>
            <a:off x="5220072" y="1580764"/>
            <a:ext cx="3353347"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排比的句式，写出秋的声音无处不在。</a:t>
            </a:r>
          </a:p>
        </p:txBody>
      </p:sp>
      <p:grpSp>
        <p:nvGrpSpPr>
          <p:cNvPr id="9" name="组合 3"/>
          <p:cNvGrpSpPr/>
          <p:nvPr/>
        </p:nvGrpSpPr>
        <p:grpSpPr>
          <a:xfrm>
            <a:off x="-108520" y="263677"/>
            <a:ext cx="2513330" cy="509438"/>
            <a:chOff x="458" y="988"/>
            <a:chExt cx="4134" cy="914"/>
          </a:xfrm>
          <a:effectLst>
            <a:outerShdw blurRad="50800" dist="38100" dir="2700000" algn="tl" rotWithShape="0">
              <a:prstClr val="black">
                <a:alpha val="40000"/>
              </a:prstClr>
            </a:outerShdw>
          </a:effectLst>
        </p:grpSpPr>
        <p:sp>
          <p:nvSpPr>
            <p:cNvPr id="10" name="流程图: 延期 9"/>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1"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latin typeface="楷体" panose="02010609060101010101" pitchFamily="49" charset="-122"/>
                  <a:ea typeface="楷体" panose="02010609060101010101" pitchFamily="49" charset="-122"/>
                </a:rPr>
                <a:t>排比</a:t>
              </a:r>
              <a:r>
                <a:rPr lang="zh-CN" altLang="en-US" sz="2800" b="1" dirty="0" smtClean="0">
                  <a:solidFill>
                    <a:schemeClr val="tx1"/>
                  </a:solidFill>
                  <a:latin typeface="楷体" panose="02010609060101010101" pitchFamily="49" charset="-122"/>
                  <a:ea typeface="楷体" panose="02010609060101010101" pitchFamily="49" charset="-122"/>
                </a:rPr>
                <a:t>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9796" y="1393889"/>
            <a:ext cx="8244408" cy="1126462"/>
          </a:xfrm>
          <a:prstGeom prst="rect">
            <a:avLst/>
          </a:prstGeom>
          <a:noFill/>
        </p:spPr>
        <p:txBody>
          <a:bodyPr wrap="square" rtlCol="0">
            <a:spAutoFit/>
          </a:bodyPr>
          <a:lstStyle/>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1</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rPr>
              <a:t>它带着清凉和温柔，轻轻地，轻轻地，趁你没留意，把秋天的大门打开了。</a:t>
            </a:r>
            <a:r>
              <a:rPr lang="zh-CN" altLang="en-US" sz="2800" dirty="0"/>
              <a:t> </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（《秋天的雨》）</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1" name="横卷形 10"/>
          <p:cNvSpPr/>
          <p:nvPr/>
        </p:nvSpPr>
        <p:spPr>
          <a:xfrm>
            <a:off x="2843808" y="77394"/>
            <a:ext cx="2592288"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把物当做人来写</a:t>
            </a:r>
          </a:p>
        </p:txBody>
      </p:sp>
      <p:sp>
        <p:nvSpPr>
          <p:cNvPr id="12" name="横卷形 11"/>
          <p:cNvSpPr/>
          <p:nvPr/>
        </p:nvSpPr>
        <p:spPr>
          <a:xfrm>
            <a:off x="2133657" y="3003798"/>
            <a:ext cx="4860032"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拟人的写法，写出了秋雨的特点。</a:t>
            </a:r>
          </a:p>
        </p:txBody>
      </p:sp>
      <p:grpSp>
        <p:nvGrpSpPr>
          <p:cNvPr id="9" name="组合 3"/>
          <p:cNvGrpSpPr/>
          <p:nvPr/>
        </p:nvGrpSpPr>
        <p:grpSpPr>
          <a:xfrm>
            <a:off x="-108520" y="263677"/>
            <a:ext cx="2513330" cy="509438"/>
            <a:chOff x="458" y="988"/>
            <a:chExt cx="4134" cy="914"/>
          </a:xfrm>
          <a:effectLst>
            <a:outerShdw blurRad="50800" dist="38100" dir="2700000" algn="tl" rotWithShape="0">
              <a:prstClr val="black">
                <a:alpha val="40000"/>
              </a:prstClr>
            </a:outerShdw>
          </a:effectLst>
        </p:grpSpPr>
        <p:sp>
          <p:nvSpPr>
            <p:cNvPr id="10" name="流程图: 延期 9"/>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3"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latin typeface="楷体" panose="02010609060101010101" pitchFamily="49" charset="-122"/>
                  <a:ea typeface="楷体" panose="02010609060101010101" pitchFamily="49" charset="-122"/>
                </a:rPr>
                <a:t>拟人</a:t>
              </a:r>
              <a:r>
                <a:rPr lang="zh-CN" altLang="en-US" sz="2800" b="1" dirty="0" smtClean="0">
                  <a:solidFill>
                    <a:schemeClr val="tx1"/>
                  </a:solidFill>
                  <a:latin typeface="楷体" panose="02010609060101010101" pitchFamily="49" charset="-122"/>
                  <a:ea typeface="楷体" panose="02010609060101010101" pitchFamily="49" charset="-122"/>
                </a:rPr>
                <a:t>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91680" y="1347614"/>
            <a:ext cx="5508104" cy="954107"/>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rPr>
              <a:t>美丽的菊花在秋雨里频频</a:t>
            </a:r>
            <a:r>
              <a:rPr lang="zh-CN" altLang="en-US" sz="2800" b="1" dirty="0">
                <a:solidFill>
                  <a:srgbClr val="FF0000"/>
                </a:solidFill>
                <a:latin typeface="楷体" panose="02010609060101010101" pitchFamily="49" charset="-122"/>
                <a:ea typeface="楷体" panose="02010609060101010101" pitchFamily="49" charset="-122"/>
              </a:rPr>
              <a:t>点头</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《秋天的雨》）</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横卷形 7"/>
          <p:cNvSpPr/>
          <p:nvPr/>
        </p:nvSpPr>
        <p:spPr>
          <a:xfrm>
            <a:off x="1709936" y="2859782"/>
            <a:ext cx="5724128"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拟人的写法，写出了秋雨中菊花的样子。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63688" y="541005"/>
            <a:ext cx="5922404" cy="2246769"/>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rPr>
              <a:t>一排排大雁追上白云</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撒</a:t>
            </a:r>
            <a:r>
              <a:rPr lang="zh-CN" altLang="en-US" sz="2800" b="1" dirty="0">
                <a:latin typeface="楷体" panose="02010609060101010101" pitchFamily="49" charset="-122"/>
                <a:ea typeface="楷体" panose="02010609060101010101" pitchFamily="49" charset="-122"/>
              </a:rPr>
              <a:t>下一阵暖暖的</a:t>
            </a:r>
            <a:r>
              <a:rPr lang="zh-CN" altLang="en-US" sz="2800" b="1" dirty="0">
                <a:solidFill>
                  <a:srgbClr val="FF0000"/>
                </a:solidFill>
                <a:latin typeface="楷体" panose="02010609060101010101" pitchFamily="49" charset="-122"/>
                <a:ea typeface="楷体" panose="02010609060101010101" pitchFamily="49" charset="-122"/>
              </a:rPr>
              <a:t>叮咛</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一阵</a:t>
            </a:r>
            <a:r>
              <a:rPr lang="zh-CN" altLang="en-US" sz="2800" b="1" dirty="0">
                <a:latin typeface="楷体" panose="02010609060101010101" pitchFamily="49" charset="-122"/>
                <a:ea typeface="楷体" panose="02010609060101010101" pitchFamily="49" charset="-122"/>
              </a:rPr>
              <a:t>阵秋风掠过田野</a:t>
            </a:r>
            <a:r>
              <a:rPr lang="zh-CN" altLang="en-US" sz="2800" b="1" dirty="0" smtClean="0">
                <a:latin typeface="楷体" panose="02010609060101010101" pitchFamily="49" charset="-122"/>
                <a:ea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送来</a:t>
            </a:r>
            <a:r>
              <a:rPr lang="zh-CN" altLang="en-US" sz="2800" b="1" dirty="0">
                <a:latin typeface="楷体" panose="02010609060101010101" pitchFamily="49" charset="-122"/>
                <a:ea typeface="楷体" panose="02010609060101010101" pitchFamily="49" charset="-122"/>
              </a:rPr>
              <a:t>一片丰收的歌吟。 </a:t>
            </a:r>
            <a:endParaRPr lang="en-US" altLang="zh-CN" sz="2800" b="1" dirty="0" smtClean="0">
              <a:latin typeface="楷体" panose="02010609060101010101" pitchFamily="49" charset="-122"/>
              <a:ea typeface="楷体" panose="02010609060101010101" pitchFamily="49" charset="-122"/>
            </a:endParaRPr>
          </a:p>
          <a:p>
            <a:pPr algn="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《听听，秋的声音》）</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横卷形 7"/>
          <p:cNvSpPr/>
          <p:nvPr/>
        </p:nvSpPr>
        <p:spPr>
          <a:xfrm>
            <a:off x="593812" y="2859782"/>
            <a:ext cx="8010636" cy="158417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“叮咛”</a:t>
            </a:r>
            <a:r>
              <a:rPr lang="zh-CN" altLang="en-US" sz="2400" dirty="0">
                <a:solidFill>
                  <a:srgbClr val="FF0000"/>
                </a:solidFill>
              </a:rPr>
              <a:t>是大雁的叫声，这里运用拟人的修辞方法告诉大家秋天已经来到。“丰收的歌吟”指的是一阵阵秋风过后，田野呈现出丰收的景象。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
          <p:cNvGrpSpPr/>
          <p:nvPr/>
        </p:nvGrpSpPr>
        <p:grpSpPr>
          <a:xfrm>
            <a:off x="-26023" y="273152"/>
            <a:ext cx="4572163" cy="529543"/>
            <a:chOff x="600" y="988"/>
            <a:chExt cx="7801" cy="950"/>
          </a:xfrm>
          <a:effectLst>
            <a:outerShdw blurRad="50800" dist="38100" dir="2700000" algn="tl" rotWithShape="0">
              <a:prstClr val="black">
                <a:alpha val="40000"/>
              </a:prstClr>
            </a:outerShdw>
          </a:effectLst>
        </p:grpSpPr>
        <p:sp>
          <p:nvSpPr>
            <p:cNvPr id="7" name="流程图: 延期 6"/>
            <p:cNvSpPr/>
            <p:nvPr/>
          </p:nvSpPr>
          <p:spPr>
            <a:xfrm>
              <a:off x="623" y="988"/>
              <a:ext cx="7778"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600" y="1041"/>
              <a:ext cx="7205"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含有关联词语的句子</a:t>
              </a:r>
            </a:p>
          </p:txBody>
        </p:sp>
      </p:grpSp>
      <p:sp>
        <p:nvSpPr>
          <p:cNvPr id="9" name="文本框 1"/>
          <p:cNvSpPr txBox="1"/>
          <p:nvPr/>
        </p:nvSpPr>
        <p:spPr>
          <a:xfrm>
            <a:off x="467544" y="1330771"/>
            <a:ext cx="8146742" cy="1384995"/>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1.</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它们</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排列得并不规则，甚至有些凌乱，</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然而</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，这更增添了水泥道的美。</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（《铺满金色巴掌的水泥道》）</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横卷形 5"/>
          <p:cNvSpPr/>
          <p:nvPr/>
        </p:nvSpPr>
        <p:spPr>
          <a:xfrm>
            <a:off x="989856" y="3003798"/>
            <a:ext cx="7164288" cy="106299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转折关系的句子，写出了水泥道因这些叶子而更美。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1"/>
          <p:cNvSpPr txBox="1"/>
          <p:nvPr/>
        </p:nvSpPr>
        <p:spPr>
          <a:xfrm>
            <a:off x="457706" y="1131590"/>
            <a:ext cx="8218750" cy="1384995"/>
          </a:xfrm>
          <a:prstGeom prst="rect">
            <a:avLst/>
          </a:prstGeom>
          <a:noFill/>
        </p:spPr>
        <p:txBody>
          <a:bodyPr wrap="square" rtlCol="0">
            <a:spAutoFit/>
          </a:bodyPr>
          <a:lstStyle/>
          <a:p>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这</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一片片闪着雨珠的叶子，</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一</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掉下来，</a:t>
            </a:r>
            <a:r>
              <a:rPr lang="zh-CN" altLang="en-US"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便</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紧紧</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地粘在湿漉漉的水泥道上了</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《铺满金色巴掌的水泥道》）</a:t>
            </a:r>
            <a:endParaRPr lang="zh-CN" altLang="en-US"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横卷形 5"/>
          <p:cNvSpPr/>
          <p:nvPr/>
        </p:nvSpPr>
        <p:spPr>
          <a:xfrm>
            <a:off x="539552" y="2578071"/>
            <a:ext cx="8208912" cy="1721871"/>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smtClean="0">
                <a:solidFill>
                  <a:srgbClr val="FF0000"/>
                </a:solidFill>
              </a:rPr>
              <a:t>        条件</a:t>
            </a:r>
            <a:r>
              <a:rPr lang="zh-CN" altLang="en-US" sz="2400" dirty="0">
                <a:solidFill>
                  <a:srgbClr val="FF0000"/>
                </a:solidFill>
              </a:rPr>
              <a:t>关系的句子，一</a:t>
            </a:r>
            <a:r>
              <a:rPr lang="en-US" altLang="zh-CN" sz="2400" dirty="0">
                <a:solidFill>
                  <a:srgbClr val="FF0000"/>
                </a:solidFill>
              </a:rPr>
              <a:t>……</a:t>
            </a:r>
            <a:r>
              <a:rPr lang="zh-CN" altLang="en-US" sz="2400" dirty="0">
                <a:solidFill>
                  <a:srgbClr val="FF0000"/>
                </a:solidFill>
              </a:rPr>
              <a:t>便（就）</a:t>
            </a:r>
            <a:r>
              <a:rPr lang="en-US" altLang="zh-CN" sz="2400" dirty="0">
                <a:solidFill>
                  <a:srgbClr val="FF0000"/>
                </a:solidFill>
              </a:rPr>
              <a:t>……</a:t>
            </a:r>
            <a:r>
              <a:rPr lang="zh-CN" altLang="en-US" sz="2400" dirty="0">
                <a:solidFill>
                  <a:srgbClr val="FF0000"/>
                </a:solidFill>
              </a:rPr>
              <a:t> 表达一件事发生后紧接着另一件发生，或者一件事情发生后马上出现某种结果。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760" y="905073"/>
            <a:ext cx="8766720" cy="2369880"/>
          </a:xfrm>
          <a:prstGeom prst="rect">
            <a:avLst/>
          </a:prstGeom>
          <a:noFill/>
        </p:spPr>
        <p:txBody>
          <a:bodyPr wrap="square" rtlCol="0">
            <a:spAutoFit/>
          </a:bodyPr>
          <a:lstStyle/>
          <a:p>
            <a:r>
              <a:rPr lang="zh-CN" altLang="en-US" sz="3200" b="1" dirty="0" smtClean="0">
                <a:latin typeface="黑体" panose="02010609060101010101" pitchFamily="49" charset="-122"/>
                <a:ea typeface="黑体" panose="02010609060101010101" pitchFamily="49" charset="-122"/>
              </a:rPr>
              <a:t>句子</a:t>
            </a:r>
            <a:r>
              <a:rPr lang="zh-CN" altLang="en-US" sz="3200" b="1" dirty="0">
                <a:latin typeface="黑体" panose="02010609060101010101" pitchFamily="49" charset="-122"/>
                <a:ea typeface="黑体" panose="02010609060101010101" pitchFamily="49" charset="-122"/>
              </a:rPr>
              <a:t>练习。</a:t>
            </a:r>
            <a:endParaRPr lang="en-US" altLang="zh-CN" sz="3200" b="1" dirty="0">
              <a:latin typeface="黑体" panose="02010609060101010101" pitchFamily="49" charset="-122"/>
              <a:ea typeface="黑体" panose="02010609060101010101" pitchFamily="49" charset="-122"/>
            </a:endParaRPr>
          </a:p>
          <a:p>
            <a:r>
              <a:rPr lang="en-US" altLang="zh-CN" sz="2800" b="1" dirty="0">
                <a:latin typeface="楷体" panose="02010609060101010101" pitchFamily="49" charset="-122"/>
                <a:ea typeface="楷体" panose="02010609060101010101" pitchFamily="49" charset="-122"/>
              </a:rPr>
              <a:t>1.</a:t>
            </a:r>
            <a:r>
              <a:rPr lang="zh-CN" altLang="en-US" sz="2800" b="1" dirty="0">
                <a:latin typeface="宋体" panose="02010600030101010101" pitchFamily="2" charset="-122"/>
                <a:ea typeface="宋体" panose="02010600030101010101" pitchFamily="2" charset="-122"/>
              </a:rPr>
              <a:t>改为“把”字句：</a:t>
            </a:r>
            <a:r>
              <a:rPr lang="zh-CN" altLang="en-US" sz="2800" b="1" dirty="0">
                <a:latin typeface="楷体" panose="02010609060101010101" pitchFamily="49" charset="-122"/>
                <a:ea typeface="楷体" panose="02010609060101010101" pitchFamily="49" charset="-122"/>
              </a:rPr>
              <a:t>小朋友的脚，常被那香味勾住</a:t>
            </a:r>
            <a:r>
              <a:rPr lang="zh-CN" altLang="en-US" sz="2800" b="1" dirty="0" smtClean="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a:p>
            <a:endParaRPr lang="en-US" altLang="zh-CN" sz="2800" b="1" dirty="0">
              <a:latin typeface="楷体" panose="02010609060101010101" pitchFamily="49" charset="-122"/>
              <a:ea typeface="楷体" panose="02010609060101010101" pitchFamily="49" charset="-122"/>
            </a:endParaRPr>
          </a:p>
          <a:p>
            <a:endParaRPr lang="en-US" altLang="zh-CN" sz="3200" b="1" dirty="0">
              <a:latin typeface="楷体" panose="02010609060101010101" pitchFamily="49" charset="-122"/>
              <a:ea typeface="楷体" panose="02010609060101010101" pitchFamily="49" charset="-122"/>
            </a:endParaRPr>
          </a:p>
          <a:p>
            <a:r>
              <a:rPr lang="en-US" altLang="zh-CN" sz="2800" b="1" dirty="0">
                <a:latin typeface="楷体" panose="02010609060101010101" pitchFamily="49" charset="-122"/>
                <a:ea typeface="楷体" panose="02010609060101010101" pitchFamily="49" charset="-122"/>
              </a:rPr>
              <a:t>2.</a:t>
            </a:r>
            <a:r>
              <a:rPr lang="zh-CN" altLang="en-US" sz="2800" b="1" dirty="0">
                <a:latin typeface="宋体" panose="02010600030101010101" pitchFamily="2" charset="-122"/>
                <a:ea typeface="宋体" panose="02010600030101010101" pitchFamily="2" charset="-122"/>
              </a:rPr>
              <a:t>按要求扩句：</a:t>
            </a:r>
            <a:r>
              <a:rPr lang="zh-CN" altLang="en-US" sz="2800" b="1" dirty="0">
                <a:latin typeface="楷体" panose="02010609060101010101" pitchFamily="49" charset="-122"/>
                <a:ea typeface="楷体" panose="02010609060101010101" pitchFamily="49" charset="-122"/>
              </a:rPr>
              <a:t>菊花点头。</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什么样的菊花、怎样点头</a:t>
            </a:r>
            <a:r>
              <a:rPr lang="en-US" altLang="zh-CN" sz="2800" b="1" dirty="0" smtClean="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p:txBody>
      </p:sp>
      <p:sp>
        <p:nvSpPr>
          <p:cNvPr id="8" name="TextBox 7"/>
          <p:cNvSpPr txBox="1"/>
          <p:nvPr/>
        </p:nvSpPr>
        <p:spPr>
          <a:xfrm>
            <a:off x="1224136" y="1995686"/>
            <a:ext cx="5328592"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那香味常把小朋友的脚勾住。</a:t>
            </a:r>
          </a:p>
        </p:txBody>
      </p:sp>
      <p:sp>
        <p:nvSpPr>
          <p:cNvPr id="9" name="TextBox 8"/>
          <p:cNvSpPr txBox="1"/>
          <p:nvPr/>
        </p:nvSpPr>
        <p:spPr>
          <a:xfrm>
            <a:off x="1224136" y="3363838"/>
            <a:ext cx="5724128"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美丽</a:t>
            </a:r>
            <a:r>
              <a:rPr lang="zh-CN" altLang="en-US" sz="3200" b="1" dirty="0">
                <a:solidFill>
                  <a:srgbClr val="FF0000"/>
                </a:solidFill>
                <a:latin typeface="楷体" panose="02010609060101010101" pitchFamily="49" charset="-122"/>
                <a:ea typeface="楷体" panose="02010609060101010101" pitchFamily="49" charset="-122"/>
              </a:rPr>
              <a:t>的菊花在秋雨里频频点头。</a:t>
            </a:r>
          </a:p>
        </p:txBody>
      </p:sp>
      <p:sp>
        <p:nvSpPr>
          <p:cNvPr id="10" name="文本框 8"/>
          <p:cNvSpPr txBox="1"/>
          <p:nvPr/>
        </p:nvSpPr>
        <p:spPr>
          <a:xfrm>
            <a:off x="179512"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6223" y="483518"/>
            <a:ext cx="7978225" cy="2677656"/>
          </a:xfrm>
          <a:prstGeom prst="rect">
            <a:avLst/>
          </a:prstGeom>
          <a:noFill/>
        </p:spPr>
        <p:txBody>
          <a:bodyPr wrap="square" rtlCol="0">
            <a:spAutoFit/>
          </a:bodyPr>
          <a:lstStyle/>
          <a:p>
            <a:r>
              <a:rPr lang="en-US" altLang="zh-CN" sz="2800" b="1" dirty="0" smtClean="0">
                <a:latin typeface="宋体" panose="02010600030101010101" pitchFamily="2" charset="-122"/>
                <a:ea typeface="宋体" panose="02010600030101010101" pitchFamily="2" charset="-122"/>
              </a:rPr>
              <a:t>3</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照样子改变词序，意思不变。 </a:t>
            </a:r>
            <a:endParaRPr lang="en-US" altLang="zh-CN" sz="2800" b="1" dirty="0">
              <a:latin typeface="宋体" panose="02010600030101010101" pitchFamily="2" charset="-122"/>
              <a:ea typeface="宋体" panose="02010600030101010101" pitchFamily="2" charset="-122"/>
            </a:endParaRPr>
          </a:p>
          <a:p>
            <a:r>
              <a:rPr lang="zh-CN" altLang="en-US" sz="2800" b="1" dirty="0">
                <a:latin typeface="楷体" panose="02010609060101010101" pitchFamily="49" charset="-122"/>
                <a:ea typeface="楷体" panose="02010609060101010101" pitchFamily="49" charset="-122"/>
              </a:rPr>
              <a:t>例</a:t>
            </a:r>
            <a:r>
              <a:rPr lang="zh-CN" altLang="en-US" sz="2800" b="1" dirty="0" smtClean="0">
                <a:latin typeface="楷体" panose="02010609060101010101" pitchFamily="49" charset="-122"/>
                <a:ea typeface="楷体" panose="02010609060101010101" pitchFamily="49" charset="-122"/>
              </a:rPr>
              <a:t>：小船</a:t>
            </a:r>
            <a:r>
              <a:rPr lang="zh-CN" altLang="en-US" sz="2800" b="1" dirty="0">
                <a:latin typeface="楷体" panose="02010609060101010101" pitchFamily="49" charset="-122"/>
                <a:ea typeface="楷体" panose="02010609060101010101" pitchFamily="49" charset="-122"/>
              </a:rPr>
              <a:t>在大海上勇敢地航行。 </a:t>
            </a:r>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    大海</a:t>
            </a:r>
            <a:r>
              <a:rPr lang="zh-CN" altLang="en-US" sz="2800" b="1" dirty="0">
                <a:latin typeface="楷体" panose="02010609060101010101" pitchFamily="49" charset="-122"/>
                <a:ea typeface="楷体" panose="02010609060101010101" pitchFamily="49" charset="-122"/>
              </a:rPr>
              <a:t>上，小船在勇敢地航行。 </a:t>
            </a:r>
            <a:endParaRPr lang="en-US" altLang="zh-CN" sz="2800" b="1" dirty="0">
              <a:latin typeface="楷体" panose="02010609060101010101" pitchFamily="49" charset="-122"/>
              <a:ea typeface="楷体" panose="02010609060101010101" pitchFamily="49" charset="-122"/>
            </a:endParaRPr>
          </a:p>
          <a:p>
            <a:endParaRPr lang="en-US" altLang="zh-CN" sz="2800" b="1" dirty="0" smtClean="0">
              <a:latin typeface="楷体" panose="02010609060101010101" pitchFamily="49" charset="-122"/>
              <a:ea typeface="楷体" panose="02010609060101010101" pitchFamily="49" charset="-122"/>
            </a:endParaRPr>
          </a:p>
          <a:p>
            <a:r>
              <a:rPr lang="zh-CN" altLang="en-US" sz="2800" b="1" dirty="0" smtClean="0">
                <a:latin typeface="楷体" panose="02010609060101010101" pitchFamily="49" charset="-122"/>
                <a:ea typeface="楷体" panose="02010609060101010101" pitchFamily="49" charset="-122"/>
              </a:rPr>
              <a:t>    两</a:t>
            </a:r>
            <a:r>
              <a:rPr lang="zh-CN" altLang="en-US" sz="2800" b="1" dirty="0">
                <a:latin typeface="楷体" panose="02010609060101010101" pitchFamily="49" charset="-122"/>
                <a:ea typeface="楷体" panose="02010609060101010101" pitchFamily="49" charset="-122"/>
              </a:rPr>
              <a:t>只棕红色的小鸟在秋天金黄的叶丛间愉快地蹦跳着</a:t>
            </a:r>
            <a:r>
              <a:rPr lang="zh-CN" altLang="en-US" sz="2800" b="1" dirty="0" smtClean="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p:txBody>
      </p:sp>
      <p:sp>
        <p:nvSpPr>
          <p:cNvPr id="5" name="TextBox 4"/>
          <p:cNvSpPr txBox="1"/>
          <p:nvPr/>
        </p:nvSpPr>
        <p:spPr>
          <a:xfrm>
            <a:off x="703817" y="3234079"/>
            <a:ext cx="7704856" cy="954107"/>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    在</a:t>
            </a:r>
            <a:r>
              <a:rPr lang="zh-CN" altLang="en-US" sz="2800" b="1" dirty="0">
                <a:solidFill>
                  <a:srgbClr val="FF0000"/>
                </a:solidFill>
                <a:latin typeface="楷体" panose="02010609060101010101" pitchFamily="49" charset="-122"/>
                <a:ea typeface="楷体" panose="02010609060101010101" pitchFamily="49" charset="-122"/>
              </a:rPr>
              <a:t>秋天金黄的叶丛间，两只棕红色的小鸟愉快地蹦跳着。</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4188" y="555526"/>
            <a:ext cx="7416824" cy="1126462"/>
          </a:xfrm>
          <a:prstGeom prst="rect">
            <a:avLst/>
          </a:prstGeom>
          <a:noFill/>
        </p:spPr>
        <p:txBody>
          <a:bodyPr wrap="square" rtlCol="0">
            <a:spAutoFit/>
          </a:bodyPr>
          <a:lstStyle/>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4.</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金黄色是给田野的，看，田野像金色的海洋。</a:t>
            </a:r>
            <a:r>
              <a:rPr lang="zh-CN" altLang="en-US" sz="2800" b="1" dirty="0" smtClean="0">
                <a:latin typeface="宋体" panose="02010600030101010101" pitchFamily="2" charset="-122"/>
                <a:ea typeface="宋体" panose="02010600030101010101" pitchFamily="2" charset="-122"/>
                <a:cs typeface="楷体" panose="02010609060101010101" pitchFamily="49" charset="-122"/>
              </a:rPr>
              <a:t>（</a:t>
            </a:r>
            <a:r>
              <a:rPr lang="zh-CN" altLang="en-US" sz="2800" b="1" dirty="0">
                <a:latin typeface="宋体" panose="02010600030101010101" pitchFamily="2" charset="-122"/>
                <a:ea typeface="宋体" panose="02010600030101010101" pitchFamily="2" charset="-122"/>
                <a:cs typeface="楷体" panose="02010609060101010101" pitchFamily="49" charset="-122"/>
              </a:rPr>
              <a:t>仿写比喻句</a:t>
            </a:r>
            <a:r>
              <a:rPr lang="zh-CN" altLang="en-US" sz="2800" b="1" dirty="0" smtClean="0">
                <a:latin typeface="宋体" panose="02010600030101010101" pitchFamily="2" charset="-122"/>
                <a:ea typeface="宋体" panose="02010600030101010101" pitchFamily="2" charset="-122"/>
                <a:cs typeface="楷体" panose="02010609060101010101" pitchFamily="49" charset="-122"/>
              </a:rPr>
              <a:t>）</a:t>
            </a:r>
            <a:endParaRPr lang="en-US" altLang="zh-CN" sz="2800" b="1" dirty="0">
              <a:latin typeface="宋体" panose="02010600030101010101" pitchFamily="2" charset="-122"/>
              <a:ea typeface="宋体" panose="02010600030101010101" pitchFamily="2" charset="-122"/>
              <a:cs typeface="楷体" panose="02010609060101010101" pitchFamily="49" charset="-122"/>
            </a:endParaRPr>
          </a:p>
        </p:txBody>
      </p:sp>
      <p:sp>
        <p:nvSpPr>
          <p:cNvPr id="4" name="文本框 3"/>
          <p:cNvSpPr txBox="1"/>
          <p:nvPr/>
        </p:nvSpPr>
        <p:spPr>
          <a:xfrm>
            <a:off x="1363187" y="1678770"/>
            <a:ext cx="5814601"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茫茫的草原像一张无边无际的地毯。</a:t>
            </a:r>
          </a:p>
        </p:txBody>
      </p:sp>
      <p:sp>
        <p:nvSpPr>
          <p:cNvPr id="3" name="文本框 2"/>
          <p:cNvSpPr txBox="1"/>
          <p:nvPr/>
        </p:nvSpPr>
        <p:spPr>
          <a:xfrm>
            <a:off x="624187" y="2315579"/>
            <a:ext cx="7416824" cy="1384995"/>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5.</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秋的声音，在每一片叶子里，在每一朵小花上，在每一滴汗水里，在每一颗饱满的谷粒里。</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仿写排比句）</a:t>
            </a:r>
            <a:endParaRPr lang="zh-CN" altLang="en-US" sz="2800" u="sng" dirty="0">
              <a:solidFill>
                <a:schemeClr val="bg1"/>
              </a:solidFill>
              <a:latin typeface="宋体" panose="02010600030101010101" pitchFamily="2" charset="-122"/>
              <a:ea typeface="宋体" panose="02010600030101010101" pitchFamily="2" charset="-122"/>
              <a:cs typeface="楷体" panose="02010609060101010101" pitchFamily="49" charset="-122"/>
            </a:endParaRPr>
          </a:p>
        </p:txBody>
      </p:sp>
      <p:sp>
        <p:nvSpPr>
          <p:cNvPr id="9" name="文本框 3"/>
          <p:cNvSpPr txBox="1"/>
          <p:nvPr/>
        </p:nvSpPr>
        <p:spPr>
          <a:xfrm>
            <a:off x="1277679" y="3790724"/>
            <a:ext cx="7038737"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乡村的夜是柔和的，是静寂的，是梦幻的。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39552" y="483518"/>
            <a:ext cx="7956376" cy="2893100"/>
          </a:xfrm>
          <a:prstGeom prst="rect">
            <a:avLst/>
          </a:prstGeom>
        </p:spPr>
        <p:txBody>
          <a:bodyPr wrap="square">
            <a:spAutoFit/>
          </a:bodyPr>
          <a:lstStyle/>
          <a:p>
            <a:pPr>
              <a:lnSpc>
                <a:spcPct val="130000"/>
              </a:lnSpc>
            </a:pPr>
            <a:r>
              <a:rPr lang="en-US" altLang="zh-CN" sz="2800" b="1" dirty="0">
                <a:latin typeface="宋体" panose="02010600030101010101" pitchFamily="2" charset="-122"/>
                <a:ea typeface="宋体" panose="02010600030101010101" pitchFamily="2" charset="-122"/>
                <a:cs typeface="楷体" panose="02010609060101010101" pitchFamily="49" charset="-122"/>
                <a:sym typeface="+mn-ea"/>
              </a:rPr>
              <a:t>6</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用自己的话说一说下面诗句的意思。</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pPr>
              <a:lnSpc>
                <a:spcPct val="13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）停车坐爱枫林晚，霜叶红于二月花。</a:t>
            </a: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30000"/>
              </a:lnSpc>
            </a:pPr>
            <a:endParaRPr lang="en-US" altLang="zh-CN" sz="2800" b="1" dirty="0" smtClean="0">
              <a:latin typeface="楷体" panose="02010609060101010101" pitchFamily="49" charset="-122"/>
              <a:ea typeface="楷体" panose="02010609060101010101" pitchFamily="49" charset="-122"/>
              <a:sym typeface="+mn-ea"/>
            </a:endParaRPr>
          </a:p>
          <a:p>
            <a:pPr>
              <a:lnSpc>
                <a:spcPct val="130000"/>
              </a:lnSpc>
            </a:pPr>
            <a:endParaRPr lang="en-US" altLang="zh-CN" sz="2800" b="1" dirty="0">
              <a:latin typeface="楷体" panose="02010609060101010101" pitchFamily="49" charset="-122"/>
              <a:ea typeface="楷体" panose="02010609060101010101" pitchFamily="49" charset="-122"/>
              <a:sym typeface="+mn-ea"/>
            </a:endParaRPr>
          </a:p>
          <a:p>
            <a:pPr>
              <a:lnSpc>
                <a:spcPct val="130000"/>
              </a:lnSpc>
            </a:pP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2</a:t>
            </a:r>
            <a:r>
              <a:rPr lang="zh-CN" altLang="en-US" sz="2800" b="1" dirty="0" smtClean="0">
                <a:latin typeface="楷体" panose="02010609060101010101" pitchFamily="49" charset="-122"/>
                <a:ea typeface="楷体" panose="02010609060101010101" pitchFamily="49" charset="-122"/>
              </a:rPr>
              <a:t>）一年好景君须记，最是橙黄橘绿时。</a:t>
            </a:r>
            <a:endParaRPr lang="zh-CN" altLang="en-US" sz="2800" b="1" dirty="0">
              <a:latin typeface="楷体" panose="02010609060101010101" pitchFamily="49" charset="-122"/>
              <a:ea typeface="楷体" panose="02010609060101010101" pitchFamily="49" charset="-122"/>
            </a:endParaRPr>
          </a:p>
        </p:txBody>
      </p:sp>
      <p:sp>
        <p:nvSpPr>
          <p:cNvPr id="4" name="TextBox 3"/>
          <p:cNvSpPr txBox="1"/>
          <p:nvPr/>
        </p:nvSpPr>
        <p:spPr>
          <a:xfrm>
            <a:off x="827584" y="1690401"/>
            <a:ext cx="7488832" cy="954107"/>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    停下马车来是因为喜爱深秋枫林的晚景，霜染后枫叶那鲜艳的红色胜过二月春花。  </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827584" y="3330715"/>
            <a:ext cx="7776864" cy="954107"/>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    别以为一年的好景将尽，你要记住，最美的景是在橙子金黄、橘子青绿的秋末冬初的时节啊。</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451817"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丰</a:t>
            </a:r>
          </a:p>
        </p:txBody>
      </p:sp>
      <p:sp>
        <p:nvSpPr>
          <p:cNvPr id="12" name="文本框 11"/>
          <p:cNvSpPr txBox="1"/>
          <p:nvPr/>
        </p:nvSpPr>
        <p:spPr>
          <a:xfrm>
            <a:off x="7392565" y="2851071"/>
            <a:ext cx="968535"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fēng</a:t>
            </a:r>
            <a:endParaRPr lang="zh-CN" altLang="en-US" dirty="0">
              <a:latin typeface="汉语拼音" pitchFamily="34" charset="0"/>
              <a:cs typeface="汉语拼音" pitchFamily="34" charset="0"/>
            </a:endParaRPr>
          </a:p>
        </p:txBody>
      </p:sp>
      <p:sp>
        <p:nvSpPr>
          <p:cNvPr id="34" name="文本框 18"/>
          <p:cNvSpPr txBox="1"/>
          <p:nvPr/>
        </p:nvSpPr>
        <p:spPr>
          <a:xfrm>
            <a:off x="7448725" y="1923678"/>
            <a:ext cx="800219" cy="830997"/>
          </a:xfrm>
          <a:prstGeom prst="rect">
            <a:avLst/>
          </a:prstGeom>
          <a:noFill/>
        </p:spPr>
        <p:txBody>
          <a:bodyPr wrap="none" rtlCol="0">
            <a:spAutoFit/>
          </a:bodyPr>
          <a:lstStyle/>
          <a:p>
            <a:pPr algn="l"/>
            <a:r>
              <a:rPr lang="zh-CN" altLang="en-US" sz="4800" dirty="0" smtClean="0">
                <a:latin typeface="黑体" panose="02010609060101010101" pitchFamily="49" charset="-122"/>
                <a:ea typeface="黑体" panose="02010609060101010101" pitchFamily="49" charset="-122"/>
                <a:cs typeface="黑体" panose="02010609060101010101" pitchFamily="49" charset="-122"/>
                <a:sym typeface="+mn-ea"/>
              </a:rPr>
              <a:t>径</a:t>
            </a:r>
            <a:endParaRPr lang="zh-CN" altLang="en-US" sz="4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2" name="文本框 20"/>
          <p:cNvSpPr txBox="1"/>
          <p:nvPr/>
        </p:nvSpPr>
        <p:spPr>
          <a:xfrm>
            <a:off x="7453151" y="1352467"/>
            <a:ext cx="816249" cy="523220"/>
          </a:xfrm>
          <a:prstGeom prst="rect">
            <a:avLst/>
          </a:prstGeom>
          <a:noFill/>
        </p:spPr>
        <p:txBody>
          <a:bodyPr wrap="none" rtlCol="0">
            <a:spAutoFit/>
          </a:bodyPr>
          <a:lstStyle/>
          <a:p>
            <a:pPr algn="ctr"/>
            <a:r>
              <a:rPr lang="en-US" altLang="zh-CN" sz="2800" b="1" dirty="0" err="1" smtClean="0">
                <a:latin typeface="汉语拼音" pitchFamily="34" charset="0"/>
                <a:ea typeface="黑体" panose="02010609060101010101" pitchFamily="49" charset="-122"/>
                <a:cs typeface="汉语拼音" pitchFamily="34" charset="0"/>
              </a:rPr>
              <a:t>jìng</a:t>
            </a:r>
            <a:endParaRPr lang="zh-CN" altLang="en-US" sz="2800" b="1" dirty="0">
              <a:latin typeface="汉语拼音" pitchFamily="34" charset="0"/>
              <a:ea typeface="黑体" panose="02010609060101010101" pitchFamily="49" charset="-122"/>
              <a:cs typeface="汉语拼音" pitchFamily="34" charset="0"/>
            </a:endParaRPr>
          </a:p>
        </p:txBody>
      </p:sp>
      <p:sp>
        <p:nvSpPr>
          <p:cNvPr id="24" name="文本框 18"/>
          <p:cNvSpPr txBox="1"/>
          <p:nvPr/>
        </p:nvSpPr>
        <p:spPr>
          <a:xfrm>
            <a:off x="761973" y="3507854"/>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橙</a:t>
            </a:r>
          </a:p>
        </p:txBody>
      </p:sp>
      <p:grpSp>
        <p:nvGrpSpPr>
          <p:cNvPr id="3" name="组合 4"/>
          <p:cNvGrpSpPr/>
          <p:nvPr/>
        </p:nvGrpSpPr>
        <p:grpSpPr>
          <a:xfrm>
            <a:off x="-142208" y="194762"/>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p>
          </p:txBody>
        </p:sp>
      </p:grpSp>
      <p:sp>
        <p:nvSpPr>
          <p:cNvPr id="2" name="文本框 1"/>
          <p:cNvSpPr txBox="1"/>
          <p:nvPr/>
        </p:nvSpPr>
        <p:spPr>
          <a:xfrm>
            <a:off x="762056" y="1923678"/>
            <a:ext cx="800219"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赠</a:t>
            </a:r>
          </a:p>
        </p:txBody>
      </p:sp>
      <p:sp>
        <p:nvSpPr>
          <p:cNvPr id="7" name="文本框 6"/>
          <p:cNvSpPr txBox="1"/>
          <p:nvPr/>
        </p:nvSpPr>
        <p:spPr>
          <a:xfrm>
            <a:off x="2100037"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匙</a:t>
            </a:r>
          </a:p>
        </p:txBody>
      </p:sp>
      <p:sp>
        <p:nvSpPr>
          <p:cNvPr id="8" name="文本框 7"/>
          <p:cNvSpPr txBox="1"/>
          <p:nvPr/>
        </p:nvSpPr>
        <p:spPr>
          <a:xfrm>
            <a:off x="2172230" y="2850446"/>
            <a:ext cx="620683"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shi</a:t>
            </a:r>
            <a:endParaRPr lang="zh-CN" altLang="en-US" sz="2800" dirty="0">
              <a:latin typeface="汉语拼音" pitchFamily="34" charset="0"/>
              <a:ea typeface="黑体" panose="02010609060101010101" pitchFamily="49" charset="-122"/>
              <a:cs typeface="汉语拼音" pitchFamily="34" charset="0"/>
            </a:endParaRPr>
          </a:p>
        </p:txBody>
      </p:sp>
      <p:sp>
        <p:nvSpPr>
          <p:cNvPr id="13" name="文本框 12"/>
          <p:cNvSpPr txBox="1"/>
          <p:nvPr/>
        </p:nvSpPr>
        <p:spPr>
          <a:xfrm>
            <a:off x="4774105"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棕</a:t>
            </a:r>
          </a:p>
        </p:txBody>
      </p:sp>
      <p:sp>
        <p:nvSpPr>
          <p:cNvPr id="14" name="文本框 13"/>
          <p:cNvSpPr txBox="1"/>
          <p:nvPr/>
        </p:nvSpPr>
        <p:spPr>
          <a:xfrm>
            <a:off x="4644008" y="1347614"/>
            <a:ext cx="1223645" cy="523220"/>
          </a:xfrm>
          <a:prstGeom prst="rect">
            <a:avLst/>
          </a:prstGeom>
          <a:noFill/>
        </p:spPr>
        <p:txBody>
          <a:bodyPr wrap="square" rtlCol="0">
            <a:spAutoFit/>
          </a:bodyPr>
          <a:lstStyle/>
          <a:p>
            <a:pPr algn="ctr"/>
            <a:r>
              <a:rPr lang="en-US" altLang="zh-CN" sz="2800" dirty="0" err="1">
                <a:latin typeface="汉语拼音" pitchFamily="34" charset="0"/>
                <a:cs typeface="汉语拼音" pitchFamily="34" charset="0"/>
              </a:rPr>
              <a:t>zōng</a:t>
            </a:r>
            <a:endParaRPr lang="zh-CN" altLang="en-US" sz="2800" dirty="0">
              <a:latin typeface="汉语拼音" pitchFamily="34" charset="0"/>
              <a:ea typeface="黑体" panose="02010609060101010101" pitchFamily="49" charset="-122"/>
              <a:cs typeface="汉语拼音" pitchFamily="34" charset="0"/>
            </a:endParaRPr>
          </a:p>
        </p:txBody>
      </p:sp>
      <p:sp>
        <p:nvSpPr>
          <p:cNvPr id="17" name="文本框 16"/>
          <p:cNvSpPr txBox="1"/>
          <p:nvPr/>
        </p:nvSpPr>
        <p:spPr>
          <a:xfrm>
            <a:off x="2099485"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pitchFamily="49" charset="-122"/>
                <a:sym typeface="+mn-ea"/>
              </a:rPr>
              <a:t>残</a:t>
            </a:r>
          </a:p>
        </p:txBody>
      </p:sp>
      <p:sp>
        <p:nvSpPr>
          <p:cNvPr id="18" name="文本框 17"/>
          <p:cNvSpPr txBox="1"/>
          <p:nvPr/>
        </p:nvSpPr>
        <p:spPr>
          <a:xfrm>
            <a:off x="2142995" y="1347614"/>
            <a:ext cx="902335"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pPr algn="ctr"/>
            <a:r>
              <a:rPr lang="en-US" altLang="zh-CN" b="1" dirty="0" err="1">
                <a:latin typeface="汉语拼音" pitchFamily="34" charset="0"/>
                <a:cs typeface="汉语拼音" pitchFamily="34" charset="0"/>
              </a:rPr>
              <a:t>cán</a:t>
            </a:r>
            <a:endParaRPr lang="zh-CN" altLang="en-US" b="1" dirty="0">
              <a:latin typeface="汉语拼音" pitchFamily="34" charset="0"/>
              <a:cs typeface="汉语拼音" pitchFamily="34" charset="0"/>
              <a:sym typeface="+mn-ea"/>
            </a:endParaRPr>
          </a:p>
        </p:txBody>
      </p:sp>
      <p:sp>
        <p:nvSpPr>
          <p:cNvPr id="19" name="文本框 18"/>
          <p:cNvSpPr txBox="1"/>
          <p:nvPr/>
        </p:nvSpPr>
        <p:spPr>
          <a:xfrm>
            <a:off x="3436795"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增</a:t>
            </a:r>
          </a:p>
        </p:txBody>
      </p:sp>
      <p:sp>
        <p:nvSpPr>
          <p:cNvPr id="21" name="文本框 20"/>
          <p:cNvSpPr txBox="1"/>
          <p:nvPr/>
        </p:nvSpPr>
        <p:spPr>
          <a:xfrm>
            <a:off x="3429409" y="1347614"/>
            <a:ext cx="971741"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zēng</a:t>
            </a:r>
            <a:endParaRPr lang="zh-CN" altLang="en-US" sz="2800" dirty="0">
              <a:latin typeface="汉语拼音" pitchFamily="34" charset="0"/>
              <a:ea typeface="黑体" panose="02010609060101010101" pitchFamily="49" charset="-122"/>
              <a:cs typeface="汉语拼音" pitchFamily="34" charset="0"/>
            </a:endParaRPr>
          </a:p>
        </p:txBody>
      </p:sp>
      <p:sp>
        <p:nvSpPr>
          <p:cNvPr id="25" name="文本框 24"/>
          <p:cNvSpPr txBox="1"/>
          <p:nvPr/>
        </p:nvSpPr>
        <p:spPr>
          <a:xfrm>
            <a:off x="3437982"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蟀</a:t>
            </a:r>
          </a:p>
        </p:txBody>
      </p:sp>
      <p:sp>
        <p:nvSpPr>
          <p:cNvPr id="26" name="文本框 25"/>
          <p:cNvSpPr txBox="1"/>
          <p:nvPr/>
        </p:nvSpPr>
        <p:spPr>
          <a:xfrm>
            <a:off x="3249825" y="2851071"/>
            <a:ext cx="1035861" cy="523220"/>
          </a:xfrm>
          <a:prstGeom prst="rect">
            <a:avLst/>
          </a:prstGeom>
          <a:noFill/>
        </p:spPr>
        <p:txBody>
          <a:bodyPr wrap="none" rtlCol="0">
            <a:spAutoFit/>
          </a:bodyPr>
          <a:lstStyle>
            <a:defPPr>
              <a:defRPr lang="zh-CN"/>
            </a:defPPr>
            <a:lvl1pPr>
              <a:defRPr sz="3200">
                <a:solidFill>
                  <a:srgbClr val="FF0000"/>
                </a:solidFill>
                <a:latin typeface="+mn-ea"/>
                <a:cs typeface="汉语拼音" pitchFamily="34" charset="0"/>
              </a:defRPr>
            </a:lvl1pPr>
          </a:lstStyle>
          <a:p>
            <a:r>
              <a:rPr lang="en-US" altLang="zh-CN" sz="2800" b="1" dirty="0" err="1">
                <a:solidFill>
                  <a:schemeClr val="tx1"/>
                </a:solidFill>
                <a:latin typeface="汉语拼音" pitchFamily="34" charset="0"/>
                <a:ea typeface="黑体" panose="02010609060101010101" pitchFamily="49" charset="-122"/>
              </a:rPr>
              <a:t>shuài</a:t>
            </a:r>
            <a:endParaRPr lang="zh-CN" altLang="en-US" sz="2800" b="1" dirty="0">
              <a:solidFill>
                <a:schemeClr val="tx1"/>
              </a:solidFill>
              <a:latin typeface="汉语拼音" pitchFamily="34" charset="0"/>
              <a:ea typeface="黑体" panose="02010609060101010101" pitchFamily="49" charset="-122"/>
              <a:sym typeface="+mn-ea"/>
            </a:endParaRPr>
          </a:p>
        </p:txBody>
      </p:sp>
      <p:sp>
        <p:nvSpPr>
          <p:cNvPr id="27" name="文本框 26"/>
          <p:cNvSpPr txBox="1"/>
          <p:nvPr/>
        </p:nvSpPr>
        <p:spPr>
          <a:xfrm>
            <a:off x="4775927"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振</a:t>
            </a:r>
          </a:p>
        </p:txBody>
      </p:sp>
      <p:sp>
        <p:nvSpPr>
          <p:cNvPr id="28" name="文本框 27"/>
          <p:cNvSpPr txBox="1"/>
          <p:nvPr/>
        </p:nvSpPr>
        <p:spPr>
          <a:xfrm>
            <a:off x="4740805" y="2850446"/>
            <a:ext cx="1006475"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zhèn</a:t>
            </a:r>
            <a:endParaRPr lang="en-US" altLang="zh-CN" sz="2800" dirty="0">
              <a:latin typeface="汉语拼音" pitchFamily="34" charset="0"/>
              <a:ea typeface="黑体" panose="02010609060101010101" pitchFamily="49" charset="-122"/>
              <a:cs typeface="汉语拼音" pitchFamily="34" charset="0"/>
              <a:sym typeface="+mn-ea"/>
            </a:endParaRPr>
          </a:p>
        </p:txBody>
      </p:sp>
      <p:sp>
        <p:nvSpPr>
          <p:cNvPr id="23" name="文本框 20"/>
          <p:cNvSpPr txBox="1"/>
          <p:nvPr/>
        </p:nvSpPr>
        <p:spPr>
          <a:xfrm>
            <a:off x="523848" y="2850446"/>
            <a:ext cx="1178528"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chéng</a:t>
            </a:r>
            <a:endParaRPr lang="zh-CN" altLang="en-US" sz="2800" dirty="0">
              <a:latin typeface="汉语拼音" pitchFamily="34" charset="0"/>
              <a:ea typeface="黑体" panose="02010609060101010101" pitchFamily="49" charset="-122"/>
              <a:cs typeface="汉语拼音" pitchFamily="34" charset="0"/>
            </a:endParaRPr>
          </a:p>
        </p:txBody>
      </p:sp>
      <p:sp>
        <p:nvSpPr>
          <p:cNvPr id="29" name="文本框 18"/>
          <p:cNvSpPr txBox="1"/>
          <p:nvPr/>
        </p:nvSpPr>
        <p:spPr>
          <a:xfrm>
            <a:off x="6113872" y="3507854"/>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凌</a:t>
            </a:r>
          </a:p>
        </p:txBody>
      </p:sp>
      <p:sp>
        <p:nvSpPr>
          <p:cNvPr id="30" name="文本框 20"/>
          <p:cNvSpPr txBox="1"/>
          <p:nvPr/>
        </p:nvSpPr>
        <p:spPr>
          <a:xfrm>
            <a:off x="6156220" y="2850446"/>
            <a:ext cx="764953"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líng</a:t>
            </a:r>
            <a:endParaRPr lang="zh-CN" altLang="en-US" sz="2800" dirty="0">
              <a:latin typeface="汉语拼音" pitchFamily="34" charset="0"/>
              <a:ea typeface="黑体" panose="02010609060101010101" pitchFamily="49" charset="-122"/>
              <a:cs typeface="汉语拼音" pitchFamily="34" charset="0"/>
            </a:endParaRPr>
          </a:p>
        </p:txBody>
      </p:sp>
      <p:sp>
        <p:nvSpPr>
          <p:cNvPr id="40" name="文本框 11"/>
          <p:cNvSpPr txBox="1"/>
          <p:nvPr/>
        </p:nvSpPr>
        <p:spPr>
          <a:xfrm>
            <a:off x="700290" y="1338903"/>
            <a:ext cx="1080120" cy="52197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pPr algn="ctr"/>
            <a:r>
              <a:rPr lang="en-US" altLang="zh-CN" dirty="0" err="1">
                <a:latin typeface="汉语拼音" pitchFamily="34" charset="0"/>
                <a:cs typeface="汉语拼音" pitchFamily="34" charset="0"/>
              </a:rPr>
              <a:t>zèng</a:t>
            </a:r>
            <a:endParaRPr lang="zh-CN" altLang="en-US" dirty="0">
              <a:latin typeface="汉语拼音" pitchFamily="34" charset="0"/>
              <a:cs typeface="汉语拼音" pitchFamily="34" charset="0"/>
            </a:endParaRPr>
          </a:p>
        </p:txBody>
      </p:sp>
      <p:sp>
        <p:nvSpPr>
          <p:cNvPr id="42" name="TextBox 41"/>
          <p:cNvSpPr txBox="1"/>
          <p:nvPr/>
        </p:nvSpPr>
        <p:spPr>
          <a:xfrm>
            <a:off x="3938783" y="4338851"/>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后鼻音</a:t>
            </a:r>
          </a:p>
        </p:txBody>
      </p:sp>
      <p:sp>
        <p:nvSpPr>
          <p:cNvPr id="43" name="TextBox 42"/>
          <p:cNvSpPr txBox="1"/>
          <p:nvPr/>
        </p:nvSpPr>
        <p:spPr>
          <a:xfrm>
            <a:off x="4060092" y="700856"/>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chemeClr val="accent6">
                    <a:lumMod val="60000"/>
                    <a:lumOff val="40000"/>
                  </a:schemeClr>
                </a:solidFill>
                <a:latin typeface="+mn-ea"/>
              </a:rPr>
              <a:t>前鼻音</a:t>
            </a:r>
          </a:p>
        </p:txBody>
      </p:sp>
      <p:sp>
        <p:nvSpPr>
          <p:cNvPr id="31" name="文本框 20"/>
          <p:cNvSpPr txBox="1"/>
          <p:nvPr/>
        </p:nvSpPr>
        <p:spPr>
          <a:xfrm>
            <a:off x="6228184" y="1347614"/>
            <a:ext cx="692785"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yìn</a:t>
            </a:r>
            <a:endParaRPr lang="zh-CN" altLang="en-US" sz="2800" dirty="0">
              <a:latin typeface="汉语拼音" pitchFamily="34" charset="0"/>
              <a:ea typeface="黑体" panose="02010609060101010101" pitchFamily="49" charset="-122"/>
              <a:cs typeface="汉语拼音" pitchFamily="34" charset="0"/>
            </a:endParaRPr>
          </a:p>
        </p:txBody>
      </p:sp>
      <p:sp>
        <p:nvSpPr>
          <p:cNvPr id="33" name="文本框 18"/>
          <p:cNvSpPr txBox="1"/>
          <p:nvPr/>
        </p:nvSpPr>
        <p:spPr>
          <a:xfrm>
            <a:off x="6111415" y="1923678"/>
            <a:ext cx="800100" cy="830997"/>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黑体" panose="02010609060101010101" pitchFamily="49" charset="-122"/>
                <a:sym typeface="+mn-ea"/>
              </a:rPr>
              <a:t>印</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18"/>
                                        </p:tgtEl>
                                        <p:attrNameLst>
                                          <p:attrName>style.color</p:attrName>
                                        </p:attrNameLst>
                                      </p:cBhvr>
                                      <p:to>
                                        <p:clrVal>
                                          <a:srgbClr val="6B6BCE"/>
                                        </p:clrVal>
                                      </p:to>
                                    </p:set>
                                    <p:set>
                                      <p:cBhvr>
                                        <p:cTn id="7" dur="500" fill="hold"/>
                                        <p:tgtEl>
                                          <p:spTgt spid="18"/>
                                        </p:tgtEl>
                                        <p:attrNameLst>
                                          <p:attrName>fillcolor</p:attrName>
                                        </p:attrNameLst>
                                      </p:cBhvr>
                                      <p:to>
                                        <p:clrVal>
                                          <a:srgbClr val="6B6BCE"/>
                                        </p:clrVal>
                                      </p:to>
                                    </p:set>
                                    <p:set>
                                      <p:cBhvr>
                                        <p:cTn id="8" dur="500" fill="hold"/>
                                        <p:tgtEl>
                                          <p:spTgt spid="18"/>
                                        </p:tgtEl>
                                        <p:attrNameLst>
                                          <p:attrName>fill.type</p:attrName>
                                        </p:attrNameLst>
                                      </p:cBhvr>
                                      <p:to>
                                        <p:strVal val="solid"/>
                                      </p:to>
                                    </p:set>
                                  </p:childTnLst>
                                </p:cTn>
                              </p:par>
                              <p:par>
                                <p:cTn id="9" presetID="16" presetClass="emph" presetSubtype="0" fill="hold" grpId="0" nodeType="withEffect">
                                  <p:stCondLst>
                                    <p:cond delay="0"/>
                                  </p:stCondLst>
                                  <p:iterate type="lt">
                                    <p:tmPct val="4000"/>
                                  </p:iterate>
                                  <p:childTnLst>
                                    <p:set>
                                      <p:cBhvr override="childStyle">
                                        <p:cTn id="10" dur="500" fill="hold"/>
                                        <p:tgtEl>
                                          <p:spTgt spid="17"/>
                                        </p:tgtEl>
                                        <p:attrNameLst>
                                          <p:attrName>style.color</p:attrName>
                                        </p:attrNameLst>
                                      </p:cBhvr>
                                      <p:to>
                                        <p:clrVal>
                                          <a:srgbClr val="6B6BCE"/>
                                        </p:clrVal>
                                      </p:to>
                                    </p:set>
                                    <p:set>
                                      <p:cBhvr>
                                        <p:cTn id="11" dur="500" fill="hold"/>
                                        <p:tgtEl>
                                          <p:spTgt spid="17"/>
                                        </p:tgtEl>
                                        <p:attrNameLst>
                                          <p:attrName>fillcolor</p:attrName>
                                        </p:attrNameLst>
                                      </p:cBhvr>
                                      <p:to>
                                        <p:clrVal>
                                          <a:srgbClr val="6B6BCE"/>
                                        </p:clrVal>
                                      </p:to>
                                    </p:set>
                                    <p:set>
                                      <p:cBhvr>
                                        <p:cTn id="12" dur="500" fill="hold"/>
                                        <p:tgtEl>
                                          <p:spTgt spid="17"/>
                                        </p:tgtEl>
                                        <p:attrNameLst>
                                          <p:attrName>fill.type</p:attrName>
                                        </p:attrNameLst>
                                      </p:cBhvr>
                                      <p:to>
                                        <p:strVal val="solid"/>
                                      </p:to>
                                    </p:set>
                                  </p:childTnLst>
                                </p:cTn>
                              </p:par>
                              <p:par>
                                <p:cTn id="13" presetID="16" presetClass="emph" presetSubtype="0" fill="hold" grpId="0" nodeType="withEffect">
                                  <p:stCondLst>
                                    <p:cond delay="0"/>
                                  </p:stCondLst>
                                  <p:iterate type="lt">
                                    <p:tmPct val="4000"/>
                                  </p:iterate>
                                  <p:childTnLst>
                                    <p:set>
                                      <p:cBhvr override="childStyle">
                                        <p:cTn id="14" dur="500" fill="hold"/>
                                        <p:tgtEl>
                                          <p:spTgt spid="31"/>
                                        </p:tgtEl>
                                        <p:attrNameLst>
                                          <p:attrName>style.color</p:attrName>
                                        </p:attrNameLst>
                                      </p:cBhvr>
                                      <p:to>
                                        <p:clrVal>
                                          <a:srgbClr val="6B6BCE"/>
                                        </p:clrVal>
                                      </p:to>
                                    </p:set>
                                    <p:set>
                                      <p:cBhvr>
                                        <p:cTn id="15" dur="500" fill="hold"/>
                                        <p:tgtEl>
                                          <p:spTgt spid="31"/>
                                        </p:tgtEl>
                                        <p:attrNameLst>
                                          <p:attrName>fillcolor</p:attrName>
                                        </p:attrNameLst>
                                      </p:cBhvr>
                                      <p:to>
                                        <p:clrVal>
                                          <a:srgbClr val="6B6BCE"/>
                                        </p:clrVal>
                                      </p:to>
                                    </p:set>
                                    <p:set>
                                      <p:cBhvr>
                                        <p:cTn id="16" dur="500" fill="hold"/>
                                        <p:tgtEl>
                                          <p:spTgt spid="31"/>
                                        </p:tgtEl>
                                        <p:attrNameLst>
                                          <p:attrName>fill.type</p:attrName>
                                        </p:attrNameLst>
                                      </p:cBhvr>
                                      <p:to>
                                        <p:strVal val="solid"/>
                                      </p:to>
                                    </p:set>
                                  </p:childTnLst>
                                </p:cTn>
                              </p:par>
                              <p:par>
                                <p:cTn id="17" presetID="16" presetClass="emph" presetSubtype="0" fill="hold" grpId="0" nodeType="withEffect">
                                  <p:stCondLst>
                                    <p:cond delay="0"/>
                                  </p:stCondLst>
                                  <p:iterate type="lt">
                                    <p:tmPct val="4000"/>
                                  </p:iterate>
                                  <p:childTnLst>
                                    <p:set>
                                      <p:cBhvr override="childStyle">
                                        <p:cTn id="18" dur="500" fill="hold"/>
                                        <p:tgtEl>
                                          <p:spTgt spid="33"/>
                                        </p:tgtEl>
                                        <p:attrNameLst>
                                          <p:attrName>style.color</p:attrName>
                                        </p:attrNameLst>
                                      </p:cBhvr>
                                      <p:to>
                                        <p:clrVal>
                                          <a:srgbClr val="6B6BCE"/>
                                        </p:clrVal>
                                      </p:to>
                                    </p:set>
                                    <p:set>
                                      <p:cBhvr>
                                        <p:cTn id="19" dur="500" fill="hold"/>
                                        <p:tgtEl>
                                          <p:spTgt spid="33"/>
                                        </p:tgtEl>
                                        <p:attrNameLst>
                                          <p:attrName>fillcolor</p:attrName>
                                        </p:attrNameLst>
                                      </p:cBhvr>
                                      <p:to>
                                        <p:clrVal>
                                          <a:srgbClr val="6B6BCE"/>
                                        </p:clrVal>
                                      </p:to>
                                    </p:set>
                                    <p:set>
                                      <p:cBhvr>
                                        <p:cTn id="20" dur="500" fill="hold"/>
                                        <p:tgtEl>
                                          <p:spTgt spid="33"/>
                                        </p:tgtEl>
                                        <p:attrNameLst>
                                          <p:attrName>fill.type</p:attrName>
                                        </p:attrNameLst>
                                      </p:cBhvr>
                                      <p:to>
                                        <p:strVal val="solid"/>
                                      </p:to>
                                    </p:set>
                                  </p:childTnLst>
                                </p:cTn>
                              </p:par>
                              <p:par>
                                <p:cTn id="21" presetID="16" presetClass="emph" presetSubtype="0" fill="hold" grpId="0" nodeType="withEffect">
                                  <p:stCondLst>
                                    <p:cond delay="0"/>
                                  </p:stCondLst>
                                  <p:iterate type="lt">
                                    <p:tmPct val="4000"/>
                                  </p:iterate>
                                  <p:childTnLst>
                                    <p:set>
                                      <p:cBhvr override="childStyle">
                                        <p:cTn id="22" dur="500" fill="hold"/>
                                        <p:tgtEl>
                                          <p:spTgt spid="28"/>
                                        </p:tgtEl>
                                        <p:attrNameLst>
                                          <p:attrName>style.color</p:attrName>
                                        </p:attrNameLst>
                                      </p:cBhvr>
                                      <p:to>
                                        <p:clrVal>
                                          <a:srgbClr val="6B6BCE"/>
                                        </p:clrVal>
                                      </p:to>
                                    </p:set>
                                    <p:set>
                                      <p:cBhvr>
                                        <p:cTn id="23" dur="500" fill="hold"/>
                                        <p:tgtEl>
                                          <p:spTgt spid="28"/>
                                        </p:tgtEl>
                                        <p:attrNameLst>
                                          <p:attrName>fillcolor</p:attrName>
                                        </p:attrNameLst>
                                      </p:cBhvr>
                                      <p:to>
                                        <p:clrVal>
                                          <a:srgbClr val="6B6BCE"/>
                                        </p:clrVal>
                                      </p:to>
                                    </p:set>
                                    <p:set>
                                      <p:cBhvr>
                                        <p:cTn id="24" dur="500" fill="hold"/>
                                        <p:tgtEl>
                                          <p:spTgt spid="28"/>
                                        </p:tgtEl>
                                        <p:attrNameLst>
                                          <p:attrName>fill.type</p:attrName>
                                        </p:attrNameLst>
                                      </p:cBhvr>
                                      <p:to>
                                        <p:strVal val="solid"/>
                                      </p:to>
                                    </p:set>
                                  </p:childTnLst>
                                </p:cTn>
                              </p:par>
                              <p:par>
                                <p:cTn id="25" presetID="16" presetClass="emph" presetSubtype="0" fill="hold" grpId="0" nodeType="withEffect">
                                  <p:stCondLst>
                                    <p:cond delay="0"/>
                                  </p:stCondLst>
                                  <p:iterate type="lt">
                                    <p:tmPct val="4000"/>
                                  </p:iterate>
                                  <p:childTnLst>
                                    <p:set>
                                      <p:cBhvr override="childStyle">
                                        <p:cTn id="26" dur="500" fill="hold"/>
                                        <p:tgtEl>
                                          <p:spTgt spid="27"/>
                                        </p:tgtEl>
                                        <p:attrNameLst>
                                          <p:attrName>style.color</p:attrName>
                                        </p:attrNameLst>
                                      </p:cBhvr>
                                      <p:to>
                                        <p:clrVal>
                                          <a:srgbClr val="6B6BCE"/>
                                        </p:clrVal>
                                      </p:to>
                                    </p:set>
                                    <p:set>
                                      <p:cBhvr>
                                        <p:cTn id="27" dur="500" fill="hold"/>
                                        <p:tgtEl>
                                          <p:spTgt spid="27"/>
                                        </p:tgtEl>
                                        <p:attrNameLst>
                                          <p:attrName>fillcolor</p:attrName>
                                        </p:attrNameLst>
                                      </p:cBhvr>
                                      <p:to>
                                        <p:clrVal>
                                          <a:srgbClr val="6B6BCE"/>
                                        </p:clrVal>
                                      </p:to>
                                    </p:set>
                                    <p:set>
                                      <p:cBhvr>
                                        <p:cTn id="28" dur="500" fill="hold"/>
                                        <p:tgtEl>
                                          <p:spTgt spid="27"/>
                                        </p:tgtEl>
                                        <p:attrNameLst>
                                          <p:attrName>fill.type</p:attrName>
                                        </p:attrNameLst>
                                      </p:cBhvr>
                                      <p:to>
                                        <p:strVal val="solid"/>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6" presetClass="emph" presetSubtype="0" fill="hold" grpId="0" nodeType="clickEffect">
                                  <p:stCondLst>
                                    <p:cond delay="0"/>
                                  </p:stCondLst>
                                  <p:iterate type="lt">
                                    <p:tmPct val="4000"/>
                                  </p:iterate>
                                  <p:childTnLst>
                                    <p:set>
                                      <p:cBhvr override="childStyle">
                                        <p:cTn id="34" dur="500" fill="hold"/>
                                        <p:tgtEl>
                                          <p:spTgt spid="40"/>
                                        </p:tgtEl>
                                        <p:attrNameLst>
                                          <p:attrName>style.color</p:attrName>
                                        </p:attrNameLst>
                                      </p:cBhvr>
                                      <p:to>
                                        <p:clrVal>
                                          <a:srgbClr val="FF0000"/>
                                        </p:clrVal>
                                      </p:to>
                                    </p:set>
                                    <p:set>
                                      <p:cBhvr>
                                        <p:cTn id="35" dur="500" fill="hold"/>
                                        <p:tgtEl>
                                          <p:spTgt spid="40"/>
                                        </p:tgtEl>
                                        <p:attrNameLst>
                                          <p:attrName>fillcolor</p:attrName>
                                        </p:attrNameLst>
                                      </p:cBhvr>
                                      <p:to>
                                        <p:clrVal>
                                          <a:srgbClr val="FF0000"/>
                                        </p:clrVal>
                                      </p:to>
                                    </p:set>
                                    <p:set>
                                      <p:cBhvr>
                                        <p:cTn id="36" dur="500" fill="hold"/>
                                        <p:tgtEl>
                                          <p:spTgt spid="40"/>
                                        </p:tgtEl>
                                        <p:attrNameLst>
                                          <p:attrName>fill.type</p:attrName>
                                        </p:attrNameLst>
                                      </p:cBhvr>
                                      <p:to>
                                        <p:strVal val="solid"/>
                                      </p:to>
                                    </p:set>
                                  </p:childTnLst>
                                </p:cTn>
                              </p:par>
                              <p:par>
                                <p:cTn id="37" presetID="16" presetClass="emph" presetSubtype="0" fill="hold" grpId="0" nodeType="withEffect">
                                  <p:stCondLst>
                                    <p:cond delay="0"/>
                                  </p:stCondLst>
                                  <p:iterate type="lt">
                                    <p:tmPct val="4000"/>
                                  </p:iterate>
                                  <p:childTnLst>
                                    <p:set>
                                      <p:cBhvr override="childStyle">
                                        <p:cTn id="38" dur="500" fill="hold"/>
                                        <p:tgtEl>
                                          <p:spTgt spid="2"/>
                                        </p:tgtEl>
                                        <p:attrNameLst>
                                          <p:attrName>style.color</p:attrName>
                                        </p:attrNameLst>
                                      </p:cBhvr>
                                      <p:to>
                                        <p:clrVal>
                                          <a:srgbClr val="FF0000"/>
                                        </p:clrVal>
                                      </p:to>
                                    </p:set>
                                    <p:set>
                                      <p:cBhvr>
                                        <p:cTn id="39" dur="500" fill="hold"/>
                                        <p:tgtEl>
                                          <p:spTgt spid="2"/>
                                        </p:tgtEl>
                                        <p:attrNameLst>
                                          <p:attrName>fillcolor</p:attrName>
                                        </p:attrNameLst>
                                      </p:cBhvr>
                                      <p:to>
                                        <p:clrVal>
                                          <a:srgbClr val="FF0000"/>
                                        </p:clrVal>
                                      </p:to>
                                    </p:set>
                                    <p:set>
                                      <p:cBhvr>
                                        <p:cTn id="40" dur="500" fill="hold"/>
                                        <p:tgtEl>
                                          <p:spTgt spid="2"/>
                                        </p:tgtEl>
                                        <p:attrNameLst>
                                          <p:attrName>fill.type</p:attrName>
                                        </p:attrNameLst>
                                      </p:cBhvr>
                                      <p:to>
                                        <p:strVal val="solid"/>
                                      </p:to>
                                    </p:set>
                                  </p:childTnLst>
                                </p:cTn>
                              </p:par>
                              <p:par>
                                <p:cTn id="41" presetID="16" presetClass="emph" presetSubtype="0" fill="hold" grpId="0" nodeType="withEffect">
                                  <p:stCondLst>
                                    <p:cond delay="0"/>
                                  </p:stCondLst>
                                  <p:iterate type="lt">
                                    <p:tmPct val="4000"/>
                                  </p:iterate>
                                  <p:childTnLst>
                                    <p:set>
                                      <p:cBhvr override="childStyle">
                                        <p:cTn id="42" dur="500" fill="hold"/>
                                        <p:tgtEl>
                                          <p:spTgt spid="21"/>
                                        </p:tgtEl>
                                        <p:attrNameLst>
                                          <p:attrName>style.color</p:attrName>
                                        </p:attrNameLst>
                                      </p:cBhvr>
                                      <p:to>
                                        <p:clrVal>
                                          <a:srgbClr val="FF0000"/>
                                        </p:clrVal>
                                      </p:to>
                                    </p:set>
                                    <p:set>
                                      <p:cBhvr>
                                        <p:cTn id="43" dur="500" fill="hold"/>
                                        <p:tgtEl>
                                          <p:spTgt spid="21"/>
                                        </p:tgtEl>
                                        <p:attrNameLst>
                                          <p:attrName>fillcolor</p:attrName>
                                        </p:attrNameLst>
                                      </p:cBhvr>
                                      <p:to>
                                        <p:clrVal>
                                          <a:srgbClr val="FF0000"/>
                                        </p:clrVal>
                                      </p:to>
                                    </p:set>
                                    <p:set>
                                      <p:cBhvr>
                                        <p:cTn id="44" dur="500" fill="hold"/>
                                        <p:tgtEl>
                                          <p:spTgt spid="21"/>
                                        </p:tgtEl>
                                        <p:attrNameLst>
                                          <p:attrName>fill.type</p:attrName>
                                        </p:attrNameLst>
                                      </p:cBhvr>
                                      <p:to>
                                        <p:strVal val="solid"/>
                                      </p:to>
                                    </p:set>
                                  </p:childTnLst>
                                </p:cTn>
                              </p:par>
                              <p:par>
                                <p:cTn id="45" presetID="16" presetClass="emph" presetSubtype="0" fill="hold" grpId="0" nodeType="withEffect">
                                  <p:stCondLst>
                                    <p:cond delay="0"/>
                                  </p:stCondLst>
                                  <p:iterate type="lt">
                                    <p:tmPct val="4000"/>
                                  </p:iterate>
                                  <p:childTnLst>
                                    <p:set>
                                      <p:cBhvr override="childStyle">
                                        <p:cTn id="46" dur="500" fill="hold"/>
                                        <p:tgtEl>
                                          <p:spTgt spid="19"/>
                                        </p:tgtEl>
                                        <p:attrNameLst>
                                          <p:attrName>style.color</p:attrName>
                                        </p:attrNameLst>
                                      </p:cBhvr>
                                      <p:to>
                                        <p:clrVal>
                                          <a:srgbClr val="FF0000"/>
                                        </p:clrVal>
                                      </p:to>
                                    </p:set>
                                    <p:set>
                                      <p:cBhvr>
                                        <p:cTn id="47" dur="500" fill="hold"/>
                                        <p:tgtEl>
                                          <p:spTgt spid="19"/>
                                        </p:tgtEl>
                                        <p:attrNameLst>
                                          <p:attrName>fillcolor</p:attrName>
                                        </p:attrNameLst>
                                      </p:cBhvr>
                                      <p:to>
                                        <p:clrVal>
                                          <a:srgbClr val="FF0000"/>
                                        </p:clrVal>
                                      </p:to>
                                    </p:set>
                                    <p:set>
                                      <p:cBhvr>
                                        <p:cTn id="48" dur="500" fill="hold"/>
                                        <p:tgtEl>
                                          <p:spTgt spid="19"/>
                                        </p:tgtEl>
                                        <p:attrNameLst>
                                          <p:attrName>fill.type</p:attrName>
                                        </p:attrNameLst>
                                      </p:cBhvr>
                                      <p:to>
                                        <p:strVal val="solid"/>
                                      </p:to>
                                    </p:set>
                                  </p:childTnLst>
                                </p:cTn>
                              </p:par>
                              <p:par>
                                <p:cTn id="49" presetID="16" presetClass="emph" presetSubtype="0" fill="hold" grpId="0" nodeType="withEffect">
                                  <p:stCondLst>
                                    <p:cond delay="0"/>
                                  </p:stCondLst>
                                  <p:iterate type="lt">
                                    <p:tmPct val="4000"/>
                                  </p:iterate>
                                  <p:childTnLst>
                                    <p:set>
                                      <p:cBhvr override="childStyle">
                                        <p:cTn id="50" dur="500" fill="hold"/>
                                        <p:tgtEl>
                                          <p:spTgt spid="14"/>
                                        </p:tgtEl>
                                        <p:attrNameLst>
                                          <p:attrName>style.color</p:attrName>
                                        </p:attrNameLst>
                                      </p:cBhvr>
                                      <p:to>
                                        <p:clrVal>
                                          <a:srgbClr val="FF0000"/>
                                        </p:clrVal>
                                      </p:to>
                                    </p:set>
                                    <p:set>
                                      <p:cBhvr>
                                        <p:cTn id="51" dur="500" fill="hold"/>
                                        <p:tgtEl>
                                          <p:spTgt spid="14"/>
                                        </p:tgtEl>
                                        <p:attrNameLst>
                                          <p:attrName>fillcolor</p:attrName>
                                        </p:attrNameLst>
                                      </p:cBhvr>
                                      <p:to>
                                        <p:clrVal>
                                          <a:srgbClr val="FF0000"/>
                                        </p:clrVal>
                                      </p:to>
                                    </p:set>
                                    <p:set>
                                      <p:cBhvr>
                                        <p:cTn id="52" dur="500" fill="hold"/>
                                        <p:tgtEl>
                                          <p:spTgt spid="14"/>
                                        </p:tgtEl>
                                        <p:attrNameLst>
                                          <p:attrName>fill.type</p:attrName>
                                        </p:attrNameLst>
                                      </p:cBhvr>
                                      <p:to>
                                        <p:strVal val="solid"/>
                                      </p:to>
                                    </p:set>
                                  </p:childTnLst>
                                </p:cTn>
                              </p:par>
                              <p:par>
                                <p:cTn id="53" presetID="16" presetClass="emph" presetSubtype="0" fill="hold" grpId="0" nodeType="withEffect">
                                  <p:stCondLst>
                                    <p:cond delay="0"/>
                                  </p:stCondLst>
                                  <p:iterate type="lt">
                                    <p:tmPct val="4000"/>
                                  </p:iterate>
                                  <p:childTnLst>
                                    <p:set>
                                      <p:cBhvr override="childStyle">
                                        <p:cTn id="54" dur="500" fill="hold"/>
                                        <p:tgtEl>
                                          <p:spTgt spid="13"/>
                                        </p:tgtEl>
                                        <p:attrNameLst>
                                          <p:attrName>style.color</p:attrName>
                                        </p:attrNameLst>
                                      </p:cBhvr>
                                      <p:to>
                                        <p:clrVal>
                                          <a:srgbClr val="FF0000"/>
                                        </p:clrVal>
                                      </p:to>
                                    </p:set>
                                    <p:set>
                                      <p:cBhvr>
                                        <p:cTn id="55" dur="500" fill="hold"/>
                                        <p:tgtEl>
                                          <p:spTgt spid="13"/>
                                        </p:tgtEl>
                                        <p:attrNameLst>
                                          <p:attrName>fillcolor</p:attrName>
                                        </p:attrNameLst>
                                      </p:cBhvr>
                                      <p:to>
                                        <p:clrVal>
                                          <a:srgbClr val="FF0000"/>
                                        </p:clrVal>
                                      </p:to>
                                    </p:set>
                                    <p:set>
                                      <p:cBhvr>
                                        <p:cTn id="56" dur="500" fill="hold"/>
                                        <p:tgtEl>
                                          <p:spTgt spid="13"/>
                                        </p:tgtEl>
                                        <p:attrNameLst>
                                          <p:attrName>fill.type</p:attrName>
                                        </p:attrNameLst>
                                      </p:cBhvr>
                                      <p:to>
                                        <p:strVal val="solid"/>
                                      </p:to>
                                    </p:set>
                                  </p:childTnLst>
                                </p:cTn>
                              </p:par>
                              <p:par>
                                <p:cTn id="57" presetID="16" presetClass="emph" presetSubtype="0" fill="hold" grpId="0" nodeType="withEffect">
                                  <p:stCondLst>
                                    <p:cond delay="0"/>
                                  </p:stCondLst>
                                  <p:iterate type="lt">
                                    <p:tmPct val="4000"/>
                                  </p:iterate>
                                  <p:childTnLst>
                                    <p:set>
                                      <p:cBhvr override="childStyle">
                                        <p:cTn id="58" dur="500" fill="hold"/>
                                        <p:tgtEl>
                                          <p:spTgt spid="23"/>
                                        </p:tgtEl>
                                        <p:attrNameLst>
                                          <p:attrName>style.color</p:attrName>
                                        </p:attrNameLst>
                                      </p:cBhvr>
                                      <p:to>
                                        <p:clrVal>
                                          <a:srgbClr val="FF0000"/>
                                        </p:clrVal>
                                      </p:to>
                                    </p:set>
                                    <p:set>
                                      <p:cBhvr>
                                        <p:cTn id="59" dur="500" fill="hold"/>
                                        <p:tgtEl>
                                          <p:spTgt spid="23"/>
                                        </p:tgtEl>
                                        <p:attrNameLst>
                                          <p:attrName>fillcolor</p:attrName>
                                        </p:attrNameLst>
                                      </p:cBhvr>
                                      <p:to>
                                        <p:clrVal>
                                          <a:srgbClr val="FF0000"/>
                                        </p:clrVal>
                                      </p:to>
                                    </p:set>
                                    <p:set>
                                      <p:cBhvr>
                                        <p:cTn id="60" dur="500" fill="hold"/>
                                        <p:tgtEl>
                                          <p:spTgt spid="23"/>
                                        </p:tgtEl>
                                        <p:attrNameLst>
                                          <p:attrName>fill.type</p:attrName>
                                        </p:attrNameLst>
                                      </p:cBhvr>
                                      <p:to>
                                        <p:strVal val="solid"/>
                                      </p:to>
                                    </p:set>
                                  </p:childTnLst>
                                </p:cTn>
                              </p:par>
                              <p:par>
                                <p:cTn id="61" presetID="16" presetClass="emph" presetSubtype="0" fill="hold" grpId="0" nodeType="withEffect">
                                  <p:stCondLst>
                                    <p:cond delay="0"/>
                                  </p:stCondLst>
                                  <p:iterate type="lt">
                                    <p:tmPct val="4000"/>
                                  </p:iterate>
                                  <p:childTnLst>
                                    <p:set>
                                      <p:cBhvr override="childStyle">
                                        <p:cTn id="62" dur="500" fill="hold"/>
                                        <p:tgtEl>
                                          <p:spTgt spid="24"/>
                                        </p:tgtEl>
                                        <p:attrNameLst>
                                          <p:attrName>style.color</p:attrName>
                                        </p:attrNameLst>
                                      </p:cBhvr>
                                      <p:to>
                                        <p:clrVal>
                                          <a:srgbClr val="FF0000"/>
                                        </p:clrVal>
                                      </p:to>
                                    </p:set>
                                    <p:set>
                                      <p:cBhvr>
                                        <p:cTn id="63" dur="500" fill="hold"/>
                                        <p:tgtEl>
                                          <p:spTgt spid="24"/>
                                        </p:tgtEl>
                                        <p:attrNameLst>
                                          <p:attrName>fillcolor</p:attrName>
                                        </p:attrNameLst>
                                      </p:cBhvr>
                                      <p:to>
                                        <p:clrVal>
                                          <a:srgbClr val="FF0000"/>
                                        </p:clrVal>
                                      </p:to>
                                    </p:set>
                                    <p:set>
                                      <p:cBhvr>
                                        <p:cTn id="64" dur="500" fill="hold"/>
                                        <p:tgtEl>
                                          <p:spTgt spid="24"/>
                                        </p:tgtEl>
                                        <p:attrNameLst>
                                          <p:attrName>fill.type</p:attrName>
                                        </p:attrNameLst>
                                      </p:cBhvr>
                                      <p:to>
                                        <p:strVal val="solid"/>
                                      </p:to>
                                    </p:set>
                                  </p:childTnLst>
                                </p:cTn>
                              </p:par>
                              <p:par>
                                <p:cTn id="65" presetID="16" presetClass="emph" presetSubtype="0" fill="hold" grpId="0" nodeType="withEffect">
                                  <p:stCondLst>
                                    <p:cond delay="0"/>
                                  </p:stCondLst>
                                  <p:iterate type="lt">
                                    <p:tmPct val="4000"/>
                                  </p:iterate>
                                  <p:childTnLst>
                                    <p:set>
                                      <p:cBhvr override="childStyle">
                                        <p:cTn id="66" dur="500" fill="hold"/>
                                        <p:tgtEl>
                                          <p:spTgt spid="30"/>
                                        </p:tgtEl>
                                        <p:attrNameLst>
                                          <p:attrName>style.color</p:attrName>
                                        </p:attrNameLst>
                                      </p:cBhvr>
                                      <p:to>
                                        <p:clrVal>
                                          <a:srgbClr val="FF0000"/>
                                        </p:clrVal>
                                      </p:to>
                                    </p:set>
                                    <p:set>
                                      <p:cBhvr>
                                        <p:cTn id="67" dur="500" fill="hold"/>
                                        <p:tgtEl>
                                          <p:spTgt spid="30"/>
                                        </p:tgtEl>
                                        <p:attrNameLst>
                                          <p:attrName>fillcolor</p:attrName>
                                        </p:attrNameLst>
                                      </p:cBhvr>
                                      <p:to>
                                        <p:clrVal>
                                          <a:srgbClr val="FF0000"/>
                                        </p:clrVal>
                                      </p:to>
                                    </p:set>
                                    <p:set>
                                      <p:cBhvr>
                                        <p:cTn id="68" dur="500" fill="hold"/>
                                        <p:tgtEl>
                                          <p:spTgt spid="30"/>
                                        </p:tgtEl>
                                        <p:attrNameLst>
                                          <p:attrName>fill.type</p:attrName>
                                        </p:attrNameLst>
                                      </p:cBhvr>
                                      <p:to>
                                        <p:strVal val="solid"/>
                                      </p:to>
                                    </p:set>
                                  </p:childTnLst>
                                </p:cTn>
                              </p:par>
                              <p:par>
                                <p:cTn id="69" presetID="16" presetClass="emph" presetSubtype="0" fill="hold" grpId="0" nodeType="withEffect">
                                  <p:stCondLst>
                                    <p:cond delay="0"/>
                                  </p:stCondLst>
                                  <p:iterate type="lt">
                                    <p:tmPct val="4000"/>
                                  </p:iterate>
                                  <p:childTnLst>
                                    <p:set>
                                      <p:cBhvr override="childStyle">
                                        <p:cTn id="70" dur="500" fill="hold"/>
                                        <p:tgtEl>
                                          <p:spTgt spid="29"/>
                                        </p:tgtEl>
                                        <p:attrNameLst>
                                          <p:attrName>style.color</p:attrName>
                                        </p:attrNameLst>
                                      </p:cBhvr>
                                      <p:to>
                                        <p:clrVal>
                                          <a:srgbClr val="FF0000"/>
                                        </p:clrVal>
                                      </p:to>
                                    </p:set>
                                    <p:set>
                                      <p:cBhvr>
                                        <p:cTn id="71" dur="500" fill="hold"/>
                                        <p:tgtEl>
                                          <p:spTgt spid="29"/>
                                        </p:tgtEl>
                                        <p:attrNameLst>
                                          <p:attrName>fillcolor</p:attrName>
                                        </p:attrNameLst>
                                      </p:cBhvr>
                                      <p:to>
                                        <p:clrVal>
                                          <a:srgbClr val="FF0000"/>
                                        </p:clrVal>
                                      </p:to>
                                    </p:set>
                                    <p:set>
                                      <p:cBhvr>
                                        <p:cTn id="72" dur="500" fill="hold"/>
                                        <p:tgtEl>
                                          <p:spTgt spid="29"/>
                                        </p:tgtEl>
                                        <p:attrNameLst>
                                          <p:attrName>fill.type</p:attrName>
                                        </p:attrNameLst>
                                      </p:cBhvr>
                                      <p:to>
                                        <p:strVal val="solid"/>
                                      </p:to>
                                    </p:set>
                                  </p:childTnLst>
                                </p:cTn>
                              </p:par>
                              <p:par>
                                <p:cTn id="73" presetID="16" presetClass="emph" presetSubtype="0" fill="hold" grpId="0" nodeType="withEffect">
                                  <p:stCondLst>
                                    <p:cond delay="0"/>
                                  </p:stCondLst>
                                  <p:iterate type="lt">
                                    <p:tmPct val="4000"/>
                                  </p:iterate>
                                  <p:childTnLst>
                                    <p:set>
                                      <p:cBhvr override="childStyle">
                                        <p:cTn id="74" dur="500" fill="hold"/>
                                        <p:tgtEl>
                                          <p:spTgt spid="12"/>
                                        </p:tgtEl>
                                        <p:attrNameLst>
                                          <p:attrName>style.color</p:attrName>
                                        </p:attrNameLst>
                                      </p:cBhvr>
                                      <p:to>
                                        <p:clrVal>
                                          <a:srgbClr val="FF0000"/>
                                        </p:clrVal>
                                      </p:to>
                                    </p:set>
                                    <p:set>
                                      <p:cBhvr>
                                        <p:cTn id="75" dur="500" fill="hold"/>
                                        <p:tgtEl>
                                          <p:spTgt spid="12"/>
                                        </p:tgtEl>
                                        <p:attrNameLst>
                                          <p:attrName>fillcolor</p:attrName>
                                        </p:attrNameLst>
                                      </p:cBhvr>
                                      <p:to>
                                        <p:clrVal>
                                          <a:srgbClr val="FF0000"/>
                                        </p:clrVal>
                                      </p:to>
                                    </p:set>
                                    <p:set>
                                      <p:cBhvr>
                                        <p:cTn id="76" dur="500" fill="hold"/>
                                        <p:tgtEl>
                                          <p:spTgt spid="12"/>
                                        </p:tgtEl>
                                        <p:attrNameLst>
                                          <p:attrName>fill.type</p:attrName>
                                        </p:attrNameLst>
                                      </p:cBhvr>
                                      <p:to>
                                        <p:strVal val="solid"/>
                                      </p:to>
                                    </p:set>
                                  </p:childTnLst>
                                </p:cTn>
                              </p:par>
                              <p:par>
                                <p:cTn id="77" presetID="16" presetClass="emph" presetSubtype="0" fill="hold" grpId="0" nodeType="withEffect">
                                  <p:stCondLst>
                                    <p:cond delay="0"/>
                                  </p:stCondLst>
                                  <p:iterate type="lt">
                                    <p:tmPct val="4000"/>
                                  </p:iterate>
                                  <p:childTnLst>
                                    <p:set>
                                      <p:cBhvr override="childStyle">
                                        <p:cTn id="78" dur="500" fill="hold"/>
                                        <p:tgtEl>
                                          <p:spTgt spid="9"/>
                                        </p:tgtEl>
                                        <p:attrNameLst>
                                          <p:attrName>style.color</p:attrName>
                                        </p:attrNameLst>
                                      </p:cBhvr>
                                      <p:to>
                                        <p:clrVal>
                                          <a:srgbClr val="FF0000"/>
                                        </p:clrVal>
                                      </p:to>
                                    </p:set>
                                    <p:set>
                                      <p:cBhvr>
                                        <p:cTn id="79" dur="500" fill="hold"/>
                                        <p:tgtEl>
                                          <p:spTgt spid="9"/>
                                        </p:tgtEl>
                                        <p:attrNameLst>
                                          <p:attrName>fillcolor</p:attrName>
                                        </p:attrNameLst>
                                      </p:cBhvr>
                                      <p:to>
                                        <p:clrVal>
                                          <a:srgbClr val="FF0000"/>
                                        </p:clrVal>
                                      </p:to>
                                    </p:set>
                                    <p:set>
                                      <p:cBhvr>
                                        <p:cTn id="80" dur="500" fill="hold"/>
                                        <p:tgtEl>
                                          <p:spTgt spid="9"/>
                                        </p:tgtEl>
                                        <p:attrNameLst>
                                          <p:attrName>fill.type</p:attrName>
                                        </p:attrNameLst>
                                      </p:cBhvr>
                                      <p:to>
                                        <p:strVal val="solid"/>
                                      </p:to>
                                    </p:set>
                                  </p:childTnLst>
                                </p:cTn>
                              </p:par>
                              <p:par>
                                <p:cTn id="81" presetID="1"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childTnLst>
                                </p:cTn>
                              </p:par>
                              <p:par>
                                <p:cTn id="83" presetID="16" presetClass="emph" presetSubtype="0" fill="hold" grpId="0" nodeType="withEffect">
                                  <p:stCondLst>
                                    <p:cond delay="0"/>
                                  </p:stCondLst>
                                  <p:iterate type="lt">
                                    <p:tmPct val="4000"/>
                                  </p:iterate>
                                  <p:childTnLst>
                                    <p:set>
                                      <p:cBhvr override="childStyle">
                                        <p:cTn id="84" dur="500" fill="hold"/>
                                        <p:tgtEl>
                                          <p:spTgt spid="32"/>
                                        </p:tgtEl>
                                        <p:attrNameLst>
                                          <p:attrName>style.color</p:attrName>
                                        </p:attrNameLst>
                                      </p:cBhvr>
                                      <p:to>
                                        <p:clrVal>
                                          <a:srgbClr val="FF0000"/>
                                        </p:clrVal>
                                      </p:to>
                                    </p:set>
                                    <p:set>
                                      <p:cBhvr>
                                        <p:cTn id="85" dur="500" fill="hold"/>
                                        <p:tgtEl>
                                          <p:spTgt spid="32"/>
                                        </p:tgtEl>
                                        <p:attrNameLst>
                                          <p:attrName>fillcolor</p:attrName>
                                        </p:attrNameLst>
                                      </p:cBhvr>
                                      <p:to>
                                        <p:clrVal>
                                          <a:srgbClr val="FF0000"/>
                                        </p:clrVal>
                                      </p:to>
                                    </p:set>
                                    <p:set>
                                      <p:cBhvr>
                                        <p:cTn id="86" dur="500" fill="hold"/>
                                        <p:tgtEl>
                                          <p:spTgt spid="32"/>
                                        </p:tgtEl>
                                        <p:attrNameLst>
                                          <p:attrName>fill.type</p:attrName>
                                        </p:attrNameLst>
                                      </p:cBhvr>
                                      <p:to>
                                        <p:strVal val="solid"/>
                                      </p:to>
                                    </p:set>
                                  </p:childTnLst>
                                </p:cTn>
                              </p:par>
                              <p:par>
                                <p:cTn id="87" presetID="16" presetClass="emph" presetSubtype="0" fill="hold" grpId="0" nodeType="withEffect">
                                  <p:stCondLst>
                                    <p:cond delay="0"/>
                                  </p:stCondLst>
                                  <p:iterate type="lt">
                                    <p:tmPct val="4000"/>
                                  </p:iterate>
                                  <p:childTnLst>
                                    <p:set>
                                      <p:cBhvr override="childStyle">
                                        <p:cTn id="88" dur="500" fill="hold"/>
                                        <p:tgtEl>
                                          <p:spTgt spid="34"/>
                                        </p:tgtEl>
                                        <p:attrNameLst>
                                          <p:attrName>style.color</p:attrName>
                                        </p:attrNameLst>
                                      </p:cBhvr>
                                      <p:to>
                                        <p:clrVal>
                                          <a:srgbClr val="FF0000"/>
                                        </p:clrVal>
                                      </p:to>
                                    </p:set>
                                    <p:set>
                                      <p:cBhvr>
                                        <p:cTn id="89" dur="500" fill="hold"/>
                                        <p:tgtEl>
                                          <p:spTgt spid="34"/>
                                        </p:tgtEl>
                                        <p:attrNameLst>
                                          <p:attrName>fillcolor</p:attrName>
                                        </p:attrNameLst>
                                      </p:cBhvr>
                                      <p:to>
                                        <p:clrVal>
                                          <a:srgbClr val="FF0000"/>
                                        </p:clrVal>
                                      </p:to>
                                    </p:set>
                                    <p:set>
                                      <p:cBhvr>
                                        <p:cTn id="90" dur="500" fill="hold"/>
                                        <p:tgtEl>
                                          <p:spTgt spid="3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34" grpId="0"/>
      <p:bldP spid="32" grpId="0"/>
      <p:bldP spid="24" grpId="0"/>
      <p:bldP spid="2" grpId="0"/>
      <p:bldP spid="13" grpId="0"/>
      <p:bldP spid="14" grpId="0"/>
      <p:bldP spid="17" grpId="0"/>
      <p:bldP spid="18" grpId="0"/>
      <p:bldP spid="19" grpId="0"/>
      <p:bldP spid="21" grpId="0"/>
      <p:bldP spid="27" grpId="0"/>
      <p:bldP spid="28" grpId="0"/>
      <p:bldP spid="23" grpId="0"/>
      <p:bldP spid="29" grpId="0"/>
      <p:bldP spid="30" grpId="0"/>
      <p:bldP spid="40" grpId="0"/>
      <p:bldP spid="42" grpId="0" animBg="1"/>
      <p:bldP spid="43" grpId="0" animBg="1"/>
      <p:bldP spid="31" grpId="0"/>
      <p:bldP spid="3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77480" y="321499"/>
            <a:ext cx="8999597" cy="954107"/>
          </a:xfrm>
          <a:prstGeom prst="rect">
            <a:avLst/>
          </a:prstGeom>
          <a:noFill/>
        </p:spPr>
        <p:txBody>
          <a:bodyPr wrap="square" rtlCol="0">
            <a:spAutoFit/>
          </a:bodyPr>
          <a:lstStyle/>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7.</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“铺满金色巴掌的水泥道”，多美的发现啊！你在上学或放学路上看到了什么样的景色，用几句话写下来吧。</a:t>
            </a:r>
            <a:endParaRPr lang="en-US" altLang="zh-CN" sz="2400" b="1" dirty="0">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2" name="文本框 3"/>
          <p:cNvSpPr txBox="1"/>
          <p:nvPr/>
        </p:nvSpPr>
        <p:spPr>
          <a:xfrm>
            <a:off x="94540" y="1275606"/>
            <a:ext cx="8887201" cy="353943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　　天才蒙蒙亮，马路上只有几辆汽车行驶，行人也寥若晨星。我坐在爸爸的电瓶车上，路过虹桥，只见旁边是蜿蜒的流水，四周是葱绿的树木，它们都沉睡在乳白色的薄雾里，周围一片寂静。在几枝向上挺拔的枝桠上，点缀着一抹红。红？那是怎样的红？没有粉红般妖艳，没有深红般深沉，它是热烈而鲜活的。却稀零</a:t>
            </a:r>
            <a:r>
              <a:rPr lang="en-US" altLang="zh-CN" sz="2800" b="1" dirty="0" smtClean="0">
                <a:solidFill>
                  <a:srgbClr val="FF0000"/>
                </a:solidFill>
                <a:latin typeface="楷体" panose="02010609060101010101" pitchFamily="49" charset="-122"/>
                <a:ea typeface="楷体" panose="02010609060101010101" pitchFamily="49" charset="-122"/>
              </a:rPr>
              <a:t>——</a:t>
            </a:r>
            <a:r>
              <a:rPr lang="zh-CN" altLang="en-US" sz="2800" b="1" dirty="0" smtClean="0">
                <a:solidFill>
                  <a:srgbClr val="FF0000"/>
                </a:solidFill>
                <a:latin typeface="楷体" panose="02010609060101010101" pitchFamily="49" charset="-122"/>
                <a:ea typeface="楷体" panose="02010609060101010101" pitchFamily="49" charset="-122"/>
              </a:rPr>
              <a:t>在这光秃的水泥背景下，在这光秃的枝头。仿佛是哪个顽孩，闯进了这个光秃的世界，用胶水粘上去的。</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395536" y="393507"/>
            <a:ext cx="8280920" cy="954107"/>
          </a:xfrm>
          <a:prstGeom prst="rect">
            <a:avLst/>
          </a:prstGeom>
          <a:noFill/>
        </p:spPr>
        <p:txBody>
          <a:bodyPr wrap="square" rtlCol="0">
            <a:spAutoFit/>
          </a:bodyPr>
          <a:lstStyle>
            <a:defPPr>
              <a:defRPr lang="zh-CN"/>
            </a:defPPr>
            <a:lvl1pPr>
              <a:defRPr sz="2800" b="1">
                <a:latin typeface="宋体" panose="02010600030101010101" pitchFamily="2" charset="-122"/>
                <a:ea typeface="宋体" panose="02010600030101010101" pitchFamily="2" charset="-122"/>
                <a:cs typeface="楷体" panose="02010609060101010101" pitchFamily="49" charset="-122"/>
              </a:defRPr>
            </a:lvl1pPr>
          </a:lstStyle>
          <a:p>
            <a:r>
              <a:rPr lang="en-US" altLang="zh-CN" dirty="0">
                <a:sym typeface="+mn-ea"/>
              </a:rPr>
              <a:t>8.</a:t>
            </a:r>
            <a:r>
              <a:rPr lang="zh-CN" altLang="en-US" dirty="0"/>
              <a:t>想象一下，秋天的雨还会把颜色分给谁呢？照样子写一写。</a:t>
            </a:r>
            <a:endParaRPr lang="en-US" altLang="zh-CN" dirty="0">
              <a:sym typeface="+mn-ea"/>
            </a:endParaRPr>
          </a:p>
        </p:txBody>
      </p:sp>
      <p:sp>
        <p:nvSpPr>
          <p:cNvPr id="12" name="文本框 3"/>
          <p:cNvSpPr txBox="1"/>
          <p:nvPr/>
        </p:nvSpPr>
        <p:spPr>
          <a:xfrm>
            <a:off x="484113" y="1491630"/>
            <a:ext cx="8120335" cy="2677656"/>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　　它把紫色给了葡萄，一串串紫色的葡萄像一颗颗晶莹的宝石，带来了秋天的香甜。</a:t>
            </a:r>
            <a:br>
              <a:rPr lang="zh-CN" altLang="en-US" sz="2800" b="1" dirty="0" smtClean="0">
                <a:solidFill>
                  <a:srgbClr val="FF0000"/>
                </a:solidFill>
                <a:latin typeface="楷体" panose="02010609060101010101" pitchFamily="49" charset="-122"/>
                <a:ea typeface="楷体" panose="02010609060101010101" pitchFamily="49" charset="-122"/>
              </a:rPr>
            </a:br>
            <a:r>
              <a:rPr lang="zh-CN" altLang="en-US" sz="2800" b="1" dirty="0" smtClean="0">
                <a:solidFill>
                  <a:srgbClr val="FF0000"/>
                </a:solidFill>
                <a:latin typeface="楷体" panose="02010609060101010101" pitchFamily="49" charset="-122"/>
                <a:ea typeface="楷体" panose="02010609060101010101" pitchFamily="49" charset="-122"/>
              </a:rPr>
              <a:t>　　它把红色给了苹果，红红的苹果在树枝上摇晃着小脑袋，向人们打招呼呢</a:t>
            </a:r>
            <a:r>
              <a:rPr lang="en-US" altLang="zh-CN" sz="2800" b="1" dirty="0" smtClean="0">
                <a:solidFill>
                  <a:srgbClr val="FF0000"/>
                </a:solidFill>
                <a:latin typeface="楷体" panose="02010609060101010101" pitchFamily="49" charset="-122"/>
                <a:ea typeface="楷体" panose="02010609060101010101" pitchFamily="49" charset="-122"/>
              </a:rPr>
              <a:t>!</a:t>
            </a:r>
            <a:br>
              <a:rPr lang="en-US" altLang="zh-CN" sz="2800" b="1" dirty="0" smtClean="0">
                <a:solidFill>
                  <a:srgbClr val="FF0000"/>
                </a:solidFill>
                <a:latin typeface="楷体" panose="02010609060101010101" pitchFamily="49" charset="-122"/>
                <a:ea typeface="楷体" panose="02010609060101010101" pitchFamily="49" charset="-122"/>
              </a:rPr>
            </a:br>
            <a:r>
              <a:rPr lang="zh-CN" altLang="en-US" sz="2800" b="1" dirty="0" smtClean="0">
                <a:solidFill>
                  <a:srgbClr val="FF0000"/>
                </a:solidFill>
                <a:latin typeface="楷体" panose="02010609060101010101" pitchFamily="49" charset="-122"/>
                <a:ea typeface="楷体" panose="02010609060101010101" pitchFamily="49" charset="-122"/>
              </a:rPr>
              <a:t>　　它把紫色给了牵牛花，紫色的花朵像一个个小喇叭，吹啊吹啊，吹来了秋天的丰收。</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419622"/>
            <a:ext cx="7056784" cy="1754326"/>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这</a:t>
            </a:r>
            <a:r>
              <a:rPr lang="zh-CN" altLang="en-US" sz="3600" b="1" dirty="0">
                <a:latin typeface="楷体" panose="02010609060101010101" pitchFamily="49" charset="-122"/>
                <a:ea typeface="楷体" panose="02010609060101010101" pitchFamily="49" charset="-122"/>
              </a:rPr>
              <a:t>一单元的课文中有哪些知识点呢？我们一起来复习吧！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4608" y="1633031"/>
            <a:ext cx="8254784" cy="1877437"/>
          </a:xfrm>
          <a:prstGeom prst="rect">
            <a:avLst/>
          </a:prstGeom>
          <a:noFill/>
        </p:spPr>
        <p:txBody>
          <a:bodyPr wrap="square" rtlCol="0">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《山行》描写</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时节，诗人在山中行走时所看到的</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表达了诗人对（</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的</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热爱之情，诗中写枫叶颜色的诗句</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是（       </a:t>
            </a:r>
            <a:endParaRPr lang="en-US" altLang="zh-CN" sz="2800" b="1" dirty="0" smtClean="0">
              <a:latin typeface="宋体" panose="02010600030101010101" pitchFamily="2" charset="-122"/>
              <a:ea typeface="宋体" panose="02010600030101010101" pitchFamily="2" charset="-122"/>
              <a:cs typeface="黑体" panose="02010609060101010101" pitchFamily="49" charset="-122"/>
              <a:sym typeface="+mn-ea"/>
            </a:endParaRPr>
          </a:p>
          <a:p>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 </a:t>
            </a:r>
            <a:r>
              <a:rPr lang="en-US" altLang="zh-CN" sz="2800" b="1" dirty="0" smtClean="0">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a:t>
            </a:r>
            <a:endParaRPr lang="zh-CN" altLang="en-US" sz="2800" b="1" dirty="0">
              <a:latin typeface="宋体" panose="02010600030101010101" pitchFamily="2" charset="-122"/>
              <a:ea typeface="宋体" panose="02010600030101010101" pitchFamily="2" charset="-122"/>
            </a:endParaRPr>
          </a:p>
        </p:txBody>
      </p:sp>
      <p:grpSp>
        <p:nvGrpSpPr>
          <p:cNvPr id="4" name="组合 3"/>
          <p:cNvGrpSpPr/>
          <p:nvPr/>
        </p:nvGrpSpPr>
        <p:grpSpPr>
          <a:xfrm>
            <a:off x="-108520" y="268395"/>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p>
          </p:txBody>
        </p:sp>
      </p:grpSp>
      <p:sp>
        <p:nvSpPr>
          <p:cNvPr id="2" name="文本框 1"/>
          <p:cNvSpPr txBox="1"/>
          <p:nvPr/>
        </p:nvSpPr>
        <p:spPr>
          <a:xfrm>
            <a:off x="3419872" y="1635646"/>
            <a:ext cx="93610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rPr>
              <a:t>深秋</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文本框 10"/>
          <p:cNvSpPr txBox="1"/>
          <p:nvPr/>
        </p:nvSpPr>
        <p:spPr>
          <a:xfrm>
            <a:off x="2198171" y="2070829"/>
            <a:ext cx="165618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rPr>
              <a:t>美丽景色</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文本框 11"/>
          <p:cNvSpPr txBox="1"/>
          <p:nvPr/>
        </p:nvSpPr>
        <p:spPr>
          <a:xfrm>
            <a:off x="6948264" y="2070829"/>
            <a:ext cx="93610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rPr>
              <a:t>秋天</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文本框 12"/>
          <p:cNvSpPr txBox="1"/>
          <p:nvPr/>
        </p:nvSpPr>
        <p:spPr>
          <a:xfrm>
            <a:off x="421362" y="2987248"/>
            <a:ext cx="2747652"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rPr>
              <a:t>霜叶红于二月花</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P spid="12" grpId="0"/>
      <p:bldP spid="1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987574"/>
            <a:ext cx="6984776" cy="584775"/>
          </a:xfrm>
          <a:prstGeom prst="rect">
            <a:avLst/>
          </a:prstGeom>
          <a:noFill/>
        </p:spPr>
        <p:txBody>
          <a:bodyPr wrap="square" rtlCol="0">
            <a:spAutoFit/>
          </a:bodyPr>
          <a:lstStyle/>
          <a:p>
            <a:r>
              <a:rPr lang="zh-CN" altLang="en-US" sz="3200" b="1" dirty="0" smtClean="0">
                <a:solidFill>
                  <a:srgbClr val="FF0000"/>
                </a:solidFill>
                <a:latin typeface="宋体" panose="02010600030101010101" pitchFamily="2" charset="-122"/>
                <a:ea typeface="宋体" panose="02010600030101010101" pitchFamily="2" charset="-122"/>
                <a:sym typeface="+mn-ea"/>
              </a:rPr>
              <a:t> </a:t>
            </a:r>
            <a:r>
              <a:rPr lang="zh-CN" altLang="en-US" sz="3200" b="1" dirty="0">
                <a:solidFill>
                  <a:srgbClr val="FF0000"/>
                </a:solidFill>
                <a:latin typeface="宋体" panose="02010600030101010101" pitchFamily="2" charset="-122"/>
                <a:ea typeface="宋体" panose="02010600030101010101" pitchFamily="2" charset="-122"/>
                <a:sym typeface="+mn-ea"/>
              </a:rPr>
              <a:t>●</a:t>
            </a:r>
            <a:r>
              <a:rPr lang="zh-CN" altLang="en-US" sz="3200" b="1" dirty="0">
                <a:latin typeface="宋体" panose="02010600030101010101" pitchFamily="2" charset="-122"/>
                <a:ea typeface="宋体" panose="02010600030101010101" pitchFamily="2" charset="-122"/>
                <a:cs typeface="黑体" panose="02010609060101010101" pitchFamily="49" charset="-122"/>
                <a:sym typeface="+mn-ea"/>
              </a:rPr>
              <a:t>《山行》前两句诗写了哪些景物</a:t>
            </a:r>
            <a:r>
              <a:rPr lang="en-US" altLang="zh-CN" sz="3200" b="1" dirty="0">
                <a:latin typeface="宋体" panose="02010600030101010101" pitchFamily="2" charset="-122"/>
                <a:ea typeface="宋体" panose="02010600030101010101" pitchFamily="2" charset="-122"/>
                <a:cs typeface="黑体" panose="02010609060101010101" pitchFamily="49" charset="-122"/>
                <a:sym typeface="+mn-ea"/>
              </a:rPr>
              <a:t>?</a:t>
            </a:r>
            <a:endParaRPr lang="zh-CN" altLang="en-US" sz="3200" b="1" dirty="0">
              <a:latin typeface="宋体" panose="02010600030101010101" pitchFamily="2" charset="-122"/>
              <a:ea typeface="宋体" panose="02010600030101010101" pitchFamily="2" charset="-122"/>
            </a:endParaRPr>
          </a:p>
        </p:txBody>
      </p:sp>
      <p:sp>
        <p:nvSpPr>
          <p:cNvPr id="6" name="文本框 1"/>
          <p:cNvSpPr txBox="1"/>
          <p:nvPr/>
        </p:nvSpPr>
        <p:spPr>
          <a:xfrm>
            <a:off x="755576" y="2106592"/>
            <a:ext cx="7410947" cy="1077218"/>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sym typeface="+mn-ea"/>
              </a:rPr>
              <a:t>    </a:t>
            </a:r>
            <a:r>
              <a:rPr lang="zh-CN" altLang="en-US" sz="3200" b="1" dirty="0">
                <a:solidFill>
                  <a:srgbClr val="FF0000"/>
                </a:solidFill>
                <a:latin typeface="楷体" panose="02010609060101010101" pitchFamily="49" charset="-122"/>
                <a:ea typeface="楷体" panose="02010609060101010101" pitchFamily="49" charset="-122"/>
                <a:sym typeface="+mn-ea"/>
              </a:rPr>
              <a:t>写了秋天的深山、石铺的小路和白云缭绕处隐约可见的人家。</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81034" y="771550"/>
            <a:ext cx="7851406" cy="1077218"/>
          </a:xfrm>
          <a:prstGeom prst="rect">
            <a:avLst/>
          </a:prstGeom>
          <a:noFill/>
        </p:spPr>
        <p:txBody>
          <a:bodyPr wrap="square" rtlCol="0">
            <a:spAutoFit/>
          </a:bodyPr>
          <a:lstStyle/>
          <a:p>
            <a:r>
              <a:rPr lang="zh-CN" altLang="en-US" sz="3200" b="1" dirty="0" smtClean="0">
                <a:solidFill>
                  <a:srgbClr val="FF0000"/>
                </a:solidFill>
                <a:latin typeface="宋体" panose="02010600030101010101" pitchFamily="2" charset="-122"/>
                <a:ea typeface="宋体" panose="02010600030101010101" pitchFamily="2" charset="-122"/>
                <a:sym typeface="+mn-ea"/>
              </a:rPr>
              <a:t>●</a:t>
            </a:r>
            <a:r>
              <a:rPr lang="zh-CN" altLang="en-US" sz="3200" b="1" dirty="0">
                <a:latin typeface="宋体" panose="02010600030101010101" pitchFamily="2" charset="-122"/>
                <a:ea typeface="宋体" panose="02010600030101010101" pitchFamily="2" charset="-122"/>
                <a:cs typeface="黑体" panose="02010609060101010101" pitchFamily="49" charset="-122"/>
                <a:sym typeface="+mn-ea"/>
              </a:rPr>
              <a:t>停车后，诗人看到了怎样的景象</a:t>
            </a:r>
            <a:r>
              <a:rPr lang="en-US" altLang="zh-CN" sz="32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3200" b="1" dirty="0">
                <a:latin typeface="宋体" panose="02010600030101010101" pitchFamily="2" charset="-122"/>
                <a:ea typeface="宋体" panose="02010600030101010101" pitchFamily="2" charset="-122"/>
                <a:cs typeface="黑体" panose="02010609060101010101" pitchFamily="49" charset="-122"/>
                <a:sym typeface="+mn-ea"/>
              </a:rPr>
              <a:t>表达了怎样的情感</a:t>
            </a:r>
            <a:r>
              <a:rPr lang="en-US" altLang="zh-CN" sz="3200" b="1" dirty="0">
                <a:latin typeface="宋体" panose="02010600030101010101" pitchFamily="2" charset="-122"/>
                <a:ea typeface="宋体" panose="02010600030101010101" pitchFamily="2" charset="-122"/>
                <a:cs typeface="黑体" panose="02010609060101010101" pitchFamily="49" charset="-122"/>
                <a:sym typeface="+mn-ea"/>
              </a:rPr>
              <a:t>? </a:t>
            </a:r>
            <a:endParaRPr lang="zh-CN" altLang="en-US" sz="3200" b="1" dirty="0">
              <a:latin typeface="宋体" panose="02010600030101010101" pitchFamily="2" charset="-122"/>
              <a:ea typeface="宋体" panose="02010600030101010101" pitchFamily="2" charset="-122"/>
            </a:endParaRPr>
          </a:p>
        </p:txBody>
      </p:sp>
      <p:sp>
        <p:nvSpPr>
          <p:cNvPr id="6" name="文本框 1"/>
          <p:cNvSpPr txBox="1"/>
          <p:nvPr/>
        </p:nvSpPr>
        <p:spPr>
          <a:xfrm>
            <a:off x="761453" y="2067694"/>
            <a:ext cx="7621094" cy="1569660"/>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sym typeface="+mn-ea"/>
              </a:rPr>
              <a:t>    </a:t>
            </a:r>
            <a:r>
              <a:rPr lang="zh-CN" altLang="en-US" sz="3200" b="1" dirty="0">
                <a:solidFill>
                  <a:srgbClr val="FF0000"/>
                </a:solidFill>
                <a:latin typeface="楷体" panose="02010609060101010101" pitchFamily="49" charset="-122"/>
                <a:ea typeface="楷体" panose="02010609060101010101" pitchFamily="49" charset="-122"/>
                <a:sym typeface="+mn-ea"/>
              </a:rPr>
              <a:t>诗人看到经秋霜打过的枫叶简直比二月的鲜花还要红艳。表达了诗人喜爱枫叶、赞美秋天的感情。</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3772" y="627534"/>
            <a:ext cx="8676456" cy="1815882"/>
          </a:xfrm>
          <a:prstGeom prst="rect">
            <a:avLst/>
          </a:prstGeom>
          <a:noFill/>
        </p:spPr>
        <p:txBody>
          <a:bodyPr wrap="square" rtlCol="0">
            <a:spAutoFit/>
          </a:bodyPr>
          <a:lstStyle/>
          <a:p>
            <a:r>
              <a:rPr lang="en-US" altLang="zh-CN" sz="2800"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山行</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是一首描写和赞美深秋山林景色的小诗。全诗的中心句是</a:t>
            </a:r>
            <a:r>
              <a:rPr lang="zh-CN" altLang="en-US" sz="2800" b="1" u="sng"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霜叶红于二月花</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，前三句的描写都是在为这句铺垫和烘托。诗人为什么用“红于”而不用“红如”</a:t>
            </a:r>
            <a:r>
              <a:rPr lang="en-US" altLang="zh-CN" sz="2800" b="1" dirty="0" smtClean="0">
                <a:latin typeface="宋体" panose="02010600030101010101" pitchFamily="2" charset="-122"/>
                <a:ea typeface="宋体" panose="02010600030101010101" pitchFamily="2" charset="-122"/>
                <a:cs typeface="黑体" panose="02010609060101010101" pitchFamily="49" charset="-122"/>
                <a:sym typeface="+mn-ea"/>
              </a:rPr>
              <a:t>?</a:t>
            </a:r>
            <a:endParaRPr lang="zh-CN" altLang="en-US" sz="3200" b="1" dirty="0">
              <a:latin typeface="宋体" panose="02010600030101010101" pitchFamily="2" charset="-122"/>
              <a:ea typeface="宋体" panose="02010600030101010101" pitchFamily="2" charset="-122"/>
            </a:endParaRPr>
          </a:p>
        </p:txBody>
      </p:sp>
      <p:sp>
        <p:nvSpPr>
          <p:cNvPr id="3" name="TextBox 3"/>
          <p:cNvSpPr txBox="1"/>
          <p:nvPr/>
        </p:nvSpPr>
        <p:spPr>
          <a:xfrm>
            <a:off x="233772" y="2571750"/>
            <a:ext cx="8676456" cy="144655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因为</a:t>
            </a: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“红如”不过和春花一样，无非是装点自然美景而已</a:t>
            </a:r>
            <a:r>
              <a:rPr lang="en-US" altLang="zh-CN"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而“红于”则是春花所不能比拟的，不仅仅是色彩更鲜艳，而且更能耐寒，经得起风霜考验。 </a:t>
            </a:r>
            <a:r>
              <a:rPr lang="zh-CN" altLang="en-US" sz="3200" b="1" dirty="0">
                <a:latin typeface="楷体" panose="02010609060101010101" pitchFamily="49" charset="-122"/>
                <a:ea typeface="楷体" panose="02010609060101010101" pitchFamily="49" charset="-122"/>
                <a:cs typeface="黑体" panose="02010609060101010101" pitchFamily="49" charset="-122"/>
                <a:sym typeface="+mn-ea"/>
              </a:rPr>
              <a:t> </a:t>
            </a:r>
            <a:endParaRPr lang="zh-CN" altLang="en-US" sz="3200" b="1"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27584" y="1059582"/>
            <a:ext cx="7416824" cy="2246769"/>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赠刘景文</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中诗人通过对</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的描写，突出了菊花凌寒傲霜的气概，间接地表达了对友人的敬佩之情，诗中写秋天丰收之景的诗句是</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a:t>
            </a:r>
          </a:p>
        </p:txBody>
      </p:sp>
      <p:sp>
        <p:nvSpPr>
          <p:cNvPr id="4" name="文本框 3"/>
          <p:cNvSpPr txBox="1"/>
          <p:nvPr/>
        </p:nvSpPr>
        <p:spPr>
          <a:xfrm>
            <a:off x="6005632" y="1059582"/>
            <a:ext cx="936104"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荷枯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1162253" y="1470364"/>
            <a:ext cx="936104"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菊残</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4766831" y="1470364"/>
            <a:ext cx="936104"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橘绿</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2964542" y="1470364"/>
            <a:ext cx="936104"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橙黄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1174975" y="2768931"/>
            <a:ext cx="2693772"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正是橙黄橘绿时</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9187" y="1707654"/>
            <a:ext cx="7583253" cy="1815882"/>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sym typeface="+mn-ea"/>
              </a:rPr>
              <a:t>    </a:t>
            </a:r>
            <a:r>
              <a:rPr lang="zh-CN" altLang="en-US" sz="2800" b="1" dirty="0">
                <a:solidFill>
                  <a:srgbClr val="FF0000"/>
                </a:solidFill>
                <a:latin typeface="楷体" panose="02010609060101010101" pitchFamily="49" charset="-122"/>
                <a:ea typeface="楷体" panose="02010609060101010101" pitchFamily="49" charset="-122"/>
                <a:sym typeface="+mn-ea"/>
              </a:rPr>
              <a:t>诗人以“荷尽”“菊残”写出了秋末的特征，“已无”与“犹有”形成对比，歌颂了菊花傲视风霜的气节，表达了诗人对菊花的敬佩、赞美之情。</a:t>
            </a:r>
          </a:p>
        </p:txBody>
      </p:sp>
      <p:sp>
        <p:nvSpPr>
          <p:cNvPr id="3" name="文本框 2"/>
          <p:cNvSpPr txBox="1"/>
          <p:nvPr/>
        </p:nvSpPr>
        <p:spPr>
          <a:xfrm>
            <a:off x="636587" y="987574"/>
            <a:ext cx="7870825" cy="523220"/>
          </a:xfrm>
          <a:prstGeom prst="rect">
            <a:avLst/>
          </a:prstGeom>
          <a:noFill/>
        </p:spPr>
        <p:txBody>
          <a:bodyPr wrap="square" rtlCol="0">
            <a:spAutoFit/>
          </a:bodyPr>
          <a:lstStyle/>
          <a:p>
            <a:r>
              <a:rPr lang="en-US" altLang="zh-CN"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《赠刘景文</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前两句诗表达了诗人怎样的情怀？</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6997" y="2211710"/>
            <a:ext cx="7153395" cy="1384995"/>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sym typeface="+mn-ea"/>
              </a:rPr>
              <a:t>    </a:t>
            </a:r>
            <a:r>
              <a:rPr lang="zh-CN" altLang="en-US" sz="2800" b="1" dirty="0">
                <a:solidFill>
                  <a:srgbClr val="FF0000"/>
                </a:solidFill>
                <a:latin typeface="楷体" panose="02010609060101010101" pitchFamily="49" charset="-122"/>
                <a:ea typeface="楷体" panose="02010609060101010101" pitchFamily="49" charset="-122"/>
                <a:sym typeface="+mn-ea"/>
              </a:rPr>
              <a:t>这首诗写的是秋末的景色，是从“荷尽”</a:t>
            </a:r>
            <a:r>
              <a:rPr lang="en-US" altLang="zh-CN" sz="2800" b="1" dirty="0">
                <a:solidFill>
                  <a:srgbClr val="FF0000"/>
                </a:solidFill>
                <a:latin typeface="楷体" panose="02010609060101010101" pitchFamily="49" charset="-122"/>
                <a:ea typeface="楷体" panose="02010609060101010101" pitchFamily="49" charset="-122"/>
                <a:sym typeface="+mn-ea"/>
              </a:rPr>
              <a:t>----</a:t>
            </a:r>
            <a:r>
              <a:rPr lang="zh-CN" altLang="en-US" sz="2800" b="1" dirty="0">
                <a:solidFill>
                  <a:srgbClr val="FF0000"/>
                </a:solidFill>
                <a:latin typeface="楷体" panose="02010609060101010101" pitchFamily="49" charset="-122"/>
                <a:ea typeface="楷体" panose="02010609060101010101" pitchFamily="49" charset="-122"/>
                <a:sym typeface="+mn-ea"/>
              </a:rPr>
              <a:t>荷花凋谢、</a:t>
            </a:r>
            <a:r>
              <a:rPr lang="zh-CN" altLang="en-US" sz="2800" b="1" dirty="0" smtClean="0">
                <a:solidFill>
                  <a:srgbClr val="FF0000"/>
                </a:solidFill>
                <a:latin typeface="楷体" panose="02010609060101010101" pitchFamily="49" charset="-122"/>
                <a:ea typeface="楷体" panose="02010609060101010101" pitchFamily="49" charset="-122"/>
                <a:sym typeface="+mn-ea"/>
              </a:rPr>
              <a:t>“菊残”</a:t>
            </a:r>
            <a:r>
              <a:rPr lang="en-US" altLang="zh-CN" sz="2800" b="1" dirty="0" smtClean="0">
                <a:solidFill>
                  <a:srgbClr val="FF0000"/>
                </a:solidFill>
                <a:latin typeface="楷体" panose="02010609060101010101" pitchFamily="49" charset="-122"/>
                <a:ea typeface="楷体" panose="02010609060101010101" pitchFamily="49" charset="-122"/>
                <a:sym typeface="+mn-ea"/>
              </a:rPr>
              <a:t>——</a:t>
            </a:r>
            <a:r>
              <a:rPr lang="zh-CN" altLang="en-US" sz="2800" b="1" dirty="0" smtClean="0">
                <a:solidFill>
                  <a:srgbClr val="FF0000"/>
                </a:solidFill>
                <a:latin typeface="楷体" panose="02010609060101010101" pitchFamily="49" charset="-122"/>
                <a:ea typeface="楷体" panose="02010609060101010101" pitchFamily="49" charset="-122"/>
                <a:sym typeface="+mn-ea"/>
              </a:rPr>
              <a:t>菊花</a:t>
            </a:r>
            <a:r>
              <a:rPr lang="zh-CN" altLang="en-US" sz="2800" b="1" dirty="0">
                <a:solidFill>
                  <a:srgbClr val="FF0000"/>
                </a:solidFill>
                <a:latin typeface="楷体" panose="02010609060101010101" pitchFamily="49" charset="-122"/>
                <a:ea typeface="楷体" panose="02010609060101010101" pitchFamily="49" charset="-122"/>
                <a:sym typeface="+mn-ea"/>
              </a:rPr>
              <a:t>开败看出来的。</a:t>
            </a:r>
          </a:p>
        </p:txBody>
      </p:sp>
      <p:sp>
        <p:nvSpPr>
          <p:cNvPr id="3" name="文本框 2"/>
          <p:cNvSpPr txBox="1"/>
          <p:nvPr/>
        </p:nvSpPr>
        <p:spPr>
          <a:xfrm>
            <a:off x="755576" y="1059582"/>
            <a:ext cx="7388154" cy="954107"/>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《赠刘景文</a:t>
            </a:r>
            <a:r>
              <a:rPr lang="en-US" altLang="zh-CN"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这首诗写的是</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哪个季节的</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景色</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你是从哪里看出来的？</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14664" y="728146"/>
            <a:ext cx="8514671" cy="1323439"/>
          </a:xfrm>
          <a:prstGeom prst="rect">
            <a:avLst/>
          </a:prstGeom>
          <a:noFill/>
        </p:spPr>
        <p:txBody>
          <a:bodyPr wrap="square" rtlCol="0">
            <a:spAutoFit/>
          </a:bodyPr>
          <a:lstStyle/>
          <a:p>
            <a:pPr algn="l"/>
            <a:r>
              <a:rPr lang="zh-CN" altLang="en-US" sz="4000" b="1" dirty="0">
                <a:latin typeface="楷体" panose="02010609060101010101" pitchFamily="49" charset="-122"/>
                <a:ea typeface="楷体" panose="02010609060101010101" pitchFamily="49" charset="-122"/>
                <a:cs typeface="楷体" panose="02010609060101010101" pitchFamily="49" charset="-122"/>
                <a:sym typeface="+mn-ea"/>
              </a:rPr>
              <a:t>斜  残  铺  </a:t>
            </a:r>
            <a:r>
              <a:rPr lang="zh-CN" altLang="en-US" sz="4000" b="1" dirty="0" smtClean="0">
                <a:latin typeface="楷体" panose="02010609060101010101" pitchFamily="49" charset="-122"/>
                <a:ea typeface="楷体" panose="02010609060101010101" pitchFamily="49" charset="-122"/>
                <a:cs typeface="楷体" panose="02010609060101010101" pitchFamily="49" charset="-122"/>
                <a:sym typeface="+mn-ea"/>
              </a:rPr>
              <a:t>橙  </a:t>
            </a:r>
            <a:r>
              <a:rPr lang="zh-CN" altLang="en-US" sz="4000" b="1" dirty="0">
                <a:latin typeface="楷体" panose="02010609060101010101" pitchFamily="49" charset="-122"/>
                <a:ea typeface="楷体" panose="02010609060101010101" pitchFamily="49" charset="-122"/>
                <a:cs typeface="楷体" panose="02010609060101010101" pitchFamily="49" charset="-122"/>
                <a:sym typeface="+mn-ea"/>
              </a:rPr>
              <a:t>寒  盖  菊</a:t>
            </a:r>
            <a:endParaRPr lang="en-US" altLang="zh-CN" sz="4000" b="1" dirty="0">
              <a:latin typeface="楷体" panose="02010609060101010101" pitchFamily="49" charset="-122"/>
              <a:ea typeface="楷体" panose="02010609060101010101" pitchFamily="49" charset="-122"/>
              <a:cs typeface="楷体" panose="02010609060101010101" pitchFamily="49" charset="-122"/>
              <a:sym typeface="+mn-ea"/>
            </a:endParaRPr>
          </a:p>
          <a:p>
            <a:pPr algn="l"/>
            <a:r>
              <a:rPr lang="zh-CN" altLang="en-US" sz="4000" b="1" dirty="0" smtClean="0">
                <a:latin typeface="楷体" panose="02010609060101010101" pitchFamily="49" charset="-122"/>
                <a:ea typeface="楷体" panose="02010609060101010101" pitchFamily="49" charset="-122"/>
                <a:cs typeface="楷体" panose="02010609060101010101" pitchFamily="49" charset="-122"/>
                <a:sym typeface="+mn-ea"/>
              </a:rPr>
              <a:t>墙  </a:t>
            </a:r>
            <a:r>
              <a:rPr lang="zh-CN" altLang="en-US" sz="4000" b="1" dirty="0">
                <a:latin typeface="楷体" panose="02010609060101010101" pitchFamily="49" charset="-122"/>
                <a:ea typeface="楷体" panose="02010609060101010101" pitchFamily="49" charset="-122"/>
                <a:cs typeface="楷体" panose="02010609060101010101" pitchFamily="49" charset="-122"/>
                <a:sym typeface="+mn-ea"/>
              </a:rPr>
              <a:t>印  迟  曲  丰  闻  盒  颜 </a:t>
            </a:r>
          </a:p>
        </p:txBody>
      </p:sp>
      <p:sp>
        <p:nvSpPr>
          <p:cNvPr id="9" name="文本框 8"/>
          <p:cNvSpPr txBox="1"/>
          <p:nvPr/>
        </p:nvSpPr>
        <p:spPr>
          <a:xfrm>
            <a:off x="928662" y="2295912"/>
            <a:ext cx="1832553"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容易混淆</a:t>
            </a:r>
          </a:p>
        </p:txBody>
      </p:sp>
      <p:sp>
        <p:nvSpPr>
          <p:cNvPr id="10" name="文本框 9"/>
          <p:cNvSpPr txBox="1"/>
          <p:nvPr/>
        </p:nvSpPr>
        <p:spPr>
          <a:xfrm>
            <a:off x="3777129" y="2172801"/>
            <a:ext cx="803425" cy="830997"/>
          </a:xfrm>
          <a:prstGeom prst="rect">
            <a:avLst/>
          </a:prstGeom>
          <a:noFill/>
        </p:spPr>
        <p:txBody>
          <a:bodyPr wrap="none" rtlCol="0">
            <a:spAutoFit/>
          </a:bodyPr>
          <a:lstStyle/>
          <a:p>
            <a:pPr algn="l"/>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径</a:t>
            </a:r>
          </a:p>
        </p:txBody>
      </p:sp>
      <p:sp>
        <p:nvSpPr>
          <p:cNvPr id="11" name="文本框 10"/>
          <p:cNvSpPr txBox="1"/>
          <p:nvPr/>
        </p:nvSpPr>
        <p:spPr>
          <a:xfrm>
            <a:off x="6063145" y="2172801"/>
            <a:ext cx="803425" cy="830997"/>
          </a:xfrm>
          <a:prstGeom prst="rect">
            <a:avLst/>
          </a:prstGeom>
          <a:noFill/>
        </p:spPr>
        <p:txBody>
          <a:bodyPr wrap="none" rtlCol="0">
            <a:spAutoFit/>
          </a:bodyPr>
          <a:lstStyle/>
          <a:p>
            <a:pPr algn="l"/>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经</a:t>
            </a:r>
          </a:p>
        </p:txBody>
      </p:sp>
      <p:sp>
        <p:nvSpPr>
          <p:cNvPr id="12" name="文本框 11"/>
          <p:cNvSpPr txBox="1"/>
          <p:nvPr/>
        </p:nvSpPr>
        <p:spPr>
          <a:xfrm>
            <a:off x="4562947" y="2234356"/>
            <a:ext cx="1213794" cy="707886"/>
          </a:xfrm>
          <a:prstGeom prst="rect">
            <a:avLst/>
          </a:prstGeom>
          <a:noFill/>
        </p:spPr>
        <p:txBody>
          <a:bodyPr wrap="none" rtlCol="0">
            <a:spAutoFit/>
          </a:bodyPr>
          <a:lstStyle/>
          <a:p>
            <a:pPr algn="l"/>
            <a:r>
              <a:rPr lang="zh-CN" altLang="en-US" sz="4000" b="1" dirty="0">
                <a:solidFill>
                  <a:srgbClr val="FF0000"/>
                </a:solidFill>
                <a:latin typeface="楷体" panose="02010609060101010101" pitchFamily="49" charset="-122"/>
                <a:ea typeface="楷体" panose="02010609060101010101" pitchFamily="49" charset="-122"/>
                <a:cs typeface="楷体" panose="02010609060101010101" pitchFamily="49" charset="-122"/>
              </a:rPr>
              <a:t>路径</a:t>
            </a:r>
          </a:p>
        </p:txBody>
      </p:sp>
      <p:sp>
        <p:nvSpPr>
          <p:cNvPr id="13" name="文本框 12"/>
          <p:cNvSpPr txBox="1"/>
          <p:nvPr/>
        </p:nvSpPr>
        <p:spPr>
          <a:xfrm>
            <a:off x="6848963" y="2234356"/>
            <a:ext cx="1213794" cy="707886"/>
          </a:xfrm>
          <a:prstGeom prst="rect">
            <a:avLst/>
          </a:prstGeom>
          <a:noFill/>
        </p:spPr>
        <p:txBody>
          <a:bodyPr wrap="none" rtlCol="0">
            <a:spAutoFit/>
          </a:bodyPr>
          <a:lstStyle/>
          <a:p>
            <a:pPr algn="l"/>
            <a:r>
              <a:rPr lang="zh-CN" altLang="en-US" sz="4000" b="1" dirty="0">
                <a:solidFill>
                  <a:srgbClr val="FF0000"/>
                </a:solidFill>
                <a:latin typeface="楷体" panose="02010609060101010101" pitchFamily="49" charset="-122"/>
                <a:ea typeface="楷体" panose="02010609060101010101" pitchFamily="49" charset="-122"/>
                <a:cs typeface="楷体" panose="02010609060101010101" pitchFamily="49" charset="-122"/>
              </a:rPr>
              <a:t>经过</a:t>
            </a: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易写错的字</a:t>
              </a:r>
            </a:p>
          </p:txBody>
        </p:sp>
      </p:grpSp>
      <p:sp>
        <p:nvSpPr>
          <p:cNvPr id="15" name="文本框 13"/>
          <p:cNvSpPr txBox="1"/>
          <p:nvPr/>
        </p:nvSpPr>
        <p:spPr>
          <a:xfrm>
            <a:off x="928662" y="3168427"/>
            <a:ext cx="2656496" cy="584200"/>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容易多写一笔</a:t>
            </a:r>
          </a:p>
        </p:txBody>
      </p:sp>
      <p:sp>
        <p:nvSpPr>
          <p:cNvPr id="16" name="文本框 9"/>
          <p:cNvSpPr txBox="1"/>
          <p:nvPr/>
        </p:nvSpPr>
        <p:spPr>
          <a:xfrm>
            <a:off x="3889510" y="3075806"/>
            <a:ext cx="750526" cy="769441"/>
          </a:xfrm>
          <a:prstGeom prst="rect">
            <a:avLst/>
          </a:prstGeom>
          <a:noFill/>
        </p:spPr>
        <p:txBody>
          <a:bodyPr wrap="none" rtlCol="0">
            <a:spAutoFit/>
          </a:bodyPr>
          <a:lstStyle/>
          <a:p>
            <a:pPr algn="l"/>
            <a:r>
              <a:rPr lang="zh-CN" altLang="en-US" sz="4400" b="1" dirty="0" smtClean="0">
                <a:latin typeface="楷体" panose="02010609060101010101" pitchFamily="49" charset="-122"/>
                <a:ea typeface="楷体" panose="02010609060101010101" pitchFamily="49" charset="-122"/>
                <a:cs typeface="楷体" panose="02010609060101010101" pitchFamily="49" charset="-122"/>
                <a:sym typeface="+mn-ea"/>
              </a:rPr>
              <a:t>墙</a:t>
            </a:r>
            <a:endParaRPr lang="zh-CN" altLang="en-US" sz="44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7" name="文本框 9"/>
          <p:cNvSpPr txBox="1"/>
          <p:nvPr/>
        </p:nvSpPr>
        <p:spPr>
          <a:xfrm>
            <a:off x="4981240" y="3076011"/>
            <a:ext cx="750526" cy="769441"/>
          </a:xfrm>
          <a:prstGeom prst="rect">
            <a:avLst/>
          </a:prstGeom>
          <a:noFill/>
        </p:spPr>
        <p:txBody>
          <a:bodyPr wrap="none" rtlCol="0">
            <a:spAutoFit/>
          </a:bodyPr>
          <a:lstStyle/>
          <a:p>
            <a:pPr algn="l"/>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曲</a:t>
            </a:r>
          </a:p>
        </p:txBody>
      </p:sp>
      <p:sp>
        <p:nvSpPr>
          <p:cNvPr id="18" name="文本框 13"/>
          <p:cNvSpPr txBox="1"/>
          <p:nvPr/>
        </p:nvSpPr>
        <p:spPr>
          <a:xfrm>
            <a:off x="928662" y="4055170"/>
            <a:ext cx="2656496" cy="584200"/>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容易少写一笔</a:t>
            </a:r>
          </a:p>
        </p:txBody>
      </p:sp>
      <p:sp>
        <p:nvSpPr>
          <p:cNvPr id="19" name="文本框 9"/>
          <p:cNvSpPr txBox="1"/>
          <p:nvPr/>
        </p:nvSpPr>
        <p:spPr>
          <a:xfrm>
            <a:off x="3893108" y="3962549"/>
            <a:ext cx="750526" cy="769441"/>
          </a:xfrm>
          <a:prstGeom prst="rect">
            <a:avLst/>
          </a:prstGeom>
          <a:noFill/>
        </p:spPr>
        <p:txBody>
          <a:bodyPr wrap="none" rtlCol="0">
            <a:spAutoFit/>
          </a:bodyPr>
          <a:lstStyle/>
          <a:p>
            <a:pPr algn="l"/>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残</a:t>
            </a:r>
          </a:p>
        </p:txBody>
      </p:sp>
      <p:sp>
        <p:nvSpPr>
          <p:cNvPr id="20" name="文本框 9"/>
          <p:cNvSpPr txBox="1"/>
          <p:nvPr/>
        </p:nvSpPr>
        <p:spPr>
          <a:xfrm>
            <a:off x="4963686" y="3958643"/>
            <a:ext cx="750526" cy="769441"/>
          </a:xfrm>
          <a:prstGeom prst="rect">
            <a:avLst/>
          </a:prstGeom>
          <a:noFill/>
        </p:spPr>
        <p:txBody>
          <a:bodyPr wrap="none" rtlCol="0">
            <a:spAutoFit/>
          </a:bodyPr>
          <a:lstStyle/>
          <a:p>
            <a:pPr algn="l"/>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铺</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down)">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down)">
                                      <p:cBhvr>
                                        <p:cTn id="38" dur="500"/>
                                        <p:tgtEl>
                                          <p:spTgt spid="19"/>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5" grpId="0" animBg="1"/>
      <p:bldP spid="16" grpId="0"/>
      <p:bldP spid="17" grpId="0"/>
      <p:bldP spid="18" grpId="0" animBg="1"/>
      <p:bldP spid="19" grpId="0"/>
      <p:bldP spid="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70704" y="1275606"/>
            <a:ext cx="8693784" cy="1815882"/>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夜书所见</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前两句写诗人的</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之情，后两句诗人看到的是</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想到的是</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这一情景使诗人回忆起了自己的故乡和童年生活。</a:t>
            </a:r>
          </a:p>
        </p:txBody>
      </p:sp>
      <p:sp>
        <p:nvSpPr>
          <p:cNvPr id="4" name="文本框 3"/>
          <p:cNvSpPr txBox="1"/>
          <p:nvPr/>
        </p:nvSpPr>
        <p:spPr>
          <a:xfrm>
            <a:off x="5748458" y="1275606"/>
            <a:ext cx="1728192"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郁闷孤独</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3817217" y="1708275"/>
            <a:ext cx="2736304"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夜深篱落一灯明</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601380" y="2142545"/>
            <a:ext cx="2736304"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知有儿童挑促织</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3568" y="2139702"/>
            <a:ext cx="7697671" cy="1384995"/>
          </a:xfrm>
          <a:prstGeom prst="rect">
            <a:avLst/>
          </a:prstGeom>
          <a:noFill/>
        </p:spPr>
        <p:txBody>
          <a:bodyPr wrap="square" rtlCol="0">
            <a:spAutoFit/>
          </a:bodyPr>
          <a:lstStyle/>
          <a:p>
            <a:r>
              <a:rPr lang="en-US" altLang="zh-CN" sz="2800" b="1" dirty="0">
                <a:solidFill>
                  <a:srgbClr val="FF0000"/>
                </a:solidFill>
                <a:latin typeface="楷体" panose="02010609060101010101" pitchFamily="49" charset="-122"/>
                <a:ea typeface="楷体" panose="02010609060101010101" pitchFamily="49" charset="-122"/>
                <a:sym typeface="+mn-ea"/>
              </a:rPr>
              <a:t>    </a:t>
            </a:r>
            <a:r>
              <a:rPr lang="zh-CN" altLang="en-US" sz="2800" b="1" dirty="0">
                <a:solidFill>
                  <a:srgbClr val="FF0000"/>
                </a:solidFill>
                <a:latin typeface="楷体" panose="02010609060101010101" pitchFamily="49" charset="-122"/>
                <a:ea typeface="楷体" panose="02010609060101010101" pitchFamily="49" charset="-122"/>
                <a:sym typeface="+mn-ea"/>
              </a:rPr>
              <a:t>“送”字静中显动，引出“寒声”，渲染了环境的凄清幽冷，烘托羁旅者孤寂的情怀和凄凉的心境。</a:t>
            </a:r>
          </a:p>
        </p:txBody>
      </p:sp>
      <p:sp>
        <p:nvSpPr>
          <p:cNvPr id="3" name="文本框 2"/>
          <p:cNvSpPr txBox="1"/>
          <p:nvPr/>
        </p:nvSpPr>
        <p:spPr>
          <a:xfrm>
            <a:off x="611560" y="1059582"/>
            <a:ext cx="7870825" cy="954107"/>
          </a:xfrm>
          <a:prstGeom prst="rect">
            <a:avLst/>
          </a:prstGeom>
          <a:noFill/>
        </p:spPr>
        <p:txBody>
          <a:bodyPr wrap="square" rtlCol="0">
            <a:spAutoFit/>
          </a:bodyPr>
          <a:lstStyle/>
          <a:p>
            <a:pPr latinLnBrk="1"/>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《夜书所见</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诗开头一句中“送”字用语巧妙，说说它的表达作用。</a:t>
            </a:r>
            <a:endParaRPr lang="zh-CN" altLang="en-US" sz="28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3791" y="1779662"/>
            <a:ext cx="8316417" cy="2246769"/>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sym typeface="+mn-ea"/>
              </a:rPr>
              <a:t>    </a:t>
            </a:r>
            <a:r>
              <a:rPr lang="zh-CN" altLang="en-US" sz="2800" b="1" dirty="0">
                <a:solidFill>
                  <a:srgbClr val="FF0000"/>
                </a:solidFill>
                <a:latin typeface="楷体" panose="02010609060101010101" pitchFamily="49" charset="-122"/>
                <a:ea typeface="楷体" panose="02010609060101010101" pitchFamily="49" charset="-122"/>
                <a:sym typeface="+mn-ea"/>
              </a:rPr>
              <a:t>茫茫夜色中，闪现在篱笆间的灯火，表现了儿童欢乐愉快的情趣，这无忧无虑、活泼天真的举动与诗人悲秋的凄凉之感形成鲜明对照，以乐景写哀情更突出了诗人流寓他乡的凄苦之情及对故乡的深沉思念之情。</a:t>
            </a:r>
          </a:p>
        </p:txBody>
      </p:sp>
      <p:sp>
        <p:nvSpPr>
          <p:cNvPr id="3" name="文本框 2"/>
          <p:cNvSpPr txBox="1"/>
          <p:nvPr/>
        </p:nvSpPr>
        <p:spPr>
          <a:xfrm>
            <a:off x="413791" y="771550"/>
            <a:ext cx="8316417" cy="954107"/>
          </a:xfrm>
          <a:prstGeom prst="rect">
            <a:avLst/>
          </a:prstGeom>
          <a:noFill/>
        </p:spPr>
        <p:txBody>
          <a:bodyPr wrap="square" rtlCol="0">
            <a:spAutoFit/>
          </a:bodyPr>
          <a:lstStyle/>
          <a:p>
            <a:r>
              <a:rPr lang="en-US" altLang="zh-CN"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《夜书所见》结尾两句诗人写儿童挑灯夜捉促织，对作者情感抒发有什么表达效果</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请作简要分析。</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43459" y="1118230"/>
            <a:ext cx="7870825" cy="2677656"/>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写“我”在上学路上，看见</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的梧桐树叶，铺满了水泥道，水泥道就像铺上了一块</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“我”像</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在地毯上</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蹦跳、歌唱</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，表达了“我”对大自然的</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之情。</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1691680" y="1109277"/>
            <a:ext cx="3816424"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铺满金色巴掌的水泥道</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2734109" y="1549218"/>
            <a:ext cx="1728192"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金黄金黄</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5275655" y="1548328"/>
            <a:ext cx="237626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像小巴掌一样</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1324821" y="2400309"/>
            <a:ext cx="2006618"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彩色的地毯</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5645301" y="2399864"/>
            <a:ext cx="926498"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sym typeface="+mn-ea"/>
              </a:rPr>
              <a:t>小鸟</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文本框 8"/>
          <p:cNvSpPr txBox="1"/>
          <p:nvPr/>
        </p:nvSpPr>
        <p:spPr>
          <a:xfrm>
            <a:off x="7106727" y="2826840"/>
            <a:ext cx="926498"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sym typeface="+mn-ea"/>
              </a:rPr>
              <a:t>热爱</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4533" y="1835988"/>
            <a:ext cx="7773891" cy="1815882"/>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    从</a:t>
            </a: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三个比喻句“水泥道像一块彩色</a:t>
            </a: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的毯</a:t>
            </a: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。”“梧桐树的落叶像金色的小巴掌。”“棕红色的小雨靴像两只棕红色的小鸟。”的具体描写看出的。</a:t>
            </a:r>
            <a:endParaRPr lang="zh-CN" altLang="en-US"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467544" y="1203598"/>
            <a:ext cx="7488832" cy="523220"/>
          </a:xfrm>
          <a:prstGeom prst="rect">
            <a:avLst/>
          </a:prstGeom>
          <a:noFill/>
        </p:spPr>
        <p:txBody>
          <a:bodyPr wrap="square" rtlCol="0">
            <a:spAutoFit/>
          </a:bodyPr>
          <a:lstStyle/>
          <a:p>
            <a:r>
              <a:rPr lang="en-US" altLang="zh-CN"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rPr>
              <a:t>从哪看出“铺满金色巴掌的水泥道”真美啊？</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87624" y="2427734"/>
            <a:ext cx="7128792" cy="954107"/>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文</a:t>
            </a: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中“金色巴掌”指法国梧桐树叶</a:t>
            </a: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a:t>
            </a:r>
            <a:endParaRPr lang="en-US" altLang="zh-CN"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endParaRPr>
          </a:p>
          <a:p>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铺满金色巴掌的水泥道”真美啊！</a:t>
            </a:r>
            <a:endParaRPr lang="zh-CN" altLang="en-US"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287524" y="987574"/>
            <a:ext cx="8568952" cy="954107"/>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a:latin typeface="宋体" panose="02010600030101010101" pitchFamily="2" charset="-122"/>
                <a:ea typeface="宋体" panose="02010600030101010101" pitchFamily="2" charset="-122"/>
              </a:rPr>
              <a:t>说一说“金色巴掌”指什么？用一个词语说出“铺满金色巴掌的水泥道”给</a:t>
            </a:r>
            <a:r>
              <a:rPr lang="zh-CN" altLang="en-US" sz="2800" b="1" dirty="0" smtClean="0">
                <a:latin typeface="宋体" panose="02010600030101010101" pitchFamily="2" charset="-122"/>
                <a:ea typeface="宋体" panose="02010600030101010101" pitchFamily="2" charset="-122"/>
              </a:rPr>
              <a:t>你的印象</a:t>
            </a:r>
            <a:r>
              <a:rPr lang="zh-CN" altLang="en-US" sz="2800" b="1" dirty="0">
                <a:latin typeface="宋体" panose="02010600030101010101" pitchFamily="2" charset="-122"/>
                <a:ea typeface="宋体" panose="02010600030101010101" pitchFamily="2" charset="-122"/>
              </a:rPr>
              <a:t>？</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9228" y="1707654"/>
            <a:ext cx="8532440" cy="2246769"/>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    作者看到了水泥道上铺满法国梧桐树叶，不规则的排列着，熨帖地、平展地粘在水泥道上。想到了法国梧桐树叶像“金色巴掌”，“水泥道”像彩色的地毯。美在它的颜色、柔软、发光、绵长，甚至无规则的排列</a:t>
            </a: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endParaRPr>
          </a:p>
        </p:txBody>
      </p:sp>
      <p:sp>
        <p:nvSpPr>
          <p:cNvPr id="3" name="文本框 2"/>
          <p:cNvSpPr txBox="1"/>
          <p:nvPr/>
        </p:nvSpPr>
        <p:spPr>
          <a:xfrm>
            <a:off x="287524" y="915566"/>
            <a:ext cx="8568952" cy="523220"/>
          </a:xfrm>
          <a:prstGeom prst="rect">
            <a:avLst/>
          </a:prstGeom>
          <a:noFill/>
        </p:spPr>
        <p:txBody>
          <a:bodyPr wrap="square" rtlCol="0">
            <a:spAutoFit/>
          </a:bodyPr>
          <a:lstStyle/>
          <a:p>
            <a:r>
              <a:rPr lang="en-US" altLang="zh-CN"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rPr>
              <a:t>作者在水泥道上看到了什么？想到了什么？美在哪？</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3637" y="1046222"/>
            <a:ext cx="8424936" cy="2677656"/>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rPr>
              <a:t>秋天的雨</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把</a:t>
            </a:r>
            <a:r>
              <a:rPr lang="zh-CN" altLang="en-US" sz="2800" b="1" dirty="0" smtClean="0">
                <a:latin typeface="宋体" panose="02010600030101010101" pitchFamily="2" charset="-122"/>
                <a:ea typeface="宋体" panose="02010600030101010101" pitchFamily="2" charset="-122"/>
              </a:rPr>
              <a:t>（</a:t>
            </a:r>
            <a:r>
              <a:rPr lang="zh-CN" altLang="en-US" sz="2800" b="1" dirty="0">
                <a:solidFill>
                  <a:srgbClr val="FF0000"/>
                </a:solidFill>
                <a:latin typeface="宋体" panose="02010600030101010101" pitchFamily="2" charset="-122"/>
                <a:ea typeface="宋体" panose="02010600030101010101" pitchFamily="2" charset="-122"/>
              </a:rPr>
              <a:t> </a:t>
            </a:r>
            <a:r>
              <a:rPr lang="zh-CN" altLang="en-US" sz="2800" b="1" dirty="0" smtClean="0">
                <a:solidFill>
                  <a:srgbClr val="FF0000"/>
                </a:solidFill>
                <a:latin typeface="宋体" panose="02010600030101010101" pitchFamily="2" charset="-122"/>
                <a:ea typeface="宋体" panose="02010600030101010101" pitchFamily="2" charset="-122"/>
              </a:rPr>
              <a:t>   </a:t>
            </a:r>
            <a:r>
              <a:rPr lang="zh-CN" altLang="en-US" sz="2800" b="1" dirty="0" smtClean="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作为线索，将秋天的各种景物巧妙地串联起来，分别写了</a:t>
            </a:r>
            <a:r>
              <a:rPr lang="zh-CN" altLang="en-US" sz="2800" b="1" dirty="0" smtClean="0">
                <a:latin typeface="宋体" panose="02010600030101010101" pitchFamily="2" charset="-122"/>
                <a:ea typeface="宋体" panose="02010600030101010101" pitchFamily="2" charset="-122"/>
              </a:rPr>
              <a:t>（          ）</a:t>
            </a:r>
            <a:r>
              <a:rPr lang="zh-CN" altLang="en-US" sz="2800" b="1" dirty="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              ）</a:t>
            </a:r>
            <a:r>
              <a:rPr lang="zh-CN" altLang="en-US" sz="2800" b="1" dirty="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              ）和（                             ），</a:t>
            </a:r>
            <a:r>
              <a:rPr lang="zh-CN" altLang="en-US" sz="2800" b="1" dirty="0">
                <a:latin typeface="宋体" panose="02010600030101010101" pitchFamily="2" charset="-122"/>
                <a:ea typeface="宋体" panose="02010600030101010101" pitchFamily="2" charset="-122"/>
              </a:rPr>
              <a:t>从整体上描绘出一个</a:t>
            </a:r>
            <a:r>
              <a:rPr lang="zh-CN" altLang="en-US" sz="2800" b="1" dirty="0" smtClean="0">
                <a:latin typeface="宋体" panose="02010600030101010101" pitchFamily="2" charset="-122"/>
                <a:ea typeface="宋体" panose="02010600030101010101" pitchFamily="2" charset="-122"/>
              </a:rPr>
              <a:t>（</a:t>
            </a:r>
            <a:r>
              <a:rPr lang="zh-CN" altLang="en-US" sz="2800" b="1" dirty="0">
                <a:solidFill>
                  <a:srgbClr val="FF0000"/>
                </a:solidFill>
                <a:latin typeface="宋体" panose="02010600030101010101" pitchFamily="2" charset="-122"/>
                <a:ea typeface="宋体" panose="02010600030101010101" pitchFamily="2" charset="-122"/>
              </a:rPr>
              <a:t> </a:t>
            </a:r>
            <a:r>
              <a:rPr lang="zh-CN" altLang="en-US" sz="2800" b="1" dirty="0" smtClean="0">
                <a:solidFill>
                  <a:srgbClr val="FF0000"/>
                </a:solidFill>
                <a:latin typeface="宋体" panose="02010600030101010101" pitchFamily="2" charset="-122"/>
                <a:ea typeface="宋体" panose="02010600030101010101" pitchFamily="2" charset="-122"/>
              </a:rPr>
              <a:t>                 </a:t>
            </a:r>
            <a:r>
              <a:rPr lang="zh-CN" altLang="en-US" sz="2800" b="1" dirty="0" smtClean="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秋天，表达了作者对秋天的</a:t>
            </a:r>
            <a:r>
              <a:rPr lang="zh-CN" altLang="en-US" sz="2800" b="1" dirty="0" smtClean="0">
                <a:latin typeface="宋体" panose="02010600030101010101" pitchFamily="2" charset="-122"/>
                <a:ea typeface="宋体" panose="02010600030101010101" pitchFamily="2" charset="-122"/>
              </a:rPr>
              <a:t>（</a:t>
            </a:r>
            <a:r>
              <a:rPr lang="zh-CN" altLang="en-US" sz="2800" b="1" dirty="0">
                <a:solidFill>
                  <a:srgbClr val="FF0000"/>
                </a:solidFill>
                <a:latin typeface="宋体" panose="02010600030101010101" pitchFamily="2" charset="-122"/>
                <a:ea typeface="宋体" panose="02010600030101010101" pitchFamily="2" charset="-122"/>
              </a:rPr>
              <a:t> </a:t>
            </a:r>
            <a:r>
              <a:rPr lang="zh-CN" altLang="en-US" sz="2800" b="1" dirty="0" smtClean="0">
                <a:solidFill>
                  <a:srgbClr val="FF0000"/>
                </a:solidFill>
                <a:latin typeface="宋体" panose="02010600030101010101" pitchFamily="2" charset="-122"/>
                <a:ea typeface="宋体" panose="02010600030101010101" pitchFamily="2" charset="-122"/>
              </a:rPr>
              <a:t>   </a:t>
            </a:r>
            <a:r>
              <a:rPr lang="zh-CN" altLang="en-US" sz="2800" b="1" dirty="0" smtClean="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和</a:t>
            </a:r>
            <a:r>
              <a:rPr lang="zh-CN" altLang="en-US" sz="2800" b="1" dirty="0" smtClean="0">
                <a:latin typeface="宋体" panose="02010600030101010101" pitchFamily="2" charset="-122"/>
                <a:ea typeface="宋体" panose="02010600030101010101" pitchFamily="2" charset="-122"/>
              </a:rPr>
              <a:t>（</a:t>
            </a:r>
            <a:r>
              <a:rPr lang="zh-CN" altLang="en-US" sz="2800" b="1" dirty="0">
                <a:solidFill>
                  <a:srgbClr val="FF0000"/>
                </a:solidFill>
                <a:latin typeface="宋体" panose="02010600030101010101" pitchFamily="2" charset="-122"/>
                <a:ea typeface="宋体" panose="02010600030101010101" pitchFamily="2" charset="-122"/>
              </a:rPr>
              <a:t> </a:t>
            </a:r>
            <a:r>
              <a:rPr lang="zh-CN" altLang="en-US" sz="2800" b="1" dirty="0" smtClean="0">
                <a:solidFill>
                  <a:srgbClr val="FF0000"/>
                </a:solidFill>
                <a:latin typeface="宋体" panose="02010600030101010101" pitchFamily="2" charset="-122"/>
                <a:ea typeface="宋体" panose="02010600030101010101" pitchFamily="2" charset="-122"/>
              </a:rPr>
              <a:t>   </a:t>
            </a:r>
            <a:r>
              <a:rPr lang="zh-CN" altLang="en-US" sz="2800" b="1" dirty="0" smtClean="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之情。</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3913295" y="1046222"/>
            <a:ext cx="93610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秋雨</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文本框 4"/>
          <p:cNvSpPr txBox="1"/>
          <p:nvPr/>
        </p:nvSpPr>
        <p:spPr>
          <a:xfrm>
            <a:off x="6052269" y="1480372"/>
            <a:ext cx="201622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秋天的到来</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694201" y="1904362"/>
            <a:ext cx="2751042"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秋天缤纷的色彩</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4264717" y="1911212"/>
            <a:ext cx="2751042"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秋天的丰收景象</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787895" y="2321913"/>
            <a:ext cx="5314695"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rPr>
              <a:t>深秋中各种动物准备过冬的</a:t>
            </a:r>
            <a:r>
              <a:rPr lang="zh-CN" altLang="en-US" sz="2800" b="1" dirty="0" smtClean="0">
                <a:solidFill>
                  <a:srgbClr val="FF0000"/>
                </a:solidFill>
                <a:latin typeface="楷体" panose="02010609060101010101" pitchFamily="49" charset="-122"/>
                <a:ea typeface="楷体" panose="02010609060101010101" pitchFamily="49" charset="-122"/>
              </a:rPr>
              <a:t>情景  </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文本框 8"/>
          <p:cNvSpPr txBox="1"/>
          <p:nvPr/>
        </p:nvSpPr>
        <p:spPr>
          <a:xfrm>
            <a:off x="2123003" y="2762502"/>
            <a:ext cx="3434153"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rPr>
              <a:t>美丽、丰收、欢乐的</a:t>
            </a:r>
          </a:p>
        </p:txBody>
      </p:sp>
      <p:sp>
        <p:nvSpPr>
          <p:cNvPr id="10" name="文本框 9"/>
          <p:cNvSpPr txBox="1"/>
          <p:nvPr/>
        </p:nvSpPr>
        <p:spPr>
          <a:xfrm>
            <a:off x="2123003" y="3187298"/>
            <a:ext cx="93610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喜爱</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文本框 10"/>
          <p:cNvSpPr txBox="1"/>
          <p:nvPr/>
        </p:nvSpPr>
        <p:spPr>
          <a:xfrm>
            <a:off x="3921582" y="3184364"/>
            <a:ext cx="936104" cy="523220"/>
          </a:xfrm>
          <a:prstGeom prst="rect">
            <a:avLst/>
          </a:prstGeom>
          <a:noFill/>
        </p:spPr>
        <p:txBody>
          <a:bodyPr wrap="square" rtlCol="0">
            <a:spAutoFit/>
          </a:bodyPr>
          <a:lstStyle/>
          <a:p>
            <a:pPr algn="ct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赞美</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69776" y="1995686"/>
            <a:ext cx="8604448" cy="1384995"/>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    因为秋天的雨，有一盒五彩缤纷的颜料。秋天的雨，藏着非常好闻的气味。秋天的雨</a:t>
            </a: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，吹</a:t>
            </a:r>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起了金色的小喇叭，告诉小动物们冬天快要来</a:t>
            </a: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了。</a:t>
            </a:r>
            <a:endParaRPr lang="zh-CN" altLang="en-US"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71500" y="1040418"/>
            <a:ext cx="9001000" cy="523220"/>
          </a:xfrm>
          <a:prstGeom prst="rect">
            <a:avLst/>
          </a:prstGeom>
          <a:noFill/>
        </p:spPr>
        <p:txBody>
          <a:bodyPr wrap="square" rtlCol="0">
            <a:spAutoFit/>
          </a:bodyPr>
          <a:lstStyle/>
          <a:p>
            <a:r>
              <a:rPr lang="en-US" altLang="zh-CN" sz="2800" b="1" dirty="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rPr>
              <a:t>为什么说秋天的雨“带给小朋友的是一首欢乐的歌”？</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8701" y="1678618"/>
            <a:ext cx="8244408" cy="954107"/>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en-US" altLang="zh-CN"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黑体" panose="02010609060101010101" pitchFamily="49" charset="-122"/>
                <a:sym typeface="+mn-ea"/>
              </a:rPr>
              <a:t>秋天的雨</a:t>
            </a:r>
            <a:r>
              <a:rPr lang="en-US" altLang="zh-CN" sz="2800" b="1" dirty="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rPr>
              <a:t>按（          ）</a:t>
            </a:r>
            <a:r>
              <a:rPr lang="zh-CN" altLang="en-US" sz="2800" b="1" dirty="0">
                <a:latin typeface="宋体" panose="02010600030101010101" pitchFamily="2" charset="-122"/>
                <a:ea typeface="宋体" panose="02010600030101010101" pitchFamily="2" charset="-122"/>
              </a:rPr>
              <a:t>的结构写作，每段都是</a:t>
            </a:r>
            <a:r>
              <a:rPr lang="zh-CN" altLang="en-US" sz="2800" b="1" dirty="0" smtClean="0">
                <a:latin typeface="宋体" panose="02010600030101010101" pitchFamily="2" charset="-122"/>
                <a:ea typeface="宋体" panose="02010600030101010101" pitchFamily="2" charset="-122"/>
              </a:rPr>
              <a:t>（</a:t>
            </a:r>
            <a:r>
              <a:rPr lang="zh-CN" altLang="en-US" sz="2800" b="1" dirty="0">
                <a:solidFill>
                  <a:srgbClr val="FF0000"/>
                </a:solidFill>
                <a:latin typeface="宋体" panose="02010600030101010101" pitchFamily="2" charset="-122"/>
                <a:ea typeface="宋体" panose="02010600030101010101" pitchFamily="2" charset="-122"/>
              </a:rPr>
              <a:t> </a:t>
            </a:r>
            <a:r>
              <a:rPr lang="zh-CN" altLang="en-US" sz="2800" b="1" dirty="0" smtClean="0">
                <a:solidFill>
                  <a:srgbClr val="FF0000"/>
                </a:solidFill>
                <a:latin typeface="宋体" panose="02010600030101010101" pitchFamily="2" charset="-122"/>
                <a:ea typeface="宋体" panose="02010600030101010101" pitchFamily="2" charset="-122"/>
              </a:rPr>
              <a:t>             </a:t>
            </a:r>
            <a:r>
              <a:rPr lang="zh-CN" altLang="en-US" sz="2800" b="1" dirty="0" smtClean="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 。</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3707904" y="1663467"/>
            <a:ext cx="2088232"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rPr>
              <a:t>总</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分</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总</a:t>
            </a:r>
          </a:p>
        </p:txBody>
      </p:sp>
      <p:sp>
        <p:nvSpPr>
          <p:cNvPr id="5" name="文本框 4"/>
          <p:cNvSpPr txBox="1"/>
          <p:nvPr/>
        </p:nvSpPr>
        <p:spPr>
          <a:xfrm>
            <a:off x="1879550" y="2103285"/>
            <a:ext cx="2844316" cy="523220"/>
          </a:xfrm>
          <a:prstGeom prst="rect">
            <a:avLst/>
          </a:prstGeom>
          <a:noFill/>
        </p:spPr>
        <p:txBody>
          <a:bodyPr wrap="square" rtlCol="0">
            <a:spAutoFit/>
          </a:bodyPr>
          <a:lstStyle/>
          <a:p>
            <a:pPr algn="ctr"/>
            <a:r>
              <a:rPr lang="zh-CN" altLang="en-US" sz="2800" b="1" dirty="0">
                <a:solidFill>
                  <a:srgbClr val="FF0000"/>
                </a:solidFill>
                <a:latin typeface="楷体" panose="02010609060101010101" pitchFamily="49" charset="-122"/>
                <a:ea typeface="楷体" panose="02010609060101010101" pitchFamily="49" charset="-122"/>
              </a:rPr>
              <a:t>先总写，后分说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1348368"/>
            <a:ext cx="9144000" cy="2306955"/>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排</a:t>
            </a:r>
            <a:r>
              <a:rPr lang="zh-CN" altLang="en-US" sz="24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① 一个挨一个地按着次序摆。②排成的行列。</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③</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军队的编制单位，隶属于连，下辖若干班。④指排球运动。</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⑤</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用于成行列的东西。</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⑥</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一种水上交通工具，用竹子或木头平排地连在一起做成。</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⑦</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指扎（</a:t>
            </a:r>
            <a:r>
              <a:rPr lang="en-US" altLang="zh-CN" sz="2400" b="1" dirty="0" err="1">
                <a:latin typeface="楷体" panose="02010609060101010101" pitchFamily="49" charset="-122"/>
                <a:ea typeface="楷体" panose="02010609060101010101" pitchFamily="49" charset="-122"/>
                <a:cs typeface="楷体" panose="02010609060101010101" pitchFamily="49" charset="-122"/>
                <a:sym typeface="+mn-ea"/>
              </a:rPr>
              <a:t>zā</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）成排的竹子或木头，便于放在水里运走。</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⑧</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一种西式食品，用大而厚的肉片煎成。⑨排演。⑩推；推开。</a:t>
            </a:r>
          </a:p>
        </p:txBody>
      </p:sp>
      <p:sp>
        <p:nvSpPr>
          <p:cNvPr id="3" name="文本框 2"/>
          <p:cNvSpPr txBox="1"/>
          <p:nvPr/>
        </p:nvSpPr>
        <p:spPr>
          <a:xfrm>
            <a:off x="0" y="758453"/>
            <a:ext cx="9144000" cy="460375"/>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残</a:t>
            </a:r>
            <a:r>
              <a:rPr lang="zh-CN" altLang="en-US" sz="24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①</a:t>
            </a:r>
            <a:r>
              <a:rPr lang="zh-CN" altLang="en-US" sz="2400" b="1" dirty="0">
                <a:latin typeface="楷体" panose="02010609060101010101" pitchFamily="49" charset="-122"/>
                <a:ea typeface="楷体" panose="02010609060101010101" pitchFamily="49" charset="-122"/>
                <a:cs typeface="楷体" panose="02010609060101010101" pitchFamily="49" charset="-122"/>
              </a:rPr>
              <a:t>不完整。②快完的；剩下的。③伤害；使不完整。④凶恶。</a:t>
            </a:r>
            <a:endParaRPr lang="zh-CN" altLang="en-US" sz="24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4" name="组合 4"/>
          <p:cNvGrpSpPr/>
          <p:nvPr/>
        </p:nvGrpSpPr>
        <p:grpSpPr>
          <a:xfrm>
            <a:off x="-36512" y="45775"/>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p>
          </p:txBody>
        </p:sp>
      </p:grpSp>
      <p:sp>
        <p:nvSpPr>
          <p:cNvPr id="9" name="文本框 1"/>
          <p:cNvSpPr txBox="1"/>
          <p:nvPr/>
        </p:nvSpPr>
        <p:spPr>
          <a:xfrm>
            <a:off x="0" y="3784863"/>
            <a:ext cx="9144000" cy="829945"/>
          </a:xfrm>
          <a:prstGeom prst="rect">
            <a:avLst/>
          </a:prstGeom>
          <a:noFill/>
        </p:spPr>
        <p:txBody>
          <a:bodyPr wrap="square" rtlCol="0">
            <a:spAutoFit/>
          </a:bodyPr>
          <a:lstStyle/>
          <a:p>
            <a:pPr algn="l">
              <a:buClrTx/>
              <a:buSzTx/>
              <a:buFontTx/>
            </a:pPr>
            <a:r>
              <a:rPr lang="zh-CN" altLang="en-US" sz="24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争</a:t>
            </a:r>
            <a:r>
              <a:rPr lang="zh-CN" altLang="en-US" sz="24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①因意见不一致而相互辩诘。②力求获得或达到。</a:t>
            </a:r>
          </a:p>
          <a:p>
            <a:pPr algn="l">
              <a:buClrTx/>
              <a:buSzTx/>
              <a:buFontTx/>
            </a:pP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③竞争；争夺。④疑问代词。怎么；如何（见于早期白话）</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96" y="1491630"/>
            <a:ext cx="7146540" cy="523220"/>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a:t>
            </a:r>
            <a:r>
              <a:rPr lang="en-US" altLang="zh-CN"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cs typeface="黑体" panose="02010609060101010101" pitchFamily="49" charset="-122"/>
                <a:sym typeface="+mn-ea"/>
              </a:rPr>
              <a:t>秋天的雨</a:t>
            </a:r>
            <a:r>
              <a:rPr lang="en-US" altLang="zh-CN" sz="2800" b="1" dirty="0" smtClean="0">
                <a:latin typeface="宋体" panose="02010600030101010101" pitchFamily="2" charset="-122"/>
                <a:ea typeface="宋体" panose="02010600030101010101" pitchFamily="2" charset="-122"/>
                <a:cs typeface="黑体" panose="02010609060101010101" pitchFamily="49" charset="-122"/>
                <a:sym typeface="+mn-ea"/>
              </a:rPr>
              <a:t>》</a:t>
            </a:r>
            <a:r>
              <a:rPr lang="zh-CN" altLang="en-US" sz="2800" b="1" dirty="0" smtClean="0">
                <a:latin typeface="宋体" panose="02010600030101010101" pitchFamily="2" charset="-122"/>
                <a:ea typeface="宋体" panose="02010600030101010101" pitchFamily="2" charset="-122"/>
              </a:rPr>
              <a:t>从</a:t>
            </a:r>
            <a:r>
              <a:rPr lang="zh-CN" altLang="en-US" sz="2800" b="1" dirty="0">
                <a:latin typeface="宋体" panose="02010600030101010101" pitchFamily="2" charset="-122"/>
                <a:ea typeface="宋体" panose="02010600030101010101" pitchFamily="2" charset="-122"/>
              </a:rPr>
              <a:t>哪三个方面写秋雨的</a:t>
            </a:r>
            <a:r>
              <a:rPr lang="zh-CN" altLang="en-US" sz="2800" b="1" dirty="0" smtClean="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 </a:t>
            </a:r>
            <a:endParaRPr lang="zh-CN" altLang="en-US" sz="2800"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3"/>
          <p:cNvSpPr txBox="1"/>
          <p:nvPr/>
        </p:nvSpPr>
        <p:spPr>
          <a:xfrm>
            <a:off x="683568" y="2283718"/>
            <a:ext cx="8244408"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秋雨</a:t>
            </a:r>
            <a:r>
              <a:rPr lang="zh-CN" altLang="en-US" sz="2800" b="1" dirty="0">
                <a:solidFill>
                  <a:srgbClr val="FF0000"/>
                </a:solidFill>
                <a:latin typeface="楷体" panose="02010609060101010101" pitchFamily="49" charset="-122"/>
                <a:ea typeface="楷体" panose="02010609060101010101" pitchFamily="49" charset="-122"/>
              </a:rPr>
              <a:t>的色彩、气味、告诉小动物们冬天快要来</a:t>
            </a:r>
            <a:r>
              <a:rPr lang="zh-CN" altLang="en-US" sz="2800" b="1" dirty="0" smtClean="0">
                <a:solidFill>
                  <a:srgbClr val="FF0000"/>
                </a:solidFill>
                <a:latin typeface="楷体" panose="02010609060101010101" pitchFamily="49" charset="-122"/>
                <a:ea typeface="楷体" panose="02010609060101010101" pitchFamily="49" charset="-122"/>
              </a:rPr>
              <a:t>了。</a:t>
            </a:r>
            <a:r>
              <a:rPr lang="zh-CN" altLang="en-US" sz="2800" dirty="0"/>
              <a:t> </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96" y="1275606"/>
            <a:ext cx="8244408" cy="1384995"/>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听听，秋的声音</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一文作者抓住秋天里大自然的一些声响，用诗的语言赞美了秋天，表达了对秋天的喜爱，抒发了对美好生活的热爱</a:t>
            </a:r>
            <a:r>
              <a:rPr lang="zh-CN" altLang="en-US" sz="2800" b="1" dirty="0" smtClean="0">
                <a:latin typeface="宋体" panose="02010600030101010101" pitchFamily="2" charset="-122"/>
                <a:ea typeface="宋体" panose="02010600030101010101" pitchFamily="2" charset="-122"/>
              </a:rPr>
              <a:t>。</a:t>
            </a:r>
            <a:endParaRPr lang="en-US" altLang="zh-CN" sz="28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49796" y="1374617"/>
            <a:ext cx="8244408" cy="954107"/>
          </a:xfrm>
          <a:prstGeom prst="rect">
            <a:avLst/>
          </a:prstGeom>
          <a:noFill/>
        </p:spPr>
        <p:txBody>
          <a:bodyPr wrap="square" rtlCol="0">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黑体" panose="02010609060101010101" pitchFamily="49" charset="-122"/>
                <a:sym typeface="+mn-ea"/>
              </a:rPr>
              <a:t>  ●</a:t>
            </a:r>
            <a:r>
              <a:rPr lang="zh-CN" altLang="en-US" sz="2800" b="1" dirty="0">
                <a:latin typeface="宋体" panose="02010600030101010101" pitchFamily="2" charset="-122"/>
                <a:ea typeface="宋体" panose="02010600030101010101" pitchFamily="2" charset="-122"/>
              </a:rPr>
              <a:t>你从“秋的声音，从远方匆匆地来，向远方匆匆地去”中体会到了什么</a:t>
            </a:r>
            <a:r>
              <a:rPr lang="en-US" altLang="zh-CN" sz="2800" b="1" dirty="0">
                <a:latin typeface="宋体" panose="02010600030101010101" pitchFamily="2" charset="-122"/>
                <a:ea typeface="宋体" panose="02010600030101010101" pitchFamily="2" charset="-122"/>
              </a:rPr>
              <a:t>?</a:t>
            </a:r>
            <a:endParaRPr lang="zh-CN" altLang="en-US" sz="2800" b="1" dirty="0">
              <a:latin typeface="宋体" panose="02010600030101010101" pitchFamily="2" charset="-122"/>
              <a:ea typeface="宋体" panose="02010600030101010101" pitchFamily="2" charset="-122"/>
              <a:cs typeface="黑体" panose="02010609060101010101" pitchFamily="49" charset="-122"/>
            </a:endParaRPr>
          </a:p>
        </p:txBody>
      </p:sp>
      <p:sp>
        <p:nvSpPr>
          <p:cNvPr id="4" name="文本框 1"/>
          <p:cNvSpPr txBox="1"/>
          <p:nvPr/>
        </p:nvSpPr>
        <p:spPr>
          <a:xfrm>
            <a:off x="521803" y="2337723"/>
            <a:ext cx="8100393" cy="954107"/>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    秋天是美好的，也是短暂的，它来去匆匆，我们应该珍惜</a:t>
            </a:r>
            <a:r>
              <a:rPr lang="zh-CN" altLang="en-US" sz="28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rPr>
              <a:t>。</a:t>
            </a:r>
            <a:endParaRPr lang="zh-CN" altLang="en-US" b="1"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0042" y="944357"/>
            <a:ext cx="4536504" cy="584775"/>
          </a:xfrm>
          <a:prstGeom prst="rect">
            <a:avLst/>
          </a:prstGeom>
          <a:noFill/>
        </p:spPr>
        <p:txBody>
          <a:bodyPr wrap="square" rtlCol="0">
            <a:spAutoFit/>
          </a:bodyPr>
          <a:lstStyle/>
          <a:p>
            <a:r>
              <a:rPr lang="zh-CN" altLang="en-US" sz="3200" dirty="0"/>
              <a:t>一、根据课文</a:t>
            </a:r>
            <a:r>
              <a:rPr lang="zh-CN" altLang="en-US" sz="3200" dirty="0" smtClean="0"/>
              <a:t>内容填空。</a:t>
            </a:r>
            <a:endParaRPr lang="zh-CN" altLang="en-US" sz="3200" dirty="0"/>
          </a:p>
        </p:txBody>
      </p:sp>
      <p:sp>
        <p:nvSpPr>
          <p:cNvPr id="6" name="TextBox 5"/>
          <p:cNvSpPr txBox="1"/>
          <p:nvPr/>
        </p:nvSpPr>
        <p:spPr>
          <a:xfrm>
            <a:off x="502050" y="1638482"/>
            <a:ext cx="7776864" cy="2677656"/>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rPr>
              <a:t>    1</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山行</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的作者是唐代的</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这首诗描写的是</a:t>
            </a:r>
            <a:r>
              <a:rPr lang="en-US" altLang="zh-CN" sz="2800" b="1" dirty="0" smtClean="0">
                <a:latin typeface="楷体" panose="02010609060101010101" pitchFamily="49" charset="-122"/>
                <a:ea typeface="楷体" panose="02010609060101010101" pitchFamily="49" charset="-122"/>
              </a:rPr>
              <a:t>___</a:t>
            </a:r>
            <a:r>
              <a:rPr lang="zh-CN" altLang="en-US" sz="2800" b="1" dirty="0" smtClean="0">
                <a:latin typeface="楷体" panose="02010609060101010101" pitchFamily="49" charset="-122"/>
                <a:ea typeface="楷体" panose="02010609060101010101" pitchFamily="49" charset="-122"/>
              </a:rPr>
              <a:t>季的景色</a:t>
            </a:r>
            <a:r>
              <a:rPr lang="zh-CN" altLang="en-US" sz="2800" b="1" dirty="0">
                <a:latin typeface="楷体" panose="02010609060101010101" pitchFamily="49" charset="-122"/>
                <a:ea typeface="楷体" panose="02010609060101010101" pitchFamily="49" charset="-122"/>
              </a:rPr>
              <a:t>，从“</a:t>
            </a:r>
            <a:r>
              <a:rPr lang="en-US" altLang="zh-CN" sz="2800" b="1" dirty="0" smtClean="0">
                <a:latin typeface="楷体" panose="02010609060101010101" pitchFamily="49" charset="-122"/>
                <a:ea typeface="楷体" panose="02010609060101010101" pitchFamily="49" charset="-122"/>
              </a:rPr>
              <a:t>________________</a:t>
            </a:r>
          </a:p>
          <a:p>
            <a:r>
              <a:rPr lang="en-US" altLang="zh-CN" sz="2800" b="1" dirty="0" smtClean="0">
                <a:latin typeface="楷体" panose="02010609060101010101" pitchFamily="49" charset="-122"/>
                <a:ea typeface="楷体" panose="02010609060101010101" pitchFamily="49" charset="-122"/>
              </a:rPr>
              <a:t>________________”</a:t>
            </a:r>
            <a:r>
              <a:rPr lang="zh-CN" altLang="en-US" sz="2800" b="1" dirty="0">
                <a:latin typeface="楷体" panose="02010609060101010101" pitchFamily="49" charset="-122"/>
                <a:ea typeface="楷体" panose="02010609060101010101" pitchFamily="49" charset="-122"/>
              </a:rPr>
              <a:t>两句诗中可以看出来。诗人笔下除了写枫林外，还写</a:t>
            </a:r>
            <a:r>
              <a:rPr lang="zh-CN" altLang="en-US" sz="2800" b="1" dirty="0" smtClean="0">
                <a:latin typeface="楷体" panose="02010609060101010101" pitchFamily="49" charset="-122"/>
                <a:ea typeface="楷体" panose="02010609060101010101" pitchFamily="49" charset="-122"/>
              </a:rPr>
              <a:t>了</a:t>
            </a:r>
            <a:r>
              <a:rPr lang="en-US" altLang="zh-CN" sz="2800" b="1" dirty="0" smtClean="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、人家，这几样构成了一幅秋色图，给人以清新明快的感觉</a:t>
            </a:r>
            <a:r>
              <a:rPr lang="zh-CN" altLang="en-US" sz="2800" b="1" dirty="0" smtClean="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5609680" y="1601140"/>
            <a:ext cx="93610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杜牧</a:t>
            </a:r>
          </a:p>
        </p:txBody>
      </p:sp>
      <p:sp>
        <p:nvSpPr>
          <p:cNvPr id="8" name="TextBox 7"/>
          <p:cNvSpPr txBox="1"/>
          <p:nvPr/>
        </p:nvSpPr>
        <p:spPr>
          <a:xfrm>
            <a:off x="1961964" y="2065119"/>
            <a:ext cx="52180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秋</a:t>
            </a:r>
          </a:p>
        </p:txBody>
      </p:sp>
      <p:sp>
        <p:nvSpPr>
          <p:cNvPr id="9" name="TextBox 8"/>
          <p:cNvSpPr txBox="1"/>
          <p:nvPr/>
        </p:nvSpPr>
        <p:spPr>
          <a:xfrm>
            <a:off x="4949293" y="2908298"/>
            <a:ext cx="91889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寒山</a:t>
            </a:r>
          </a:p>
        </p:txBody>
      </p:sp>
      <p:sp>
        <p:nvSpPr>
          <p:cNvPr id="10"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1" name="TextBox 10"/>
          <p:cNvSpPr txBox="1"/>
          <p:nvPr/>
        </p:nvSpPr>
        <p:spPr>
          <a:xfrm>
            <a:off x="611560" y="2505072"/>
            <a:ext cx="3024336"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霜叶</a:t>
            </a:r>
            <a:r>
              <a:rPr lang="zh-CN" altLang="en-US" sz="2800" b="1" dirty="0">
                <a:solidFill>
                  <a:srgbClr val="FF0000"/>
                </a:solidFill>
                <a:latin typeface="楷体" panose="02010609060101010101" pitchFamily="49" charset="-122"/>
                <a:ea typeface="楷体" panose="02010609060101010101" pitchFamily="49" charset="-122"/>
              </a:rPr>
              <a:t>红于二月花</a:t>
            </a:r>
          </a:p>
        </p:txBody>
      </p:sp>
      <p:sp>
        <p:nvSpPr>
          <p:cNvPr id="12" name="TextBox 11"/>
          <p:cNvSpPr txBox="1"/>
          <p:nvPr/>
        </p:nvSpPr>
        <p:spPr>
          <a:xfrm>
            <a:off x="6350786" y="2927352"/>
            <a:ext cx="96994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石径</a:t>
            </a:r>
          </a:p>
        </p:txBody>
      </p:sp>
      <p:sp>
        <p:nvSpPr>
          <p:cNvPr id="13" name="TextBox 12"/>
          <p:cNvSpPr txBox="1"/>
          <p:nvPr/>
        </p:nvSpPr>
        <p:spPr>
          <a:xfrm>
            <a:off x="683568" y="3345083"/>
            <a:ext cx="99990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白云</a:t>
            </a:r>
          </a:p>
        </p:txBody>
      </p:sp>
      <p:sp>
        <p:nvSpPr>
          <p:cNvPr id="2" name="矩形 1"/>
          <p:cNvSpPr/>
          <p:nvPr/>
        </p:nvSpPr>
        <p:spPr>
          <a:xfrm>
            <a:off x="5151060" y="2089854"/>
            <a:ext cx="3127854" cy="523220"/>
          </a:xfrm>
          <a:prstGeom prst="rect">
            <a:avLst/>
          </a:prstGeom>
        </p:spPr>
        <p:txBody>
          <a:bodyPr wrap="square">
            <a:spAutoFit/>
          </a:bodyPr>
          <a:lstStyle/>
          <a:p>
            <a:r>
              <a:rPr lang="zh-CN" altLang="en-US" sz="2800" b="1" dirty="0">
                <a:solidFill>
                  <a:srgbClr val="FF0000"/>
                </a:solidFill>
                <a:latin typeface="楷体" panose="02010609060101010101" pitchFamily="49" charset="-122"/>
                <a:ea typeface="楷体" panose="02010609060101010101" pitchFamily="49" charset="-122"/>
              </a:rPr>
              <a:t>停车坐爱枫林晚，</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1" grpId="0"/>
      <p:bldP spid="12" grpId="0"/>
      <p:bldP spid="13" grpId="0"/>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831359"/>
            <a:ext cx="8279904" cy="3108543"/>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rPr>
              <a:t>    2</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赠刘景文</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是</a:t>
            </a:r>
            <a:r>
              <a:rPr lang="en-US" altLang="zh-CN" sz="2800" b="1" dirty="0" smtClean="0">
                <a:latin typeface="楷体" panose="02010609060101010101" pitchFamily="49" charset="-122"/>
                <a:ea typeface="楷体" panose="02010609060101010101" pitchFamily="49" charset="-122"/>
              </a:rPr>
              <a:t>___</a:t>
            </a:r>
            <a:r>
              <a:rPr lang="zh-CN" altLang="en-US" sz="2800" b="1" dirty="0" smtClean="0">
                <a:latin typeface="楷体" panose="02010609060101010101" pitchFamily="49" charset="-122"/>
                <a:ea typeface="楷体" panose="02010609060101010101" pitchFamily="49" charset="-122"/>
              </a:rPr>
              <a:t>代</a:t>
            </a:r>
            <a:r>
              <a:rPr lang="zh-CN" altLang="en-US" sz="2800" b="1" dirty="0">
                <a:latin typeface="楷体" panose="02010609060101010101" pitchFamily="49" charset="-122"/>
                <a:ea typeface="楷体" panose="02010609060101010101" pitchFamily="49" charset="-122"/>
              </a:rPr>
              <a:t>诗人</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的</a:t>
            </a:r>
            <a:r>
              <a:rPr lang="zh-CN" altLang="en-US" sz="2800" b="1" dirty="0">
                <a:latin typeface="楷体" panose="02010609060101010101" pitchFamily="49" charset="-122"/>
                <a:ea typeface="楷体" panose="02010609060101010101" pitchFamily="49" charset="-122"/>
              </a:rPr>
              <a:t>作品，诗中</a:t>
            </a:r>
            <a:r>
              <a:rPr lang="zh-CN" altLang="en-US" sz="2800" b="1" dirty="0" smtClean="0">
                <a:latin typeface="楷体" panose="02010609060101010101" pitchFamily="49" charset="-122"/>
                <a:ea typeface="楷体" panose="02010609060101010101" pitchFamily="49" charset="-122"/>
              </a:rPr>
              <a:t>从</a:t>
            </a:r>
            <a:r>
              <a:rPr lang="en-US" altLang="zh-CN" sz="2800" b="1" dirty="0" smtClean="0">
                <a:latin typeface="楷体" panose="02010609060101010101" pitchFamily="49" charset="-122"/>
                <a:ea typeface="楷体" panose="02010609060101010101" pitchFamily="49" charset="-122"/>
              </a:rPr>
              <a:t>___ </a:t>
            </a:r>
            <a:r>
              <a:rPr lang="zh-CN" altLang="en-US" sz="2800" b="1" dirty="0">
                <a:latin typeface="楷体" panose="02010609060101010101" pitchFamily="49" charset="-122"/>
                <a:ea typeface="楷体" panose="02010609060101010101" pitchFamily="49" charset="-122"/>
              </a:rPr>
              <a:t>写</a:t>
            </a:r>
            <a:r>
              <a:rPr lang="zh-CN" altLang="en-US" sz="2800" b="1" dirty="0" smtClean="0">
                <a:latin typeface="楷体" panose="02010609060101010101" pitchFamily="49" charset="-122"/>
                <a:ea typeface="楷体" panose="02010609060101010101" pitchFamily="49" charset="-122"/>
              </a:rPr>
              <a:t>到</a:t>
            </a:r>
            <a:r>
              <a:rPr lang="en-US" altLang="zh-CN" sz="2800" b="1" dirty="0" smtClean="0">
                <a:latin typeface="楷体" panose="02010609060101010101" pitchFamily="49" charset="-122"/>
                <a:ea typeface="楷体" panose="02010609060101010101" pitchFamily="49" charset="-122"/>
              </a:rPr>
              <a:t>___</a:t>
            </a:r>
            <a:r>
              <a:rPr lang="zh-CN" altLang="en-US" sz="2800" b="1" dirty="0">
                <a:latin typeface="楷体" panose="02010609060101010101" pitchFamily="49" charset="-122"/>
                <a:ea typeface="楷体" panose="02010609060101010101" pitchFamily="49" charset="-122"/>
              </a:rPr>
              <a:t>，从</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写</a:t>
            </a:r>
            <a:r>
              <a:rPr lang="zh-CN" altLang="en-US" sz="2800" b="1" dirty="0" smtClean="0">
                <a:latin typeface="楷体" panose="02010609060101010101" pitchFamily="49" charset="-122"/>
                <a:ea typeface="楷体" panose="02010609060101010101" pitchFamily="49" charset="-122"/>
              </a:rPr>
              <a:t>到</a:t>
            </a:r>
            <a:r>
              <a:rPr lang="en-US" altLang="zh-CN" sz="2800" b="1" dirty="0" smtClean="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a:t>
            </a:r>
            <a:r>
              <a:rPr lang="en-US" altLang="zh-CN" sz="2800" b="1" dirty="0" smtClean="0">
                <a:latin typeface="楷体" panose="02010609060101010101" pitchFamily="49" charset="-122"/>
                <a:ea typeface="楷体" panose="02010609060101010101" pitchFamily="49" charset="-122"/>
              </a:rPr>
              <a:t>________________”</a:t>
            </a:r>
            <a:r>
              <a:rPr lang="zh-CN" altLang="en-US" sz="2800" b="1" dirty="0">
                <a:latin typeface="楷体" panose="02010609060101010101" pitchFamily="49" charset="-122"/>
                <a:ea typeface="楷体" panose="02010609060101010101" pitchFamily="49" charset="-122"/>
              </a:rPr>
              <a:t>一句呈现出一派熙熙融融的景象。 </a:t>
            </a:r>
          </a:p>
          <a:p>
            <a:r>
              <a:rPr lang="en-US" altLang="zh-CN" sz="2800" b="1" dirty="0" smtClean="0">
                <a:latin typeface="楷体" panose="02010609060101010101" pitchFamily="49" charset="-122"/>
                <a:ea typeface="楷体" panose="02010609060101010101" pitchFamily="49" charset="-122"/>
              </a:rPr>
              <a:t>    3</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夜书所见</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的作者</a:t>
            </a:r>
            <a:r>
              <a:rPr lang="zh-CN" altLang="en-US" sz="2800" b="1" dirty="0" smtClean="0">
                <a:latin typeface="楷体" panose="02010609060101010101" pitchFamily="49" charset="-122"/>
                <a:ea typeface="楷体" panose="02010609060101010101" pitchFamily="49" charset="-122"/>
              </a:rPr>
              <a:t>是</a:t>
            </a:r>
            <a:r>
              <a:rPr lang="en-US" altLang="zh-CN" sz="2800" b="1" dirty="0" smtClean="0">
                <a:latin typeface="楷体" panose="02010609060101010101" pitchFamily="49" charset="-122"/>
                <a:ea typeface="楷体" panose="02010609060101010101" pitchFamily="49" charset="-122"/>
              </a:rPr>
              <a:t>___</a:t>
            </a:r>
            <a:r>
              <a:rPr lang="zh-CN" altLang="en-US" sz="2800" b="1" dirty="0">
                <a:latin typeface="楷体" panose="02010609060101010101" pitchFamily="49" charset="-122"/>
                <a:ea typeface="楷体" panose="02010609060101010101" pitchFamily="49" charset="-122"/>
              </a:rPr>
              <a:t>代诗人</a:t>
            </a:r>
            <a:r>
              <a:rPr lang="en-US" altLang="zh-CN" sz="2800" b="1" dirty="0" smtClean="0">
                <a:latin typeface="楷体" panose="02010609060101010101" pitchFamily="49" charset="-122"/>
                <a:ea typeface="楷体" panose="02010609060101010101" pitchFamily="49" charset="-122"/>
              </a:rPr>
              <a:t>_______</a:t>
            </a:r>
            <a:r>
              <a:rPr lang="zh-CN" altLang="en-US" sz="2800" b="1" dirty="0" smtClean="0">
                <a:latin typeface="楷体" panose="02010609060101010101" pitchFamily="49" charset="-122"/>
                <a:ea typeface="楷体" panose="02010609060101010101" pitchFamily="49" charset="-122"/>
              </a:rPr>
              <a:t>，其中“</a:t>
            </a:r>
            <a:r>
              <a:rPr lang="en-US" altLang="zh-CN" sz="2800" b="1" dirty="0" smtClean="0">
                <a:latin typeface="楷体" panose="02010609060101010101" pitchFamily="49" charset="-122"/>
                <a:ea typeface="楷体" panose="02010609060101010101" pitchFamily="49" charset="-122"/>
              </a:rPr>
              <a:t>_______________________________”</a:t>
            </a:r>
            <a:r>
              <a:rPr lang="zh-CN" altLang="en-US" sz="2800" b="1" dirty="0">
                <a:latin typeface="楷体" panose="02010609060101010101" pitchFamily="49" charset="-122"/>
                <a:ea typeface="楷体" panose="02010609060101010101" pitchFamily="49" charset="-122"/>
              </a:rPr>
              <a:t>两句诗写了小孩在逗引蟋蟀的场景。</a:t>
            </a:r>
          </a:p>
        </p:txBody>
      </p:sp>
      <p:sp>
        <p:nvSpPr>
          <p:cNvPr id="5" name="TextBox 4"/>
          <p:cNvSpPr txBox="1"/>
          <p:nvPr/>
        </p:nvSpPr>
        <p:spPr>
          <a:xfrm>
            <a:off x="4027395" y="804383"/>
            <a:ext cx="50507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宋</a:t>
            </a:r>
          </a:p>
        </p:txBody>
      </p:sp>
      <p:sp>
        <p:nvSpPr>
          <p:cNvPr id="6" name="TextBox 5"/>
          <p:cNvSpPr txBox="1"/>
          <p:nvPr/>
        </p:nvSpPr>
        <p:spPr>
          <a:xfrm>
            <a:off x="5652120" y="804383"/>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苏轼</a:t>
            </a:r>
          </a:p>
        </p:txBody>
      </p:sp>
      <p:sp>
        <p:nvSpPr>
          <p:cNvPr id="7" name="TextBox 6"/>
          <p:cNvSpPr txBox="1"/>
          <p:nvPr/>
        </p:nvSpPr>
        <p:spPr>
          <a:xfrm>
            <a:off x="1188640" y="1253088"/>
            <a:ext cx="64807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花</a:t>
            </a:r>
          </a:p>
        </p:txBody>
      </p:sp>
      <p:sp>
        <p:nvSpPr>
          <p:cNvPr id="8" name="TextBox 7"/>
          <p:cNvSpPr txBox="1"/>
          <p:nvPr/>
        </p:nvSpPr>
        <p:spPr>
          <a:xfrm>
            <a:off x="2572013" y="1248822"/>
            <a:ext cx="72008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枝</a:t>
            </a:r>
          </a:p>
        </p:txBody>
      </p:sp>
      <p:sp>
        <p:nvSpPr>
          <p:cNvPr id="9" name="TextBox 8"/>
          <p:cNvSpPr txBox="1"/>
          <p:nvPr/>
        </p:nvSpPr>
        <p:spPr>
          <a:xfrm>
            <a:off x="3922428" y="1256442"/>
            <a:ext cx="93610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枝叶</a:t>
            </a:r>
          </a:p>
        </p:txBody>
      </p:sp>
      <p:sp>
        <p:nvSpPr>
          <p:cNvPr id="10" name="TextBox 9"/>
          <p:cNvSpPr txBox="1"/>
          <p:nvPr/>
        </p:nvSpPr>
        <p:spPr>
          <a:xfrm>
            <a:off x="5706892" y="1256442"/>
            <a:ext cx="93610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果实</a:t>
            </a:r>
          </a:p>
        </p:txBody>
      </p:sp>
      <p:sp>
        <p:nvSpPr>
          <p:cNvPr id="11" name="TextBox 10"/>
          <p:cNvSpPr txBox="1"/>
          <p:nvPr/>
        </p:nvSpPr>
        <p:spPr>
          <a:xfrm>
            <a:off x="827584" y="1688490"/>
            <a:ext cx="272172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最是橙黄橘绿时</a:t>
            </a:r>
          </a:p>
        </p:txBody>
      </p:sp>
      <p:sp>
        <p:nvSpPr>
          <p:cNvPr id="13" name="TextBox 12"/>
          <p:cNvSpPr txBox="1"/>
          <p:nvPr/>
        </p:nvSpPr>
        <p:spPr>
          <a:xfrm>
            <a:off x="5226727" y="2543708"/>
            <a:ext cx="50405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宋</a:t>
            </a:r>
          </a:p>
        </p:txBody>
      </p:sp>
      <p:sp>
        <p:nvSpPr>
          <p:cNvPr id="14" name="TextBox 13"/>
          <p:cNvSpPr txBox="1"/>
          <p:nvPr/>
        </p:nvSpPr>
        <p:spPr>
          <a:xfrm>
            <a:off x="6840744" y="2543708"/>
            <a:ext cx="129614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叶绍翁</a:t>
            </a:r>
          </a:p>
        </p:txBody>
      </p:sp>
      <p:sp>
        <p:nvSpPr>
          <p:cNvPr id="15" name="TextBox 14"/>
          <p:cNvSpPr txBox="1"/>
          <p:nvPr/>
        </p:nvSpPr>
        <p:spPr>
          <a:xfrm>
            <a:off x="1456036" y="2958424"/>
            <a:ext cx="560959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知有儿童挑促织，夜深篱落一灯明</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3" grpId="0"/>
      <p:bldP spid="14" grpId="0"/>
      <p:bldP spid="1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8560" y="915566"/>
            <a:ext cx="8279904" cy="2677656"/>
          </a:xfrm>
          <a:prstGeom prst="rect">
            <a:avLst/>
          </a:prstGeom>
          <a:noFill/>
        </p:spPr>
        <p:txBody>
          <a:bodyPr wrap="square" rtlCol="0">
            <a:spAutoFit/>
          </a:bodyPr>
          <a:lstStyle/>
          <a:p>
            <a:r>
              <a:rPr lang="en-US" altLang="zh-CN" sz="2800" b="1" dirty="0" smtClean="0">
                <a:latin typeface="楷体" panose="02010609060101010101" pitchFamily="49" charset="-122"/>
                <a:ea typeface="楷体" panose="02010609060101010101" pitchFamily="49" charset="-122"/>
              </a:rPr>
              <a:t>    4</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 </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铺满金色巴掌的水泥道</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中“金色巴掌”指的是</a:t>
            </a:r>
            <a:r>
              <a:rPr lang="en-US" altLang="zh-CN" sz="2800" b="1" dirty="0" smtClean="0">
                <a:latin typeface="楷体" panose="02010609060101010101" pitchFamily="49" charset="-122"/>
                <a:ea typeface="楷体" panose="02010609060101010101" pitchFamily="49" charset="-122"/>
              </a:rPr>
              <a:t>_____________</a:t>
            </a:r>
            <a:r>
              <a:rPr lang="zh-CN" altLang="en-US" sz="2800" b="1" dirty="0" smtClean="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从“水泥道像铺上了一块彩色的地毯。这是一块印着落叶图案的、闪闪发光的地毯，从脚下一直铺到很远很远的地方，一直到路的尽头”</a:t>
            </a:r>
            <a:r>
              <a:rPr lang="zh-CN" altLang="en-US" sz="2800" b="1" dirty="0" smtClean="0">
                <a:latin typeface="楷体" panose="02010609060101010101" pitchFamily="49" charset="-122"/>
                <a:ea typeface="楷体" panose="02010609060101010101" pitchFamily="49" charset="-122"/>
              </a:rPr>
              <a:t>这个</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句</a:t>
            </a:r>
            <a:r>
              <a:rPr lang="zh-CN" altLang="en-US" sz="2800" b="1" dirty="0">
                <a:latin typeface="楷体" panose="02010609060101010101" pitchFamily="49" charset="-122"/>
                <a:ea typeface="楷体" panose="02010609060101010101" pitchFamily="49" charset="-122"/>
              </a:rPr>
              <a:t>可以看出门前的水泥道</a:t>
            </a:r>
            <a:r>
              <a:rPr lang="en-US" altLang="zh-CN" sz="2800" b="1" dirty="0" smtClean="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15" name="TextBox 14"/>
          <p:cNvSpPr txBox="1"/>
          <p:nvPr/>
        </p:nvSpPr>
        <p:spPr>
          <a:xfrm>
            <a:off x="612576" y="3038886"/>
            <a:ext cx="90010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很美</a:t>
            </a:r>
          </a:p>
        </p:txBody>
      </p:sp>
      <p:sp>
        <p:nvSpPr>
          <p:cNvPr id="16" name="TextBox 15"/>
          <p:cNvSpPr txBox="1"/>
          <p:nvPr/>
        </p:nvSpPr>
        <p:spPr>
          <a:xfrm>
            <a:off x="1657184" y="1331493"/>
            <a:ext cx="237626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梧桐树的落叶</a:t>
            </a:r>
          </a:p>
        </p:txBody>
      </p:sp>
      <p:sp>
        <p:nvSpPr>
          <p:cNvPr id="5" name="TextBox 14"/>
          <p:cNvSpPr txBox="1"/>
          <p:nvPr/>
        </p:nvSpPr>
        <p:spPr>
          <a:xfrm>
            <a:off x="2780303" y="2646057"/>
            <a:ext cx="90010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比喻</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6" y="123478"/>
            <a:ext cx="8843645" cy="4832092"/>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pitchFamily="49" charset="-122"/>
              </a:rPr>
              <a:t>三</a:t>
            </a:r>
            <a:r>
              <a:rPr lang="zh-CN" altLang="en-US" sz="2800" dirty="0">
                <a:latin typeface="黑体" panose="02010609060101010101" pitchFamily="49" charset="-122"/>
                <a:ea typeface="黑体" panose="02010609060101010101" pitchFamily="49" charset="-122"/>
                <a:cs typeface="楷体" panose="02010609060101010101" pitchFamily="49" charset="-122"/>
              </a:rPr>
              <a:t>、读片段，回答问题。</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lnSpc>
                <a:spcPct val="110000"/>
              </a:lnSpc>
            </a:pPr>
            <a:r>
              <a:rPr lang="zh-CN" altLang="en-US" sz="2800" b="1" dirty="0">
                <a:latin typeface="楷体" panose="02010609060101010101" pitchFamily="49" charset="-122"/>
                <a:ea typeface="楷体" panose="02010609060101010101" pitchFamily="49" charset="-122"/>
                <a:cs typeface="楷体" panose="02010609060101010101" pitchFamily="49" charset="-122"/>
              </a:rPr>
              <a:t>                 秋天的雨</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节选</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p>
          <a:p>
            <a:pPr>
              <a:lnSpc>
                <a:spcPct val="110000"/>
              </a:lnSpc>
            </a:pPr>
            <a:r>
              <a:rPr lang="zh-CN" altLang="en-US" sz="2800" b="1" dirty="0">
                <a:latin typeface="楷体" panose="02010609060101010101" pitchFamily="49" charset="-122"/>
                <a:ea typeface="楷体" panose="02010609060101010101" pitchFamily="49" charset="-122"/>
                <a:cs typeface="楷体" panose="02010609060101010101" pitchFamily="49" charset="-122"/>
              </a:rPr>
              <a:t>    秋天的雨，有一盒五彩缤纷的颜料。你看，它把黄色给了银杏树，黄黄的叶子像一把把小扇子，扇哪扇哪，扇走了夏天的炎热。它把红色给了枫树，红红的枫叶像一枚枚邮票，飘哇飘哇，</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邮来了</a:t>
            </a:r>
            <a:r>
              <a:rPr lang="zh-CN" altLang="en-US" sz="2800" b="1" dirty="0">
                <a:latin typeface="楷体" panose="02010609060101010101" pitchFamily="49" charset="-122"/>
                <a:ea typeface="楷体" panose="02010609060101010101" pitchFamily="49" charset="-122"/>
                <a:cs typeface="楷体" panose="02010609060101010101" pitchFamily="49" charset="-122"/>
              </a:rPr>
              <a:t>秋天的凉爽。金黄色是给田野的，看，田野像金色的海洋。橙红色是给果树的，橘子、柿子你挤我碰，争着要人们去摘呢！菊花仙子得到的颜色就更多了，紫红的、淡黄的、雪白的</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美丽的菊花在秋雨里频频点头。</a:t>
            </a:r>
            <a:endParaRPr lang="en-US" altLang="zh-CN" sz="2800" dirty="0">
              <a:latin typeface="楷体" panose="02010609060101010101" pitchFamily="49" charset="-122"/>
              <a:ea typeface="楷体" panose="02010609060101010101" pitchFamily="49" charset="-122"/>
              <a:cs typeface="楷体" panose="02010609060101010101" pitchFamily="49" charset="-122"/>
            </a:endParaRPr>
          </a:p>
        </p:txBody>
      </p:sp>
      <p:cxnSp>
        <p:nvCxnSpPr>
          <p:cNvPr id="4" name="直接连接符 3"/>
          <p:cNvCxnSpPr/>
          <p:nvPr/>
        </p:nvCxnSpPr>
        <p:spPr>
          <a:xfrm>
            <a:off x="971600" y="1563638"/>
            <a:ext cx="554461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04056" y="259358"/>
            <a:ext cx="8172400" cy="4616648"/>
          </a:xfrm>
          <a:prstGeom prst="rect">
            <a:avLst/>
          </a:prstGeom>
          <a:noFill/>
        </p:spPr>
        <p:txBody>
          <a:bodyPr wrap="square" rtlCol="0" anchor="t">
            <a:spAutoFit/>
          </a:bodyPr>
          <a:lstStyle/>
          <a:p>
            <a:pPr>
              <a:lnSpc>
                <a:spcPct val="110000"/>
              </a:lnSpc>
            </a:pPr>
            <a:r>
              <a:rPr lang="en-US" altLang="zh-CN" sz="2800" b="1" dirty="0">
                <a:latin typeface="宋体" panose="02010600030101010101" pitchFamily="2" charset="-122"/>
                <a:ea typeface="宋体" panose="02010600030101010101" pitchFamily="2" charset="-122"/>
                <a:cs typeface="新宋体" panose="02010609030101010101" charset="-122"/>
              </a:rPr>
              <a:t>1</a:t>
            </a:r>
            <a:r>
              <a:rPr lang="zh-CN" altLang="en-US" sz="2800" b="1" dirty="0">
                <a:latin typeface="宋体" panose="02010600030101010101" pitchFamily="2" charset="-122"/>
                <a:ea typeface="宋体" panose="02010600030101010101" pitchFamily="2" charset="-122"/>
                <a:cs typeface="新宋体" panose="02010609030101010101" charset="-122"/>
              </a:rPr>
              <a:t>．“五彩缤纷”这个词语的近义词</a:t>
            </a:r>
            <a:r>
              <a:rPr lang="zh-CN" altLang="en-US" sz="2800" b="1" dirty="0" smtClean="0">
                <a:latin typeface="宋体" panose="02010600030101010101" pitchFamily="2" charset="-122"/>
                <a:ea typeface="宋体" panose="02010600030101010101" pitchFamily="2" charset="-122"/>
                <a:cs typeface="新宋体" panose="02010609030101010101" charset="-122"/>
              </a:rPr>
              <a:t>有</a:t>
            </a:r>
            <a:r>
              <a:rPr lang="en-US" altLang="zh-CN" sz="2800" b="1" u="sng" dirty="0" smtClean="0">
                <a:latin typeface="宋体" panose="02010600030101010101" pitchFamily="2" charset="-122"/>
                <a:ea typeface="宋体" panose="02010600030101010101" pitchFamily="2" charset="-122"/>
                <a:cs typeface="新宋体" panose="02010609030101010101" charset="-122"/>
              </a:rPr>
              <a:t>_________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a:t>
            </a:r>
            <a:r>
              <a:rPr lang="zh-CN" altLang="en-US" sz="2800" b="1" dirty="0" smtClean="0">
                <a:latin typeface="宋体" panose="02010600030101010101" pitchFamily="2" charset="-122"/>
                <a:ea typeface="宋体" panose="02010600030101010101" pitchFamily="2" charset="-122"/>
                <a:cs typeface="新宋体" panose="02010609030101010101" charset="-122"/>
              </a:rPr>
              <a:t>等</a:t>
            </a:r>
            <a:r>
              <a:rPr lang="zh-CN" altLang="en-US" sz="2800" b="1" dirty="0">
                <a:latin typeface="宋体" panose="02010600030101010101" pitchFamily="2" charset="-122"/>
                <a:ea typeface="宋体" panose="02010600030101010101" pitchFamily="2" charset="-122"/>
                <a:cs typeface="新宋体" panose="02010609030101010101" charset="-122"/>
              </a:rPr>
              <a:t>。我能通过选文中的</a:t>
            </a:r>
            <a:r>
              <a:rPr lang="en-US" altLang="zh-CN" sz="2800" b="1" dirty="0" smtClean="0">
                <a:latin typeface="宋体" panose="02010600030101010101" pitchFamily="2" charset="-122"/>
                <a:ea typeface="宋体" panose="02010600030101010101" pitchFamily="2" charset="-122"/>
                <a:cs typeface="新宋体" panose="02010609030101010101" charset="-122"/>
              </a:rPr>
              <a:t>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smtClean="0">
                <a:latin typeface="宋体" panose="02010600030101010101" pitchFamily="2" charset="-122"/>
                <a:ea typeface="宋体" panose="02010600030101010101" pitchFamily="2" charset="-122"/>
                <a:cs typeface="新宋体" panose="02010609030101010101" charset="-122"/>
              </a:rPr>
              <a:t>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smtClean="0">
                <a:latin typeface="宋体" panose="02010600030101010101" pitchFamily="2" charset="-122"/>
                <a:ea typeface="宋体" panose="02010600030101010101" pitchFamily="2" charset="-122"/>
                <a:cs typeface="新宋体" panose="02010609030101010101" charset="-122"/>
              </a:rPr>
              <a:t>_______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smtClean="0">
                <a:latin typeface="宋体" panose="02010600030101010101" pitchFamily="2" charset="-122"/>
                <a:ea typeface="宋体" panose="02010600030101010101" pitchFamily="2" charset="-122"/>
                <a:cs typeface="新宋体" panose="02010609030101010101" charset="-122"/>
              </a:rPr>
              <a:t>_______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smtClean="0">
                <a:latin typeface="宋体" panose="02010600030101010101" pitchFamily="2" charset="-122"/>
                <a:ea typeface="宋体" panose="02010600030101010101" pitchFamily="2" charset="-122"/>
                <a:cs typeface="新宋体" panose="02010609030101010101" charset="-122"/>
              </a:rPr>
              <a:t>_______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smtClean="0">
                <a:latin typeface="宋体" panose="02010600030101010101" pitchFamily="2" charset="-122"/>
                <a:ea typeface="宋体" panose="02010600030101010101" pitchFamily="2" charset="-122"/>
                <a:cs typeface="新宋体" panose="02010609030101010101" charset="-122"/>
              </a:rPr>
              <a:t>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smtClean="0">
                <a:latin typeface="宋体" panose="02010600030101010101" pitchFamily="2" charset="-122"/>
                <a:ea typeface="宋体" panose="02010600030101010101" pitchFamily="2" charset="-122"/>
                <a:cs typeface="新宋体" panose="02010609030101010101" charset="-122"/>
              </a:rPr>
              <a:t>_____</a:t>
            </a:r>
            <a:r>
              <a:rPr lang="zh-CN" altLang="en-US" sz="2800" b="1" dirty="0" smtClean="0">
                <a:latin typeface="宋体" panose="02010600030101010101" pitchFamily="2" charset="-122"/>
                <a:ea typeface="宋体" panose="02010600030101010101" pitchFamily="2" charset="-122"/>
                <a:cs typeface="新宋体" panose="02010609030101010101" charset="-122"/>
              </a:rPr>
              <a:t>等</a:t>
            </a:r>
            <a:r>
              <a:rPr lang="zh-CN" altLang="en-US" sz="2800" b="1" dirty="0">
                <a:latin typeface="宋体" panose="02010600030101010101" pitchFamily="2" charset="-122"/>
                <a:ea typeface="宋体" panose="02010600030101010101" pitchFamily="2" charset="-122"/>
                <a:cs typeface="新宋体" panose="02010609030101010101" charset="-122"/>
              </a:rPr>
              <a:t>词语体会出这个词语的意思是</a:t>
            </a:r>
            <a:r>
              <a:rPr lang="en-US" altLang="zh-CN" sz="2800" b="1" dirty="0" smtClean="0">
                <a:latin typeface="宋体" panose="02010600030101010101" pitchFamily="2" charset="-122"/>
                <a:ea typeface="宋体" panose="02010600030101010101" pitchFamily="2" charset="-122"/>
                <a:cs typeface="新宋体" panose="02010609030101010101" charset="-122"/>
              </a:rPr>
              <a:t>_____________</a:t>
            </a:r>
            <a:r>
              <a:rPr lang="zh-CN" altLang="en-US" sz="2800" b="1" dirty="0" smtClean="0">
                <a:latin typeface="宋体" panose="02010600030101010101" pitchFamily="2" charset="-122"/>
                <a:ea typeface="宋体" panose="02010600030101010101" pitchFamily="2" charset="-122"/>
                <a:cs typeface="新宋体" panose="02010609030101010101" charset="-122"/>
              </a:rPr>
              <a:t>。</a:t>
            </a:r>
            <a:r>
              <a:rPr lang="en-US" altLang="zh-CN" sz="2800" b="1" dirty="0">
                <a:latin typeface="宋体" panose="02010600030101010101" pitchFamily="2" charset="-122"/>
                <a:ea typeface="宋体" panose="02010600030101010101" pitchFamily="2" charset="-122"/>
                <a:cs typeface="新宋体" panose="02010609030101010101" charset="-122"/>
              </a:rPr>
              <a:t> </a:t>
            </a:r>
          </a:p>
          <a:p>
            <a:r>
              <a:rPr lang="en-US" altLang="zh-CN" sz="2800" b="1" dirty="0">
                <a:latin typeface="宋体" panose="02010600030101010101" pitchFamily="2" charset="-122"/>
                <a:ea typeface="宋体" panose="02010600030101010101" pitchFamily="2" charset="-122"/>
                <a:cs typeface="新宋体" panose="02010609030101010101" charset="-122"/>
              </a:rPr>
              <a:t>2</a:t>
            </a:r>
            <a:r>
              <a:rPr lang="zh-CN" altLang="en-US" sz="2800" b="1" dirty="0">
                <a:latin typeface="宋体" panose="02010600030101010101" pitchFamily="2" charset="-122"/>
                <a:ea typeface="宋体" panose="02010600030101010101" pitchFamily="2" charset="-122"/>
                <a:cs typeface="新宋体" panose="02010609030101010101" charset="-122"/>
              </a:rPr>
              <a:t>．用“</a:t>
            </a:r>
            <a:r>
              <a:rPr lang="zh-CN" altLang="en-US" sz="2800" b="1" u="sng" dirty="0">
                <a:latin typeface="宋体" panose="02010600030101010101" pitchFamily="2" charset="-122"/>
                <a:ea typeface="宋体" panose="02010600030101010101" pitchFamily="2" charset="-122"/>
                <a:cs typeface="新宋体" panose="02010609030101010101" charset="-122"/>
              </a:rPr>
              <a:t>   </a:t>
            </a:r>
            <a:r>
              <a:rPr lang="zh-CN" altLang="en-US" sz="2800" b="1" dirty="0">
                <a:latin typeface="宋体" panose="02010600030101010101" pitchFamily="2" charset="-122"/>
                <a:ea typeface="宋体" panose="02010600030101010101" pitchFamily="2" charset="-122"/>
                <a:cs typeface="新宋体" panose="02010609030101010101" charset="-122"/>
              </a:rPr>
              <a:t>”画出选文中的中心句</a:t>
            </a:r>
            <a:r>
              <a:rPr lang="zh-CN" altLang="en-US" sz="2800" b="1" dirty="0" smtClean="0">
                <a:latin typeface="宋体" panose="02010600030101010101" pitchFamily="2" charset="-122"/>
                <a:ea typeface="宋体" panose="02010600030101010101" pitchFamily="2" charset="-122"/>
                <a:cs typeface="新宋体" panose="02010609030101010101" charset="-122"/>
              </a:rPr>
              <a:t>。</a:t>
            </a:r>
            <a:endParaRPr lang="en-US" altLang="zh-CN" sz="2800" b="1" dirty="0" smtClean="0">
              <a:latin typeface="宋体" panose="02010600030101010101" pitchFamily="2" charset="-122"/>
              <a:ea typeface="宋体" panose="02010600030101010101" pitchFamily="2" charset="-122"/>
              <a:cs typeface="新宋体" panose="02010609030101010101" charset="-122"/>
            </a:endParaRPr>
          </a:p>
          <a:p>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3</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．把下列比喻句补充完整。</a:t>
            </a:r>
            <a:r>
              <a:rPr lang="en-US" altLang="zh-CN" sz="2800" b="1" dirty="0">
                <a:latin typeface="宋体" panose="02010600030101010101" pitchFamily="2" charset="-122"/>
                <a:ea typeface="宋体" panose="02010600030101010101" pitchFamily="2" charset="-122"/>
                <a:cs typeface="楷体" panose="02010609060101010101" pitchFamily="49" charset="-122"/>
                <a:sym typeface="+mn-ea"/>
              </a:rPr>
              <a:t> </a:t>
            </a:r>
          </a:p>
          <a:p>
            <a:r>
              <a:rPr lang="en-US" altLang="zh-CN" sz="2800" b="1" dirty="0">
                <a:latin typeface="宋体" panose="02010600030101010101" pitchFamily="2" charset="-122"/>
                <a:ea typeface="宋体" panose="02010600030101010101" pitchFamily="2" charset="-122"/>
                <a:cs typeface="楷体" panose="02010609060101010101" pitchFamily="49" charset="-122"/>
                <a:sym typeface="+mn-ea"/>
              </a:rPr>
              <a:t>(1)</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秋天的田野像</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___________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en-US" altLang="zh-CN" sz="2800" b="1" dirty="0">
              <a:latin typeface="宋体" panose="02010600030101010101" pitchFamily="2" charset="-122"/>
              <a:ea typeface="宋体" panose="02010600030101010101" pitchFamily="2" charset="-122"/>
              <a:cs typeface="楷体" panose="02010609060101010101" pitchFamily="49" charset="-122"/>
              <a:sym typeface="+mn-ea"/>
            </a:endParaRPr>
          </a:p>
          <a:p>
            <a:r>
              <a:rPr lang="en-US" altLang="zh-CN" sz="2800" b="1" dirty="0">
                <a:latin typeface="宋体" panose="02010600030101010101" pitchFamily="2" charset="-122"/>
                <a:ea typeface="宋体" panose="02010600030101010101" pitchFamily="2" charset="-122"/>
                <a:cs typeface="楷体" panose="02010609060101010101" pitchFamily="49" charset="-122"/>
                <a:sym typeface="+mn-ea"/>
              </a:rPr>
              <a:t>(2</a:t>
            </a:r>
            <a:r>
              <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rPr>
              <a:t>)_____</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像</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一枚枚邮票。 </a:t>
            </a:r>
            <a:endParaRPr lang="en-US" altLang="zh-CN" sz="2800" b="1" dirty="0">
              <a:latin typeface="宋体" panose="02010600030101010101" pitchFamily="2" charset="-122"/>
              <a:ea typeface="宋体" panose="02010600030101010101" pitchFamily="2" charset="-122"/>
              <a:cs typeface="楷体" panose="02010609060101010101" pitchFamily="49" charset="-122"/>
              <a:sym typeface="+mn-ea"/>
            </a:endParaRPr>
          </a:p>
          <a:p>
            <a:r>
              <a:rPr lang="en-US" altLang="zh-CN" sz="2800" b="1" dirty="0">
                <a:latin typeface="宋体" panose="02010600030101010101" pitchFamily="2" charset="-122"/>
                <a:ea typeface="宋体" panose="02010600030101010101" pitchFamily="2" charset="-122"/>
                <a:cs typeface="楷体" panose="02010609060101010101" pitchFamily="49" charset="-122"/>
                <a:sym typeface="+mn-ea"/>
              </a:rPr>
              <a:t>4</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．选文中“田野像金色的海洋”说明了什么？</a:t>
            </a:r>
            <a:endParaRPr lang="zh-CN" altLang="en-US" sz="2800" b="1" u="sng" dirty="0">
              <a:latin typeface="宋体" panose="02010600030101010101" pitchFamily="2" charset="-122"/>
              <a:ea typeface="宋体" panose="02010600030101010101" pitchFamily="2" charset="-122"/>
              <a:cs typeface="楷体" panose="02010609060101010101" pitchFamily="49" charset="-122"/>
            </a:endParaRPr>
          </a:p>
          <a:p>
            <a:pPr>
              <a:lnSpc>
                <a:spcPct val="110000"/>
              </a:lnSpc>
            </a:pPr>
            <a:endParaRPr lang="zh-CN" altLang="en-US" sz="2800" b="1" dirty="0">
              <a:latin typeface="宋体" panose="02010600030101010101" pitchFamily="2" charset="-122"/>
              <a:ea typeface="宋体" panose="02010600030101010101" pitchFamily="2" charset="-122"/>
              <a:sym typeface="+mn-ea"/>
            </a:endParaRPr>
          </a:p>
        </p:txBody>
      </p:sp>
      <p:sp>
        <p:nvSpPr>
          <p:cNvPr id="13" name="文本框 5"/>
          <p:cNvSpPr txBox="1"/>
          <p:nvPr/>
        </p:nvSpPr>
        <p:spPr>
          <a:xfrm>
            <a:off x="6444208" y="240618"/>
            <a:ext cx="1656184"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五彩纷呈</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文本框 5"/>
          <p:cNvSpPr txBox="1"/>
          <p:nvPr/>
        </p:nvSpPr>
        <p:spPr>
          <a:xfrm>
            <a:off x="647564" y="690422"/>
            <a:ext cx="162018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五颜六色</a:t>
            </a:r>
          </a:p>
        </p:txBody>
      </p:sp>
      <p:sp>
        <p:nvSpPr>
          <p:cNvPr id="11" name="文本框 5"/>
          <p:cNvSpPr txBox="1"/>
          <p:nvPr/>
        </p:nvSpPr>
        <p:spPr>
          <a:xfrm>
            <a:off x="4860032" y="1627469"/>
            <a:ext cx="237626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颜色多种多样</a:t>
            </a:r>
          </a:p>
        </p:txBody>
      </p:sp>
      <p:sp>
        <p:nvSpPr>
          <p:cNvPr id="14" name="文本框 5"/>
          <p:cNvSpPr txBox="1"/>
          <p:nvPr/>
        </p:nvSpPr>
        <p:spPr>
          <a:xfrm>
            <a:off x="5815859" y="689506"/>
            <a:ext cx="93610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黄色</a:t>
            </a:r>
          </a:p>
        </p:txBody>
      </p:sp>
      <p:sp>
        <p:nvSpPr>
          <p:cNvPr id="7" name="文本框 5"/>
          <p:cNvSpPr txBox="1"/>
          <p:nvPr/>
        </p:nvSpPr>
        <p:spPr>
          <a:xfrm>
            <a:off x="7060316" y="689506"/>
            <a:ext cx="96806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红色</a:t>
            </a:r>
          </a:p>
        </p:txBody>
      </p:sp>
      <p:sp>
        <p:nvSpPr>
          <p:cNvPr id="8" name="文本框 5"/>
          <p:cNvSpPr txBox="1"/>
          <p:nvPr/>
        </p:nvSpPr>
        <p:spPr>
          <a:xfrm>
            <a:off x="580691" y="1176722"/>
            <a:ext cx="129614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金黄色</a:t>
            </a:r>
          </a:p>
        </p:txBody>
      </p:sp>
      <p:sp>
        <p:nvSpPr>
          <p:cNvPr id="9" name="文本框 5"/>
          <p:cNvSpPr txBox="1"/>
          <p:nvPr/>
        </p:nvSpPr>
        <p:spPr>
          <a:xfrm>
            <a:off x="2195736" y="1154104"/>
            <a:ext cx="129614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橙红色</a:t>
            </a:r>
          </a:p>
        </p:txBody>
      </p:sp>
      <p:sp>
        <p:nvSpPr>
          <p:cNvPr id="12" name="文本框 5"/>
          <p:cNvSpPr txBox="1"/>
          <p:nvPr/>
        </p:nvSpPr>
        <p:spPr>
          <a:xfrm>
            <a:off x="3810781" y="1154104"/>
            <a:ext cx="129614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紫红色</a:t>
            </a:r>
          </a:p>
        </p:txBody>
      </p:sp>
      <p:sp>
        <p:nvSpPr>
          <p:cNvPr id="15" name="文本框 5"/>
          <p:cNvSpPr txBox="1"/>
          <p:nvPr/>
        </p:nvSpPr>
        <p:spPr>
          <a:xfrm>
            <a:off x="5464593" y="1154104"/>
            <a:ext cx="968069"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淡黄</a:t>
            </a:r>
          </a:p>
        </p:txBody>
      </p:sp>
      <p:sp>
        <p:nvSpPr>
          <p:cNvPr id="16" name="文本框 5"/>
          <p:cNvSpPr txBox="1"/>
          <p:nvPr/>
        </p:nvSpPr>
        <p:spPr>
          <a:xfrm>
            <a:off x="6676850" y="1154104"/>
            <a:ext cx="93610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雪白</a:t>
            </a:r>
          </a:p>
        </p:txBody>
      </p:sp>
      <p:sp>
        <p:nvSpPr>
          <p:cNvPr id="18" name="文本框 17"/>
          <p:cNvSpPr txBox="1"/>
          <p:nvPr/>
        </p:nvSpPr>
        <p:spPr>
          <a:xfrm>
            <a:off x="3292779" y="2955429"/>
            <a:ext cx="1987727"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金色的海洋</a:t>
            </a:r>
          </a:p>
        </p:txBody>
      </p:sp>
      <p:sp>
        <p:nvSpPr>
          <p:cNvPr id="19" name="文本框 18"/>
          <p:cNvSpPr txBox="1"/>
          <p:nvPr/>
        </p:nvSpPr>
        <p:spPr>
          <a:xfrm>
            <a:off x="1115616" y="3397873"/>
            <a:ext cx="93610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枫叶</a:t>
            </a:r>
          </a:p>
        </p:txBody>
      </p:sp>
      <p:sp>
        <p:nvSpPr>
          <p:cNvPr id="20" name="文本框 9"/>
          <p:cNvSpPr txBox="1"/>
          <p:nvPr/>
        </p:nvSpPr>
        <p:spPr>
          <a:xfrm>
            <a:off x="1059138" y="4300268"/>
            <a:ext cx="639318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说明稻穗金黄，很多庄稼全都丰收了！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11" grpId="0"/>
      <p:bldP spid="14" grpId="0"/>
      <p:bldP spid="7" grpId="0"/>
      <p:bldP spid="8" grpId="0"/>
      <p:bldP spid="9" grpId="0"/>
      <p:bldP spid="12" grpId="0"/>
      <p:bldP spid="15" grpId="0"/>
      <p:bldP spid="16" grpId="0"/>
      <p:bldP spid="18" grpId="0"/>
      <p:bldP spid="19" grpId="0"/>
      <p:bldP spid="20"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922531"/>
            <a:ext cx="7272808" cy="2585323"/>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smtClean="0">
                <a:latin typeface="楷体" panose="02010609060101010101" pitchFamily="49" charset="-122"/>
                <a:ea typeface="楷体" panose="02010609060101010101" pitchFamily="49" charset="-122"/>
              </a:rPr>
              <a:t>复习</a:t>
            </a:r>
            <a:r>
              <a:rPr lang="zh-CN" altLang="en-US" sz="3600" b="1" dirty="0">
                <a:latin typeface="楷体" panose="02010609060101010101" pitchFamily="49" charset="-122"/>
                <a:ea typeface="楷体" panose="02010609060101010101" pitchFamily="49" charset="-122"/>
              </a:rPr>
              <a:t>完课文的知识点后，我们一起来看看本单元有哪些需要背诵的语句吧！</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7162" y="1140589"/>
            <a:ext cx="8829675" cy="3539430"/>
          </a:xfrm>
          <a:prstGeom prst="rect">
            <a:avLst/>
          </a:prstGeom>
          <a:noFill/>
        </p:spPr>
        <p:txBody>
          <a:bodyPr wrap="square" rtlCol="0">
            <a:spAutoFit/>
          </a:bodyPr>
          <a:lstStyle/>
          <a:p>
            <a:r>
              <a:rPr lang="zh-CN" altLang="en-US" sz="2800" b="1" dirty="0">
                <a:solidFill>
                  <a:srgbClr val="FF0000"/>
                </a:solidFill>
              </a:rPr>
              <a:t> 　</a:t>
            </a:r>
            <a:r>
              <a:rPr lang="zh-CN" altLang="en-US" sz="2800" b="1" dirty="0" smtClean="0">
                <a:solidFill>
                  <a:srgbClr val="FF0000"/>
                </a:solidFill>
              </a:rPr>
              <a:t>   </a:t>
            </a:r>
            <a:r>
              <a:rPr lang="zh-CN" altLang="en-US" sz="2800" b="1" dirty="0" smtClean="0">
                <a:latin typeface="楷体" panose="02010609060101010101" pitchFamily="49" charset="-122"/>
                <a:ea typeface="楷体" panose="02010609060101010101" pitchFamily="49" charset="-122"/>
              </a:rPr>
              <a:t>秋天</a:t>
            </a:r>
            <a:r>
              <a:rPr lang="zh-CN" altLang="en-US" sz="2800" b="1" dirty="0">
                <a:latin typeface="楷体" panose="02010609060101010101" pitchFamily="49" charset="-122"/>
                <a:ea typeface="楷体" panose="02010609060101010101" pitchFamily="49" charset="-122"/>
              </a:rPr>
              <a:t>的雨，有一盒五彩缤纷的颜料。你看，它把黄色给了银杏树，黄黄的叶子像一把把小扇子，扇哪扇哪，扇走了夏天的炎热。它把红色给了枫树，红红的枫叶像一枚枚邮票，飘哇飘哇，邮来了秋天的凉爽。金黄色是给田野的，看，田野像金色的海洋。橙红色是给果树的，橘子、柿子你挤我碰，争着要人们去摘呢！菊花仙子得到的颜色就更多了，紫红的、淡黄的、雪白的</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美丽的菊花在秋雨里频频点头。 </a:t>
            </a:r>
          </a:p>
        </p:txBody>
      </p:sp>
      <p:sp>
        <p:nvSpPr>
          <p:cNvPr id="3" name="文本框 2"/>
          <p:cNvSpPr txBox="1"/>
          <p:nvPr/>
        </p:nvSpPr>
        <p:spPr>
          <a:xfrm>
            <a:off x="3761521" y="279295"/>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defPPr>
              <a:defRPr lang="zh-CN"/>
            </a:defPPr>
            <a:lvl1pPr>
              <a:defRPr sz="2800">
                <a:solidFill>
                  <a:schemeClr val="lt1"/>
                </a:solidFill>
                <a:latin typeface="黑体" panose="02010609060101010101" pitchFamily="49" charset="-122"/>
                <a:ea typeface="黑体" panose="02010609060101010101" pitchFamily="49" charset="-122"/>
              </a:defRPr>
            </a:lvl1pPr>
          </a:lstStyle>
          <a:p>
            <a:r>
              <a:rPr lang="zh-CN" altLang="en-US" dirty="0">
                <a:sym typeface="+mn-ea"/>
              </a:rPr>
              <a:t>课文片段</a:t>
            </a:r>
          </a:p>
        </p:txBody>
      </p:sp>
      <p:grpSp>
        <p:nvGrpSpPr>
          <p:cNvPr id="9" name="组合 8"/>
          <p:cNvGrpSpPr/>
          <p:nvPr/>
        </p:nvGrpSpPr>
        <p:grpSpPr>
          <a:xfrm>
            <a:off x="-108520" y="268395"/>
            <a:ext cx="2893060" cy="509476"/>
            <a:chOff x="458" y="988"/>
            <a:chExt cx="4134" cy="914"/>
          </a:xfrm>
          <a:effectLst>
            <a:outerShdw blurRad="50800" dist="38100" dir="2700000" algn="tl" rotWithShape="0">
              <a:prstClr val="black">
                <a:alpha val="40000"/>
              </a:prstClr>
            </a:outerShdw>
          </a:effectLst>
        </p:grpSpPr>
        <p:sp>
          <p:nvSpPr>
            <p:cNvPr id="10" name="流程图: 延期 9"/>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1"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915566"/>
            <a:ext cx="9144000" cy="3416320"/>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坐</a:t>
            </a:r>
            <a:r>
              <a:rPr lang="zh-CN" altLang="en-US" sz="2400" dirty="0" smtClean="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①把臀部放在椅子、凳子或其他物体上，支持身体重量。</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②</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乘；搭</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。③</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（房屋）背对着某一方向。  </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④</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把锅、壶等放在炉火上</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。⑤</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（～儿）同“座”</a:t>
            </a:r>
          </a:p>
          <a:p>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⑥</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因……犯罪，触犯法律。</a:t>
            </a:r>
            <a:b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b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⑦</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枪炮由于反作用而向后移动；建筑物由于基础不稳固而下沉</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24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⑧</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瓜果等植物结实</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。⑨</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指定罪</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。⑩</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形成（疾病）。 </a:t>
            </a:r>
          </a:p>
          <a:p>
            <a:r>
              <a:rPr lang="zh-CN" altLang="en-US" sz="2400" b="1" dirty="0">
                <a:latin typeface="楷体" panose="02010609060101010101" pitchFamily="49" charset="-122"/>
                <a:ea typeface="楷体" panose="02010609060101010101" pitchFamily="49" charset="-122"/>
                <a:cs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rPr>
              <a:t> ⑪</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表示无缘无故。</a:t>
            </a:r>
          </a:p>
          <a:p>
            <a:r>
              <a:rPr lang="zh-CN" altLang="en-US" sz="24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4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24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山行</a:t>
            </a:r>
            <a:r>
              <a:rPr lang="en-US" altLang="zh-CN" sz="24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中“坐”指“因为”。</a:t>
            </a:r>
            <a:endParaRPr lang="zh-CN" altLang="en-US" sz="24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4" name="组合 4"/>
          <p:cNvGrpSpPr/>
          <p:nvPr/>
        </p:nvGrpSpPr>
        <p:grpSpPr>
          <a:xfrm>
            <a:off x="0" y="0"/>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wipe(down)">
                                      <p:cBhvr>
                                        <p:cTn id="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741249" y="395828"/>
            <a:ext cx="5661502" cy="1815882"/>
          </a:xfrm>
          <a:prstGeom prst="rect">
            <a:avLst/>
          </a:prstGeom>
          <a:noFill/>
        </p:spPr>
        <p:txBody>
          <a:bodyPr wrap="square" rtlCol="0">
            <a:spAutoFit/>
          </a:bodyPr>
          <a:lstStyle/>
          <a:p>
            <a:pPr algn="ctr"/>
            <a:r>
              <a:rPr lang="zh-CN" altLang="en-US" sz="2800" b="1" dirty="0" smtClean="0">
                <a:latin typeface="+mj-ea"/>
                <a:ea typeface="+mj-ea"/>
              </a:rPr>
              <a:t>山  行</a:t>
            </a:r>
            <a:endParaRPr lang="en-US" altLang="zh-CN" sz="2800" b="1" dirty="0">
              <a:latin typeface="+mj-ea"/>
              <a:ea typeface="+mj-ea"/>
            </a:endParaRPr>
          </a:p>
          <a:p>
            <a:pPr algn="ct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唐</a:t>
            </a:r>
            <a:r>
              <a:rPr lang="en-US" altLang="zh-CN" sz="2800" b="1" dirty="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杜 牧</a:t>
            </a:r>
            <a:endParaRPr lang="zh-CN" altLang="en-US" sz="2800" b="1" dirty="0">
              <a:latin typeface="宋体" panose="02010600030101010101" pitchFamily="2" charset="-122"/>
              <a:ea typeface="宋体" panose="02010600030101010101" pitchFamily="2" charset="-122"/>
            </a:endParaRPr>
          </a:p>
          <a:p>
            <a:pPr algn="ctr"/>
            <a:r>
              <a:rPr lang="zh-CN" altLang="en-US" sz="2800" b="1" dirty="0">
                <a:latin typeface="楷体" panose="02010609060101010101" pitchFamily="49" charset="-122"/>
                <a:ea typeface="楷体" panose="02010609060101010101" pitchFamily="49" charset="-122"/>
              </a:rPr>
              <a:t>远上寒山石径斜，白云生处有人家。 </a:t>
            </a:r>
            <a:br>
              <a:rPr lang="zh-CN" altLang="en-US" sz="2800" b="1" dirty="0">
                <a:latin typeface="楷体" panose="02010609060101010101" pitchFamily="49" charset="-122"/>
                <a:ea typeface="楷体" panose="02010609060101010101" pitchFamily="49" charset="-122"/>
              </a:rPr>
            </a:br>
            <a:r>
              <a:rPr lang="zh-CN" altLang="en-US" sz="2800" b="1" dirty="0">
                <a:latin typeface="楷体" panose="02010609060101010101" pitchFamily="49" charset="-122"/>
                <a:ea typeface="楷体" panose="02010609060101010101" pitchFamily="49" charset="-122"/>
              </a:rPr>
              <a:t>停车坐爱枫林晚，霜叶红于二月花。</a:t>
            </a:r>
          </a:p>
        </p:txBody>
      </p:sp>
      <p:sp>
        <p:nvSpPr>
          <p:cNvPr id="2" name="文本框 1"/>
          <p:cNvSpPr txBox="1"/>
          <p:nvPr/>
        </p:nvSpPr>
        <p:spPr>
          <a:xfrm>
            <a:off x="-32187" y="279295"/>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古诗</a:t>
            </a:r>
          </a:p>
        </p:txBody>
      </p:sp>
      <p:pic>
        <p:nvPicPr>
          <p:cNvPr id="4" name="图片 3" descr="ede3c79440132357cae587e861a86e8c.jpg"/>
          <p:cNvPicPr>
            <a:picLocks noChangeAspect="1"/>
          </p:cNvPicPr>
          <p:nvPr/>
        </p:nvPicPr>
        <p:blipFill>
          <a:blip r:embed="rId2" cstate="print"/>
          <a:stretch>
            <a:fillRect/>
          </a:stretch>
        </p:blipFill>
        <p:spPr>
          <a:xfrm>
            <a:off x="1889956" y="2283718"/>
            <a:ext cx="5364088" cy="2448272"/>
          </a:xfrm>
          <a:prstGeom prst="rect">
            <a:avLst/>
          </a:prstGeom>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19672" y="279295"/>
            <a:ext cx="5724128" cy="1815882"/>
          </a:xfrm>
          <a:prstGeom prst="rect">
            <a:avLst/>
          </a:prstGeom>
          <a:noFill/>
        </p:spPr>
        <p:txBody>
          <a:bodyPr wrap="square" rtlCol="0">
            <a:spAutoFit/>
          </a:bodyPr>
          <a:lstStyle/>
          <a:p>
            <a:pPr algn="ctr"/>
            <a:r>
              <a:rPr lang="zh-CN" altLang="en-US" sz="2800" b="1" dirty="0">
                <a:latin typeface="+mj-ea"/>
                <a:ea typeface="+mj-ea"/>
              </a:rPr>
              <a:t>赠刘景文</a:t>
            </a:r>
            <a:endParaRPr lang="en-US" altLang="zh-CN" sz="2800" b="1" dirty="0">
              <a:latin typeface="+mj-ea"/>
              <a:ea typeface="+mj-ea"/>
            </a:endParaRPr>
          </a:p>
          <a:p>
            <a:pPr algn="ct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宋</a:t>
            </a:r>
            <a:r>
              <a:rPr lang="en-US" altLang="zh-CN" sz="2800" b="1" dirty="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苏 轼</a:t>
            </a:r>
            <a:endParaRPr lang="zh-CN" altLang="en-US" sz="2800" b="1" dirty="0">
              <a:latin typeface="宋体" panose="02010600030101010101" pitchFamily="2" charset="-122"/>
              <a:ea typeface="宋体" panose="02010600030101010101" pitchFamily="2" charset="-122"/>
            </a:endParaRPr>
          </a:p>
          <a:p>
            <a:pPr algn="ctr"/>
            <a:r>
              <a:rPr lang="zh-CN" altLang="en-US" sz="2800" b="1" dirty="0">
                <a:latin typeface="楷体" panose="02010609060101010101" pitchFamily="49" charset="-122"/>
                <a:ea typeface="楷体" panose="02010609060101010101" pitchFamily="49" charset="-122"/>
              </a:rPr>
              <a:t>荷尽已无擎雨盖，菊残犹有傲霜枝。 </a:t>
            </a:r>
            <a:br>
              <a:rPr lang="zh-CN" altLang="en-US" sz="2800" b="1" dirty="0">
                <a:latin typeface="楷体" panose="02010609060101010101" pitchFamily="49" charset="-122"/>
                <a:ea typeface="楷体" panose="02010609060101010101" pitchFamily="49" charset="-122"/>
              </a:rPr>
            </a:br>
            <a:r>
              <a:rPr lang="zh-CN" altLang="en-US" sz="2800" b="1" dirty="0">
                <a:latin typeface="楷体" panose="02010609060101010101" pitchFamily="49" charset="-122"/>
                <a:ea typeface="楷体" panose="02010609060101010101" pitchFamily="49" charset="-122"/>
              </a:rPr>
              <a:t>一年好景君须记，正是橙黄橘绿时。 </a:t>
            </a:r>
          </a:p>
        </p:txBody>
      </p:sp>
      <p:pic>
        <p:nvPicPr>
          <p:cNvPr id="5" name="图片 4" descr="d33283fa5b0bb115b7ce50644afd689e.jpg"/>
          <p:cNvPicPr>
            <a:picLocks noChangeAspect="1"/>
          </p:cNvPicPr>
          <p:nvPr/>
        </p:nvPicPr>
        <p:blipFill>
          <a:blip r:embed="rId2" cstate="print"/>
          <a:stretch>
            <a:fillRect/>
          </a:stretch>
        </p:blipFill>
        <p:spPr>
          <a:xfrm>
            <a:off x="1979712" y="2139702"/>
            <a:ext cx="4819650" cy="2533650"/>
          </a:xfrm>
          <a:prstGeom prst="rect">
            <a:avLst/>
          </a:prstGeom>
        </p:spPr>
      </p:pic>
      <p:sp>
        <p:nvSpPr>
          <p:cNvPr id="6" name="文本框 5"/>
          <p:cNvSpPr txBox="1"/>
          <p:nvPr/>
        </p:nvSpPr>
        <p:spPr>
          <a:xfrm>
            <a:off x="-32187" y="279295"/>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古诗</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81647" y="279295"/>
            <a:ext cx="5724128" cy="1815882"/>
          </a:xfrm>
          <a:prstGeom prst="rect">
            <a:avLst/>
          </a:prstGeom>
          <a:noFill/>
        </p:spPr>
        <p:txBody>
          <a:bodyPr wrap="square" rtlCol="0">
            <a:spAutoFit/>
          </a:bodyPr>
          <a:lstStyle/>
          <a:p>
            <a:pPr algn="ctr"/>
            <a:r>
              <a:rPr lang="zh-CN" altLang="en-US" sz="2800" b="1" dirty="0">
                <a:latin typeface="+mj-ea"/>
                <a:ea typeface="+mj-ea"/>
              </a:rPr>
              <a:t>夜书所见</a:t>
            </a:r>
            <a:endParaRPr lang="en-US" altLang="zh-CN" sz="2800" b="1" dirty="0">
              <a:latin typeface="宋体" panose="02010600030101010101" pitchFamily="2" charset="-122"/>
              <a:ea typeface="宋体" panose="02010600030101010101" pitchFamily="2" charset="-122"/>
            </a:endParaRPr>
          </a:p>
          <a:p>
            <a:pPr algn="ct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宋</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叶绍翁</a:t>
            </a:r>
          </a:p>
          <a:p>
            <a:pPr algn="ctr"/>
            <a:r>
              <a:rPr lang="zh-CN" altLang="en-US" sz="2800" b="1" dirty="0">
                <a:latin typeface="楷体" panose="02010609060101010101" pitchFamily="49" charset="-122"/>
                <a:ea typeface="楷体" panose="02010609060101010101" pitchFamily="49" charset="-122"/>
              </a:rPr>
              <a:t>萧萧梧叶送寒声，江上秋风动客情。 </a:t>
            </a:r>
            <a:br>
              <a:rPr lang="zh-CN" altLang="en-US" sz="2800" b="1" dirty="0">
                <a:latin typeface="楷体" panose="02010609060101010101" pitchFamily="49" charset="-122"/>
                <a:ea typeface="楷体" panose="02010609060101010101" pitchFamily="49" charset="-122"/>
              </a:rPr>
            </a:br>
            <a:r>
              <a:rPr lang="zh-CN" altLang="en-US" sz="2800" b="1" dirty="0">
                <a:latin typeface="楷体" panose="02010609060101010101" pitchFamily="49" charset="-122"/>
                <a:ea typeface="楷体" panose="02010609060101010101" pitchFamily="49" charset="-122"/>
              </a:rPr>
              <a:t>知有儿童挑促织，夜深篱落一灯明。 </a:t>
            </a:r>
          </a:p>
        </p:txBody>
      </p:sp>
      <p:pic>
        <p:nvPicPr>
          <p:cNvPr id="6" name="图片 5" descr="778fd9a43b6df9cbfcc1f19a0d0df067.jpg"/>
          <p:cNvPicPr>
            <a:picLocks noChangeAspect="1"/>
          </p:cNvPicPr>
          <p:nvPr/>
        </p:nvPicPr>
        <p:blipFill>
          <a:blip r:embed="rId2" cstate="print"/>
          <a:stretch>
            <a:fillRect/>
          </a:stretch>
        </p:blipFill>
        <p:spPr>
          <a:xfrm>
            <a:off x="1979712" y="2211710"/>
            <a:ext cx="4838728" cy="2578600"/>
          </a:xfrm>
          <a:prstGeom prst="rect">
            <a:avLst/>
          </a:prstGeom>
        </p:spPr>
      </p:pic>
      <p:sp>
        <p:nvSpPr>
          <p:cNvPr id="5" name="文本框 4"/>
          <p:cNvSpPr txBox="1"/>
          <p:nvPr/>
        </p:nvSpPr>
        <p:spPr>
          <a:xfrm>
            <a:off x="-32187" y="279295"/>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古诗</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11660" y="898723"/>
            <a:ext cx="6120680" cy="1384995"/>
          </a:xfrm>
          <a:prstGeom prst="rect">
            <a:avLst/>
          </a:prstGeom>
          <a:noFill/>
        </p:spPr>
        <p:txBody>
          <a:bodyPr wrap="square" rtlCol="0">
            <a:spAutoFit/>
          </a:bodyPr>
          <a:lstStyle/>
          <a:p>
            <a:pPr algn="ctr"/>
            <a:r>
              <a:rPr lang="zh-CN" altLang="en-US" sz="2800" b="1" dirty="0" smtClean="0">
                <a:latin typeface="楷体" panose="02010609060101010101" pitchFamily="49" charset="-122"/>
                <a:ea typeface="楷体" panose="02010609060101010101" pitchFamily="49" charset="-122"/>
              </a:rPr>
              <a:t>秋高气爽   天高云淡    秋风习习  </a:t>
            </a:r>
            <a:endParaRPr lang="en-US" altLang="zh-CN" sz="2800" b="1" dirty="0" smtClean="0">
              <a:latin typeface="楷体" panose="02010609060101010101" pitchFamily="49" charset="-122"/>
              <a:ea typeface="楷体" panose="02010609060101010101" pitchFamily="49" charset="-122"/>
            </a:endParaRPr>
          </a:p>
          <a:p>
            <a:pPr algn="ctr"/>
            <a:r>
              <a:rPr lang="zh-CN" altLang="en-US" sz="2800" b="1" dirty="0" smtClean="0">
                <a:latin typeface="楷体" panose="02010609060101010101" pitchFamily="49" charset="-122"/>
                <a:ea typeface="楷体" panose="02010609060101010101" pitchFamily="49" charset="-122"/>
              </a:rPr>
              <a:t>一叶知秋   金桂飘香    层林尽染   </a:t>
            </a:r>
            <a:endParaRPr lang="en-US" altLang="zh-CN" sz="2800" b="1" dirty="0" smtClean="0">
              <a:latin typeface="楷体" panose="02010609060101010101" pitchFamily="49" charset="-122"/>
              <a:ea typeface="楷体" panose="02010609060101010101" pitchFamily="49" charset="-122"/>
            </a:endParaRPr>
          </a:p>
          <a:p>
            <a:pPr algn="ctr"/>
            <a:r>
              <a:rPr lang="zh-CN" altLang="en-US" sz="2800" b="1" dirty="0" smtClean="0">
                <a:latin typeface="楷体" panose="02010609060101010101" pitchFamily="49" charset="-122"/>
                <a:ea typeface="楷体" panose="02010609060101010101" pitchFamily="49" charset="-122"/>
              </a:rPr>
              <a:t>五谷丰登   果实累累    春华秋实</a:t>
            </a:r>
            <a:endParaRPr lang="zh-CN" altLang="en-US" sz="2800" b="1" dirty="0">
              <a:latin typeface="楷体" panose="02010609060101010101" pitchFamily="49" charset="-122"/>
              <a:ea typeface="楷体" panose="02010609060101010101" pitchFamily="49" charset="-122"/>
            </a:endParaRPr>
          </a:p>
        </p:txBody>
      </p:sp>
      <p:sp>
        <p:nvSpPr>
          <p:cNvPr id="2" name="文本框 1"/>
          <p:cNvSpPr txBox="1"/>
          <p:nvPr/>
        </p:nvSpPr>
        <p:spPr>
          <a:xfrm>
            <a:off x="-32187" y="279295"/>
            <a:ext cx="1894492" cy="523220"/>
          </a:xfrm>
          <a:prstGeom prst="rect">
            <a:avLst/>
          </a:prstGeom>
          <a:solidFill>
            <a:srgbClr val="00B050"/>
          </a:solidFill>
          <a:effectLst>
            <a:outerShdw blurRad="50800" dist="38100" dir="2700000" algn="tl" rotWithShape="0">
              <a:prstClr val="black">
                <a:alpha val="40000"/>
              </a:prstClr>
            </a:outerShdw>
          </a:effectLst>
        </p:spPr>
        <p:txBody>
          <a:bodyPr wrap="squar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p>
        </p:txBody>
      </p:sp>
      <p:sp>
        <p:nvSpPr>
          <p:cNvPr id="5" name="文本框 4"/>
          <p:cNvSpPr txBox="1"/>
          <p:nvPr/>
        </p:nvSpPr>
        <p:spPr>
          <a:xfrm>
            <a:off x="-19937" y="2463735"/>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p>
        </p:txBody>
      </p:sp>
      <p:sp>
        <p:nvSpPr>
          <p:cNvPr id="7" name="文本框 6"/>
          <p:cNvSpPr txBox="1"/>
          <p:nvPr/>
        </p:nvSpPr>
        <p:spPr>
          <a:xfrm>
            <a:off x="1545464" y="2986955"/>
            <a:ext cx="6120680" cy="1384995"/>
          </a:xfrm>
          <a:prstGeom prst="rect">
            <a:avLst/>
          </a:prstGeom>
          <a:noFill/>
        </p:spPr>
        <p:txBody>
          <a:bodyPr wrap="square" rtlCol="0">
            <a:spAutoFit/>
          </a:bodyPr>
          <a:lstStyle/>
          <a:p>
            <a:pPr algn="ctr"/>
            <a:r>
              <a:rPr lang="zh-CN" altLang="en-US" sz="2800" b="1" dirty="0" smtClean="0">
                <a:latin typeface="楷体" panose="02010609060101010101" pitchFamily="49" charset="-122"/>
                <a:ea typeface="楷体" panose="02010609060101010101" pitchFamily="49" charset="-122"/>
              </a:rPr>
              <a:t>天高气爽   枫林</a:t>
            </a:r>
            <a:r>
              <a:rPr lang="zh-CN" altLang="en-US" sz="2800" b="1" dirty="0">
                <a:latin typeface="楷体" panose="02010609060101010101" pitchFamily="49" charset="-122"/>
                <a:ea typeface="楷体" panose="02010609060101010101" pitchFamily="49" charset="-122"/>
              </a:rPr>
              <a:t>尽</a:t>
            </a:r>
            <a:r>
              <a:rPr lang="zh-CN" altLang="en-US" sz="2800" b="1" dirty="0" smtClean="0">
                <a:latin typeface="楷体" panose="02010609060101010101" pitchFamily="49" charset="-122"/>
                <a:ea typeface="楷体" panose="02010609060101010101" pitchFamily="49" charset="-122"/>
              </a:rPr>
              <a:t>染   </a:t>
            </a:r>
            <a:r>
              <a:rPr lang="zh-CN" altLang="en-US" sz="2800" b="1" dirty="0">
                <a:latin typeface="楷体" panose="02010609060101010101" pitchFamily="49" charset="-122"/>
                <a:ea typeface="楷体" panose="02010609060101010101" pitchFamily="49" charset="-122"/>
              </a:rPr>
              <a:t>春种秋收</a:t>
            </a:r>
          </a:p>
          <a:p>
            <a:pPr algn="ctr"/>
            <a:r>
              <a:rPr lang="zh-CN" altLang="en-US" sz="2800" b="1" dirty="0">
                <a:latin typeface="楷体" panose="02010609060101010101" pitchFamily="49" charset="-122"/>
                <a:ea typeface="楷体" panose="02010609060101010101" pitchFamily="49" charset="-122"/>
              </a:rPr>
              <a:t>秋意深</a:t>
            </a:r>
            <a:r>
              <a:rPr lang="zh-CN" altLang="en-US" sz="2800" b="1" dirty="0" smtClean="0">
                <a:latin typeface="楷体" panose="02010609060101010101" pitchFamily="49" charset="-122"/>
                <a:ea typeface="楷体" panose="02010609060101010101" pitchFamily="49" charset="-122"/>
              </a:rPr>
              <a:t>浓   </a:t>
            </a:r>
            <a:r>
              <a:rPr lang="zh-CN" altLang="en-US" sz="2800" b="1" dirty="0">
                <a:latin typeface="楷体" panose="02010609060101010101" pitchFamily="49" charset="-122"/>
                <a:ea typeface="楷体" panose="02010609060101010101" pitchFamily="49" charset="-122"/>
              </a:rPr>
              <a:t>西风落叶   </a:t>
            </a:r>
            <a:r>
              <a:rPr lang="zh-CN" altLang="en-US" sz="2800" b="1" dirty="0" smtClean="0">
                <a:latin typeface="楷体" panose="02010609060101010101" pitchFamily="49" charset="-122"/>
                <a:ea typeface="楷体" panose="02010609060101010101" pitchFamily="49" charset="-122"/>
              </a:rPr>
              <a:t>硕果累累</a:t>
            </a:r>
            <a:endParaRPr lang="zh-CN" altLang="en-US" sz="2800" b="1" dirty="0">
              <a:latin typeface="楷体" panose="02010609060101010101" pitchFamily="49" charset="-122"/>
              <a:ea typeface="楷体" panose="02010609060101010101" pitchFamily="49" charset="-122"/>
            </a:endParaRPr>
          </a:p>
          <a:p>
            <a:pPr algn="ctr"/>
            <a:r>
              <a:rPr lang="zh-CN" altLang="en-US" sz="2800" b="1" dirty="0">
                <a:latin typeface="楷体" panose="02010609060101010101" pitchFamily="49" charset="-122"/>
                <a:ea typeface="楷体" panose="02010609060101010101" pitchFamily="49" charset="-122"/>
              </a:rPr>
              <a:t>秋风萧萧   </a:t>
            </a:r>
            <a:r>
              <a:rPr lang="zh-CN" altLang="en-US" sz="2800" b="1" dirty="0" smtClean="0">
                <a:latin typeface="楷体" panose="02010609060101010101" pitchFamily="49" charset="-122"/>
                <a:ea typeface="楷体" panose="02010609060101010101" pitchFamily="49" charset="-122"/>
              </a:rPr>
              <a:t>盈盈</a:t>
            </a:r>
            <a:r>
              <a:rPr lang="zh-CN" altLang="en-US" sz="2800" b="1" dirty="0">
                <a:latin typeface="楷体" panose="02010609060101010101" pitchFamily="49" charset="-122"/>
                <a:ea typeface="楷体" panose="02010609060101010101" pitchFamily="49" charset="-122"/>
              </a:rPr>
              <a:t>秋水   </a:t>
            </a:r>
            <a:r>
              <a:rPr lang="zh-CN" altLang="en-US" sz="2800" b="1" dirty="0" smtClean="0">
                <a:latin typeface="楷体" panose="02010609060101010101" pitchFamily="49" charset="-122"/>
                <a:ea typeface="楷体" panose="02010609060101010101" pitchFamily="49" charset="-122"/>
              </a:rPr>
              <a:t>稻谷</a:t>
            </a:r>
            <a:r>
              <a:rPr lang="zh-CN" altLang="en-US" sz="2800" b="1" dirty="0">
                <a:latin typeface="楷体" panose="02010609060101010101" pitchFamily="49" charset="-122"/>
                <a:ea typeface="楷体" panose="02010609060101010101" pitchFamily="49" charset="-122"/>
              </a:rPr>
              <a:t>飘香</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650" y="974214"/>
            <a:ext cx="8586700" cy="2677656"/>
          </a:xfrm>
          <a:prstGeom prst="rect">
            <a:avLst/>
          </a:prstGeom>
          <a:noFill/>
        </p:spPr>
        <p:txBody>
          <a:bodyPr wrap="square" rtlCol="0">
            <a:spAutoFit/>
          </a:bodyPr>
          <a:lstStyle/>
          <a:p>
            <a:pPr>
              <a:lnSpc>
                <a:spcPct val="150000"/>
              </a:lnSpc>
            </a:pPr>
            <a:r>
              <a:rPr lang="zh-CN" altLang="en-US" sz="2800" b="1" dirty="0">
                <a:latin typeface="黑体" panose="02010609060101010101" pitchFamily="49" charset="-122"/>
                <a:ea typeface="黑体" panose="02010609060101010101" pitchFamily="49" charset="-122"/>
              </a:rPr>
              <a:t>一、把词语补充完整，并选其中的两个各说一句话。</a:t>
            </a:r>
            <a:endParaRPr lang="en-US" altLang="zh-CN" sz="2800" b="1" dirty="0">
              <a:latin typeface="黑体" panose="02010609060101010101" pitchFamily="49" charset="-122"/>
              <a:ea typeface="黑体" panose="02010609060101010101" pitchFamily="49" charset="-122"/>
            </a:endParaRPr>
          </a:p>
          <a:p>
            <a:pPr>
              <a:lnSpc>
                <a:spcPct val="150000"/>
              </a:lnSpc>
            </a:pPr>
            <a:r>
              <a:rPr lang="en-US" altLang="zh-CN" sz="2800" b="1" dirty="0">
                <a:latin typeface="楷体" panose="02010609060101010101" pitchFamily="49" charset="-122"/>
                <a:ea typeface="楷体" panose="02010609060101010101" pitchFamily="49" charset="-122"/>
              </a:rPr>
              <a:t>(   )(   )</a:t>
            </a:r>
            <a:r>
              <a:rPr lang="zh-CN" altLang="en-US" sz="2800" b="1" dirty="0">
                <a:latin typeface="楷体" panose="02010609060101010101" pitchFamily="49" charset="-122"/>
                <a:ea typeface="楷体" panose="02010609060101010101" pitchFamily="49" charset="-122"/>
              </a:rPr>
              <a:t>累累  天</a:t>
            </a: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云</a:t>
            </a:r>
            <a:r>
              <a:rPr lang="en-US" altLang="zh-CN" sz="2800" b="1" dirty="0">
                <a:latin typeface="楷体" panose="02010609060101010101" pitchFamily="49" charset="-122"/>
                <a:ea typeface="楷体" panose="02010609060101010101" pitchFamily="49" charset="-122"/>
              </a:rPr>
              <a:t>(   )  </a:t>
            </a:r>
            <a:r>
              <a:rPr lang="zh-CN" altLang="en-US" sz="2800" b="1" dirty="0">
                <a:latin typeface="楷体" panose="02010609060101010101" pitchFamily="49" charset="-122"/>
                <a:ea typeface="楷体" panose="02010609060101010101" pitchFamily="49" charset="-122"/>
              </a:rPr>
              <a:t>秋风</a:t>
            </a:r>
            <a:r>
              <a:rPr lang="en-US" altLang="zh-CN" sz="2800" b="1" dirty="0">
                <a:latin typeface="楷体" panose="02010609060101010101" pitchFamily="49" charset="-122"/>
                <a:ea typeface="楷体" panose="02010609060101010101" pitchFamily="49" charset="-122"/>
              </a:rPr>
              <a:t>(   )(   ) (   )(   )</a:t>
            </a:r>
            <a:r>
              <a:rPr lang="zh-CN" altLang="en-US" sz="2800" b="1" dirty="0">
                <a:latin typeface="楷体" panose="02010609060101010101" pitchFamily="49" charset="-122"/>
                <a:ea typeface="楷体" panose="02010609060101010101" pitchFamily="49" charset="-122"/>
              </a:rPr>
              <a:t>知秋  </a:t>
            </a:r>
            <a:r>
              <a:rPr lang="en-US" altLang="zh-CN" sz="2800" b="1" dirty="0">
                <a:latin typeface="楷体" panose="02010609060101010101" pitchFamily="49" charset="-122"/>
                <a:ea typeface="楷体" panose="02010609060101010101" pitchFamily="49" charset="-122"/>
              </a:rPr>
              <a:t>(   )(   )</a:t>
            </a:r>
            <a:r>
              <a:rPr lang="zh-CN" altLang="en-US" sz="2800" b="1" dirty="0">
                <a:latin typeface="楷体" panose="02010609060101010101" pitchFamily="49" charset="-122"/>
                <a:ea typeface="楷体" panose="02010609060101010101" pitchFamily="49" charset="-122"/>
              </a:rPr>
              <a:t>飘香  </a:t>
            </a:r>
            <a:r>
              <a:rPr lang="en-US" altLang="zh-CN" sz="2800" b="1" dirty="0">
                <a:latin typeface="楷体" panose="02010609060101010101" pitchFamily="49" charset="-122"/>
                <a:ea typeface="楷体" panose="02010609060101010101" pitchFamily="49" charset="-122"/>
              </a:rPr>
              <a:t>(   )(   )</a:t>
            </a:r>
            <a:r>
              <a:rPr lang="zh-CN" altLang="en-US" sz="2800" b="1" dirty="0">
                <a:latin typeface="楷体" panose="02010609060101010101" pitchFamily="49" charset="-122"/>
                <a:ea typeface="楷体" panose="02010609060101010101" pitchFamily="49" charset="-122"/>
              </a:rPr>
              <a:t>尽染 五</a:t>
            </a:r>
            <a:r>
              <a:rPr lang="en-US" altLang="zh-CN" sz="2800" b="1" dirty="0">
                <a:latin typeface="楷体" panose="02010609060101010101" pitchFamily="49" charset="-122"/>
                <a:ea typeface="楷体" panose="02010609060101010101" pitchFamily="49" charset="-122"/>
              </a:rPr>
              <a:t>(   )(   )</a:t>
            </a:r>
            <a:r>
              <a:rPr lang="zh-CN" altLang="en-US" sz="2800" b="1" dirty="0">
                <a:latin typeface="楷体" panose="02010609060101010101" pitchFamily="49" charset="-122"/>
                <a:ea typeface="楷体" panose="02010609060101010101" pitchFamily="49" charset="-122"/>
              </a:rPr>
              <a:t>登  春</a:t>
            </a: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秋</a:t>
            </a:r>
            <a:r>
              <a:rPr lang="en-US" altLang="zh-CN" sz="2800" b="1" dirty="0">
                <a:latin typeface="楷体" panose="02010609060101010101" pitchFamily="49" charset="-122"/>
                <a:ea typeface="楷体" panose="02010609060101010101" pitchFamily="49" charset="-122"/>
              </a:rPr>
              <a:t>(   )  </a:t>
            </a:r>
            <a:r>
              <a:rPr lang="zh-CN" altLang="en-US" sz="2800" b="1" dirty="0">
                <a:latin typeface="楷体" panose="02010609060101010101" pitchFamily="49" charset="-122"/>
                <a:ea typeface="楷体" panose="02010609060101010101" pitchFamily="49" charset="-122"/>
              </a:rPr>
              <a:t>秋</a:t>
            </a:r>
            <a:r>
              <a:rPr lang="en-US" altLang="zh-CN" sz="2800" b="1" dirty="0">
                <a:latin typeface="楷体" panose="02010609060101010101" pitchFamily="49" charset="-122"/>
                <a:ea typeface="楷体" panose="02010609060101010101" pitchFamily="49" charset="-122"/>
              </a:rPr>
              <a:t>(   )</a:t>
            </a:r>
            <a:r>
              <a:rPr lang="zh-CN" altLang="en-US" sz="2800" b="1" dirty="0">
                <a:latin typeface="楷体" panose="02010609060101010101" pitchFamily="49" charset="-122"/>
                <a:ea typeface="楷体" panose="02010609060101010101" pitchFamily="49" charset="-122"/>
              </a:rPr>
              <a:t>气</a:t>
            </a:r>
            <a:r>
              <a:rPr lang="en-US" altLang="zh-CN" sz="2800" b="1" dirty="0">
                <a:latin typeface="楷体" panose="02010609060101010101" pitchFamily="49" charset="-122"/>
                <a:ea typeface="楷体" panose="02010609060101010101" pitchFamily="49" charset="-122"/>
              </a:rPr>
              <a:t>(   )</a:t>
            </a:r>
            <a:endParaRPr lang="zh-CN" altLang="en-US" sz="2800" b="1" dirty="0">
              <a:latin typeface="楷体" panose="02010609060101010101" pitchFamily="49" charset="-122"/>
              <a:ea typeface="楷体" panose="02010609060101010101" pitchFamily="49" charset="-122"/>
            </a:endParaRPr>
          </a:p>
        </p:txBody>
      </p:sp>
      <p:sp>
        <p:nvSpPr>
          <p:cNvPr id="3" name="TextBox 2"/>
          <p:cNvSpPr txBox="1"/>
          <p:nvPr/>
        </p:nvSpPr>
        <p:spPr>
          <a:xfrm>
            <a:off x="584658" y="1723214"/>
            <a:ext cx="468000" cy="523220"/>
          </a:xfrm>
          <a:prstGeom prst="rect">
            <a:avLst/>
          </a:prstGeom>
          <a:noFill/>
        </p:spPr>
        <p:txBody>
          <a:bodyPr wrap="square" rtlCol="0" anchor="ctr" anchorCtr="1">
            <a:spAutoFit/>
          </a:bodyPr>
          <a:lstStyle/>
          <a:p>
            <a:pPr algn="ctr"/>
            <a:r>
              <a:rPr lang="zh-CN" altLang="en-US" sz="2800" b="1" dirty="0">
                <a:solidFill>
                  <a:srgbClr val="FF0000"/>
                </a:solidFill>
                <a:latin typeface="楷体" panose="02010609060101010101" pitchFamily="49" charset="-122"/>
                <a:ea typeface="楷体" panose="02010609060101010101" pitchFamily="49" charset="-122"/>
              </a:rPr>
              <a:t>果</a:t>
            </a:r>
          </a:p>
        </p:txBody>
      </p:sp>
      <p:sp>
        <p:nvSpPr>
          <p:cNvPr id="4" name="TextBox 3"/>
          <p:cNvSpPr txBox="1"/>
          <p:nvPr/>
        </p:nvSpPr>
        <p:spPr>
          <a:xfrm>
            <a:off x="3806509" y="1732220"/>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高</a:t>
            </a:r>
          </a:p>
        </p:txBody>
      </p:sp>
      <p:sp>
        <p:nvSpPr>
          <p:cNvPr id="5" name="矩形 4"/>
          <p:cNvSpPr/>
          <p:nvPr/>
        </p:nvSpPr>
        <p:spPr>
          <a:xfrm>
            <a:off x="1442463" y="1722361"/>
            <a:ext cx="545342" cy="523220"/>
          </a:xfrm>
          <a:prstGeom prst="rect">
            <a:avLst/>
          </a:prstGeom>
        </p:spPr>
        <p:txBody>
          <a:bodyPr wrap="none" anchor="ctr" anchorCtr="1">
            <a:spAutoFit/>
          </a:bodyPr>
          <a:lstStyle/>
          <a:p>
            <a:pPr lvl="0"/>
            <a:r>
              <a:rPr lang="zh-CN" altLang="en-US" sz="2800" b="1" dirty="0">
                <a:solidFill>
                  <a:srgbClr val="FF0000"/>
                </a:solidFill>
                <a:latin typeface="楷体" panose="02010609060101010101" pitchFamily="49" charset="-122"/>
                <a:ea typeface="楷体" panose="02010609060101010101" pitchFamily="49" charset="-122"/>
              </a:rPr>
              <a:t>实</a:t>
            </a:r>
          </a:p>
        </p:txBody>
      </p:sp>
      <p:sp>
        <p:nvSpPr>
          <p:cNvPr id="6"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p>
        </p:txBody>
      </p:sp>
      <p:sp>
        <p:nvSpPr>
          <p:cNvPr id="7" name="TextBox 6"/>
          <p:cNvSpPr txBox="1"/>
          <p:nvPr/>
        </p:nvSpPr>
        <p:spPr>
          <a:xfrm>
            <a:off x="5047664" y="1722361"/>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淡</a:t>
            </a:r>
          </a:p>
        </p:txBody>
      </p:sp>
      <p:sp>
        <p:nvSpPr>
          <p:cNvPr id="8" name="TextBox 7"/>
          <p:cNvSpPr txBox="1"/>
          <p:nvPr/>
        </p:nvSpPr>
        <p:spPr>
          <a:xfrm>
            <a:off x="7036467" y="1709946"/>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习</a:t>
            </a:r>
          </a:p>
        </p:txBody>
      </p:sp>
      <p:sp>
        <p:nvSpPr>
          <p:cNvPr id="9" name="TextBox 8"/>
          <p:cNvSpPr txBox="1"/>
          <p:nvPr/>
        </p:nvSpPr>
        <p:spPr>
          <a:xfrm>
            <a:off x="584658" y="2375719"/>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一</a:t>
            </a:r>
          </a:p>
        </p:txBody>
      </p:sp>
      <p:sp>
        <p:nvSpPr>
          <p:cNvPr id="10" name="TextBox 9"/>
          <p:cNvSpPr txBox="1"/>
          <p:nvPr/>
        </p:nvSpPr>
        <p:spPr>
          <a:xfrm>
            <a:off x="7920424" y="1722361"/>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习</a:t>
            </a:r>
          </a:p>
        </p:txBody>
      </p:sp>
      <p:sp>
        <p:nvSpPr>
          <p:cNvPr id="11" name="TextBox 10"/>
          <p:cNvSpPr txBox="1"/>
          <p:nvPr/>
        </p:nvSpPr>
        <p:spPr>
          <a:xfrm>
            <a:off x="1511910" y="2347280"/>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叶</a:t>
            </a:r>
          </a:p>
        </p:txBody>
      </p:sp>
      <p:sp>
        <p:nvSpPr>
          <p:cNvPr id="12" name="TextBox 11"/>
          <p:cNvSpPr txBox="1"/>
          <p:nvPr/>
        </p:nvSpPr>
        <p:spPr>
          <a:xfrm>
            <a:off x="3462833" y="2375719"/>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金</a:t>
            </a:r>
          </a:p>
        </p:txBody>
      </p:sp>
      <p:sp>
        <p:nvSpPr>
          <p:cNvPr id="13" name="TextBox 12"/>
          <p:cNvSpPr txBox="1"/>
          <p:nvPr/>
        </p:nvSpPr>
        <p:spPr>
          <a:xfrm>
            <a:off x="4327674" y="2375719"/>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桂</a:t>
            </a:r>
          </a:p>
        </p:txBody>
      </p:sp>
      <p:sp>
        <p:nvSpPr>
          <p:cNvPr id="14" name="TextBox 13"/>
          <p:cNvSpPr txBox="1"/>
          <p:nvPr/>
        </p:nvSpPr>
        <p:spPr>
          <a:xfrm>
            <a:off x="6336229" y="2375719"/>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层</a:t>
            </a:r>
          </a:p>
        </p:txBody>
      </p:sp>
      <p:sp>
        <p:nvSpPr>
          <p:cNvPr id="15" name="TextBox 14"/>
          <p:cNvSpPr txBox="1"/>
          <p:nvPr/>
        </p:nvSpPr>
        <p:spPr>
          <a:xfrm>
            <a:off x="7204518" y="2375780"/>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林</a:t>
            </a:r>
          </a:p>
        </p:txBody>
      </p:sp>
      <p:sp>
        <p:nvSpPr>
          <p:cNvPr id="16" name="TextBox 15"/>
          <p:cNvSpPr txBox="1"/>
          <p:nvPr/>
        </p:nvSpPr>
        <p:spPr>
          <a:xfrm>
            <a:off x="970355" y="2995434"/>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谷</a:t>
            </a:r>
          </a:p>
        </p:txBody>
      </p:sp>
      <p:sp>
        <p:nvSpPr>
          <p:cNvPr id="17" name="TextBox 16"/>
          <p:cNvSpPr txBox="1"/>
          <p:nvPr/>
        </p:nvSpPr>
        <p:spPr>
          <a:xfrm>
            <a:off x="1839853" y="2995434"/>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丰</a:t>
            </a:r>
          </a:p>
        </p:txBody>
      </p:sp>
      <p:sp>
        <p:nvSpPr>
          <p:cNvPr id="18" name="TextBox 17"/>
          <p:cNvSpPr txBox="1"/>
          <p:nvPr/>
        </p:nvSpPr>
        <p:spPr>
          <a:xfrm>
            <a:off x="3806509" y="2995434"/>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华</a:t>
            </a:r>
          </a:p>
        </p:txBody>
      </p:sp>
      <p:sp>
        <p:nvSpPr>
          <p:cNvPr id="19" name="TextBox 18"/>
          <p:cNvSpPr txBox="1"/>
          <p:nvPr/>
        </p:nvSpPr>
        <p:spPr>
          <a:xfrm>
            <a:off x="5094032" y="2996543"/>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实</a:t>
            </a:r>
          </a:p>
        </p:txBody>
      </p:sp>
      <p:sp>
        <p:nvSpPr>
          <p:cNvPr id="20" name="TextBox 19"/>
          <p:cNvSpPr txBox="1"/>
          <p:nvPr/>
        </p:nvSpPr>
        <p:spPr>
          <a:xfrm>
            <a:off x="6685810" y="2992115"/>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高</a:t>
            </a:r>
          </a:p>
        </p:txBody>
      </p:sp>
      <p:sp>
        <p:nvSpPr>
          <p:cNvPr id="21" name="TextBox 20"/>
          <p:cNvSpPr txBox="1"/>
          <p:nvPr/>
        </p:nvSpPr>
        <p:spPr>
          <a:xfrm>
            <a:off x="7930186" y="2988271"/>
            <a:ext cx="468000" cy="523220"/>
          </a:xfrm>
          <a:prstGeom prst="rect">
            <a:avLst/>
          </a:prstGeom>
          <a:noFill/>
        </p:spPr>
        <p:txBody>
          <a:bodyPr wrap="square" rtlCol="0" anchor="ctr" anchorCtr="1">
            <a:spAutoFit/>
          </a:bodyPr>
          <a:lstStyle/>
          <a:p>
            <a:r>
              <a:rPr lang="zh-CN" altLang="en-US" sz="2800" b="1" dirty="0">
                <a:solidFill>
                  <a:srgbClr val="FF0000"/>
                </a:solidFill>
                <a:latin typeface="楷体" panose="02010609060101010101" pitchFamily="49" charset="-122"/>
                <a:ea typeface="楷体" panose="02010609060101010101" pitchFamily="49" charset="-122"/>
              </a:rPr>
              <a:t>爽</a:t>
            </a:r>
          </a:p>
        </p:txBody>
      </p:sp>
      <p:sp>
        <p:nvSpPr>
          <p:cNvPr id="22" name="TextBox 21"/>
          <p:cNvSpPr txBox="1"/>
          <p:nvPr/>
        </p:nvSpPr>
        <p:spPr>
          <a:xfrm>
            <a:off x="295226" y="3574058"/>
            <a:ext cx="806489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果实累累：树上果实累累</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压得树枝都弯下来了。</a:t>
            </a:r>
          </a:p>
        </p:txBody>
      </p:sp>
      <p:sp>
        <p:nvSpPr>
          <p:cNvPr id="23" name="TextBox 22"/>
          <p:cNvSpPr txBox="1"/>
          <p:nvPr/>
        </p:nvSpPr>
        <p:spPr>
          <a:xfrm>
            <a:off x="265748" y="4176544"/>
            <a:ext cx="806489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天高云淡：天高云淡风清气爽的日子最适合爬山。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6024" y="218127"/>
            <a:ext cx="8532440" cy="4524315"/>
          </a:xfrm>
          <a:prstGeom prst="rect">
            <a:avLst/>
          </a:prstGeom>
          <a:noFill/>
        </p:spPr>
        <p:txBody>
          <a:bodyPr wrap="square" rtlCol="0">
            <a:spAutoFit/>
          </a:bodyPr>
          <a:lstStyle/>
          <a:p>
            <a:r>
              <a:rPr lang="zh-CN" altLang="en-US" sz="2400" b="1" dirty="0" smtClean="0">
                <a:latin typeface="黑体" panose="02010609060101010101" pitchFamily="49" charset="-122"/>
                <a:ea typeface="黑体" panose="02010609060101010101" pitchFamily="49" charset="-122"/>
              </a:rPr>
              <a:t>二、补全古诗，完成习题。</a:t>
            </a:r>
            <a:endParaRPr lang="en-US" altLang="zh-CN" sz="2400" b="1" dirty="0">
              <a:latin typeface="黑体" panose="02010609060101010101" pitchFamily="49" charset="-122"/>
              <a:ea typeface="黑体" panose="02010609060101010101" pitchFamily="49" charset="-122"/>
            </a:endParaRPr>
          </a:p>
          <a:p>
            <a:pPr algn="ctr"/>
            <a:r>
              <a:rPr lang="zh-CN" altLang="en-US" sz="2400" b="1" dirty="0">
                <a:latin typeface="楷体" panose="02010609060101010101" pitchFamily="49" charset="-122"/>
                <a:ea typeface="楷体" panose="02010609060101010101" pitchFamily="49" charset="-122"/>
              </a:rPr>
              <a:t> </a:t>
            </a:r>
            <a:r>
              <a:rPr lang="zh-CN" altLang="en-US" sz="2400" b="1" dirty="0" smtClean="0">
                <a:latin typeface="+mj-ea"/>
                <a:ea typeface="+mj-ea"/>
              </a:rPr>
              <a:t>夜书所见 </a:t>
            </a:r>
          </a:p>
          <a:p>
            <a:pPr algn="ctr"/>
            <a:r>
              <a:rPr lang="zh-CN" altLang="en-US" sz="2400" b="1" dirty="0" smtClean="0">
                <a:latin typeface="楷体" panose="02010609060101010101" pitchFamily="49" charset="-122"/>
                <a:ea typeface="楷体" panose="02010609060101010101" pitchFamily="49" charset="-122"/>
              </a:rPr>
              <a:t>萧萧梧叶送</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秋风动客情。</a:t>
            </a:r>
            <a:endParaRPr lang="en-US" altLang="zh-CN" sz="2400" b="1" dirty="0" smtClean="0">
              <a:latin typeface="楷体" panose="02010609060101010101" pitchFamily="49" charset="-122"/>
              <a:ea typeface="楷体" panose="02010609060101010101" pitchFamily="49" charset="-122"/>
            </a:endParaRPr>
          </a:p>
          <a:p>
            <a:pPr algn="ctr"/>
            <a:r>
              <a:rPr lang="zh-CN" altLang="en-US"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儿童挑促织，夜深篱落</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indent="355600"/>
            <a:r>
              <a:rPr lang="en-US" altLang="zh-CN" sz="2400" b="1" dirty="0" smtClean="0">
                <a:latin typeface="楷体" panose="02010609060101010101" pitchFamily="49" charset="-122"/>
                <a:ea typeface="楷体" panose="02010609060101010101" pitchFamily="49" charset="-122"/>
              </a:rPr>
              <a:t>1</a:t>
            </a:r>
            <a:r>
              <a:rPr lang="zh-CN" altLang="en-US" sz="2400" b="1" dirty="0" smtClean="0">
                <a:latin typeface="楷体" panose="02010609060101010101" pitchFamily="49" charset="-122"/>
                <a:ea typeface="楷体" panose="02010609060101010101" pitchFamily="49" charset="-122"/>
              </a:rPr>
              <a:t>．本诗题目的意思是</a:t>
            </a:r>
            <a:r>
              <a:rPr lang="zh-CN" altLang="en-US"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 </a:t>
            </a:r>
          </a:p>
          <a:p>
            <a:pPr indent="355600"/>
            <a:r>
              <a:rPr lang="en-US" altLang="zh-CN" sz="2400" b="1" dirty="0" smtClean="0">
                <a:latin typeface="楷体" panose="02010609060101010101" pitchFamily="49" charset="-122"/>
                <a:ea typeface="楷体" panose="02010609060101010101" pitchFamily="49" charset="-122"/>
              </a:rPr>
              <a:t>2</a:t>
            </a:r>
            <a:r>
              <a:rPr lang="zh-CN" altLang="en-US" sz="2400" b="1" dirty="0" smtClean="0">
                <a:latin typeface="楷体" panose="02010609060101010101" pitchFamily="49" charset="-122"/>
                <a:ea typeface="楷体" panose="02010609060101010101" pitchFamily="49" charset="-122"/>
              </a:rPr>
              <a:t>．这首诗是</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代诗人</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所作，抒发了诗人在秋天思念</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的思想感情</a:t>
            </a:r>
            <a:r>
              <a:rPr lang="zh-CN" altLang="en-US" sz="2400" b="1" dirty="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 </a:t>
            </a:r>
          </a:p>
          <a:p>
            <a:pPr indent="355600"/>
            <a:r>
              <a:rPr lang="en-US" altLang="zh-CN" sz="2400" b="1" dirty="0" smtClean="0">
                <a:latin typeface="楷体" panose="02010609060101010101" pitchFamily="49" charset="-122"/>
                <a:ea typeface="楷体" panose="02010609060101010101" pitchFamily="49" charset="-122"/>
              </a:rPr>
              <a:t>3</a:t>
            </a:r>
            <a:r>
              <a:rPr lang="zh-CN" altLang="en-US" sz="2400" b="1" dirty="0" smtClean="0">
                <a:latin typeface="楷体" panose="02010609060101010101" pitchFamily="49" charset="-122"/>
                <a:ea typeface="楷体" panose="02010609060101010101" pitchFamily="49" charset="-122"/>
              </a:rPr>
              <a:t>．诗中“挑”的意思</a:t>
            </a:r>
            <a:r>
              <a:rPr lang="zh-CN" altLang="en-US"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，“促织”就是</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。作者看到</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，料想</a:t>
            </a:r>
            <a:r>
              <a:rPr lang="en-US" altLang="zh-CN" sz="2400" b="1" u="sng"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，由此想起了自己的家乡和童年。</a:t>
            </a:r>
            <a:r>
              <a:rPr lang="en-US" altLang="zh-CN" sz="2400" b="1" dirty="0" smtClean="0">
                <a:latin typeface="楷体" panose="02010609060101010101" pitchFamily="49" charset="-122"/>
                <a:ea typeface="楷体" panose="02010609060101010101" pitchFamily="49" charset="-122"/>
              </a:rPr>
              <a:t> </a:t>
            </a:r>
          </a:p>
          <a:p>
            <a:pPr indent="355600"/>
            <a:r>
              <a:rPr lang="en-US" altLang="zh-CN" sz="2400" b="1" dirty="0" smtClean="0">
                <a:latin typeface="楷体" panose="02010609060101010101" pitchFamily="49" charset="-122"/>
                <a:ea typeface="楷体" panose="02010609060101010101" pitchFamily="49" charset="-122"/>
              </a:rPr>
              <a:t>4</a:t>
            </a:r>
            <a:r>
              <a:rPr lang="zh-CN" altLang="en-US" sz="2400" b="1" dirty="0" smtClean="0">
                <a:latin typeface="楷体" panose="02010609060101010101" pitchFamily="49" charset="-122"/>
                <a:ea typeface="楷体" panose="02010609060101010101" pitchFamily="49" charset="-122"/>
              </a:rPr>
              <a:t>．本诗中，表现作者想象的诗句是“</a:t>
            </a:r>
            <a:r>
              <a:rPr lang="en-US" altLang="zh-CN" sz="2400" b="1" dirty="0" smtClean="0">
                <a:latin typeface="楷体" panose="02010609060101010101" pitchFamily="49" charset="-122"/>
                <a:ea typeface="楷体" panose="02010609060101010101" pitchFamily="49" charset="-122"/>
              </a:rPr>
              <a:t>__________________</a:t>
            </a:r>
            <a:r>
              <a:rPr lang="zh-CN" altLang="en-US" sz="24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__________________”</a:t>
            </a:r>
            <a:r>
              <a:rPr lang="zh-CN" altLang="en-US"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4" name="TextBox 3"/>
          <p:cNvSpPr txBox="1"/>
          <p:nvPr/>
        </p:nvSpPr>
        <p:spPr>
          <a:xfrm>
            <a:off x="3347864" y="927970"/>
            <a:ext cx="93610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寒声</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5" name="TextBox 4"/>
          <p:cNvSpPr txBox="1"/>
          <p:nvPr/>
        </p:nvSpPr>
        <p:spPr>
          <a:xfrm>
            <a:off x="4499992" y="955963"/>
            <a:ext cx="899592"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江上</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1718314" y="1317997"/>
            <a:ext cx="93610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知有</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5686254" y="1285800"/>
            <a:ext cx="129614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一灯明</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3707904" y="1680600"/>
            <a:ext cx="504056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在孤寂夜里写写所思念的景象</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2392840" y="2040699"/>
            <a:ext cx="504056"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宋</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0" name="TextBox 9"/>
          <p:cNvSpPr txBox="1"/>
          <p:nvPr/>
        </p:nvSpPr>
        <p:spPr>
          <a:xfrm>
            <a:off x="4008001" y="2042095"/>
            <a:ext cx="1331640"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叶绍翁</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1" name="TextBox 10"/>
          <p:cNvSpPr txBox="1"/>
          <p:nvPr/>
        </p:nvSpPr>
        <p:spPr>
          <a:xfrm>
            <a:off x="962722" y="2396123"/>
            <a:ext cx="1008112"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家乡</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3760294" y="2792072"/>
            <a:ext cx="304395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用细长的东西拨动</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3" name="TextBox 12"/>
          <p:cNvSpPr txBox="1"/>
          <p:nvPr/>
        </p:nvSpPr>
        <p:spPr>
          <a:xfrm>
            <a:off x="727958" y="3516732"/>
            <a:ext cx="201622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儿童挑促织</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4" name="TextBox 13"/>
          <p:cNvSpPr txBox="1"/>
          <p:nvPr/>
        </p:nvSpPr>
        <p:spPr>
          <a:xfrm>
            <a:off x="665812" y="3139472"/>
            <a:ext cx="93610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蟋蟀</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3311352" y="3147935"/>
            <a:ext cx="3598626"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闪现在篱落间的灯火</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6" name="TextBox 15"/>
          <p:cNvSpPr txBox="1"/>
          <p:nvPr/>
        </p:nvSpPr>
        <p:spPr>
          <a:xfrm>
            <a:off x="5940152" y="3864738"/>
            <a:ext cx="2736304"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知有儿童挑促织</a:t>
            </a:r>
            <a:endParaRPr lang="zh-CN" altLang="en-US" sz="2400" b="1" dirty="0">
              <a:solidFill>
                <a:srgbClr val="FF0000"/>
              </a:solidFill>
              <a:latin typeface="楷体" panose="02010609060101010101" pitchFamily="49" charset="-122"/>
              <a:ea typeface="楷体" panose="02010609060101010101" pitchFamily="49" charset="-122"/>
            </a:endParaRPr>
          </a:p>
        </p:txBody>
      </p:sp>
      <p:sp>
        <p:nvSpPr>
          <p:cNvPr id="17" name="TextBox 16"/>
          <p:cNvSpPr txBox="1"/>
          <p:nvPr/>
        </p:nvSpPr>
        <p:spPr>
          <a:xfrm>
            <a:off x="332406" y="4236789"/>
            <a:ext cx="2699792" cy="461665"/>
          </a:xfrm>
          <a:prstGeom prst="rect">
            <a:avLst/>
          </a:prstGeom>
          <a:noFill/>
        </p:spPr>
        <p:txBody>
          <a:bodyPr wrap="square" rtlCol="0">
            <a:spAutoFit/>
          </a:bodyPr>
          <a:lstStyle/>
          <a:p>
            <a:r>
              <a:rPr lang="zh-CN" altLang="en-US" sz="2400" b="1" dirty="0" smtClean="0">
                <a:solidFill>
                  <a:srgbClr val="FF0000"/>
                </a:solidFill>
                <a:latin typeface="楷体" panose="02010609060101010101" pitchFamily="49" charset="-122"/>
                <a:ea typeface="楷体" panose="02010609060101010101" pitchFamily="49" charset="-122"/>
              </a:rPr>
              <a:t>夜深篱落一灯明</a:t>
            </a:r>
            <a:endParaRPr lang="zh-CN" altLang="en-US" sz="24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 y="0"/>
            <a:ext cx="9139428" cy="5143500"/>
          </a:xfrm>
          <a:prstGeom prst="rect">
            <a:avLst/>
          </a:prstGeom>
        </p:spPr>
      </p:pic>
      <p:sp>
        <p:nvSpPr>
          <p:cNvPr id="3" name="文本框 3"/>
          <p:cNvSpPr txBox="1"/>
          <p:nvPr/>
        </p:nvSpPr>
        <p:spPr>
          <a:xfrm>
            <a:off x="651128" y="1419622"/>
            <a:ext cx="7834196" cy="1107996"/>
          </a:xfrm>
          <a:prstGeom prst="rect">
            <a:avLst/>
          </a:prstGeom>
          <a:noFill/>
          <a:effectLst/>
        </p:spPr>
        <p:txBody>
          <a:bodyPr wrap="none" rtlCol="0">
            <a:spAutoFit/>
          </a:bodyPr>
          <a:lstStyle/>
          <a:p>
            <a:pPr algn="ctr"/>
            <a:r>
              <a:rPr kumimoji="1" lang="zh-CN" altLang="en-US" sz="6600" b="1" dirty="0">
                <a:solidFill>
                  <a:srgbClr val="FF6600"/>
                </a:solidFill>
                <a:latin typeface="Xingkai SC" panose="02010800040101010101" pitchFamily="2" charset="-122"/>
                <a:ea typeface="Xingkai SC" panose="02010800040101010101" pitchFamily="2" charset="-122"/>
              </a:rPr>
              <a:t>七彩课堂  伴你成长</a:t>
            </a:r>
          </a:p>
        </p:txBody>
      </p:sp>
      <p:grpSp>
        <p:nvGrpSpPr>
          <p:cNvPr id="2" name="组合 3"/>
          <p:cNvGrpSpPr/>
          <p:nvPr/>
        </p:nvGrpSpPr>
        <p:grpSpPr>
          <a:xfrm>
            <a:off x="6968256" y="0"/>
            <a:ext cx="1927372" cy="771551"/>
            <a:chOff x="6968256" y="-1"/>
            <a:chExt cx="1927372" cy="771551"/>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7" name="文本框 35"/>
            <p:cNvSpPr txBox="1"/>
            <p:nvPr/>
          </p:nvSpPr>
          <p:spPr>
            <a:xfrm>
              <a:off x="7079329" y="509940"/>
              <a:ext cx="1151277" cy="253916"/>
            </a:xfrm>
            <a:prstGeom prst="rect">
              <a:avLst/>
            </a:prstGeom>
            <a:noFill/>
          </p:spPr>
          <p:txBody>
            <a:bodyPr wrap="none" rtlCol="0">
              <a:spAutoFit/>
            </a:bodyPr>
            <a:lstStyle/>
            <a:p>
              <a:pPr algn="dist"/>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4544" y="1266895"/>
            <a:ext cx="8999984" cy="584775"/>
          </a:xfrm>
          <a:prstGeom prst="rect">
            <a:avLst/>
          </a:prstGeom>
          <a:noFill/>
        </p:spPr>
        <p:txBody>
          <a:bodyPr wrap="square" rtlCol="0">
            <a:spAutoFit/>
          </a:bodyPr>
          <a:lstStyle/>
          <a:p>
            <a:r>
              <a:rPr lang="zh-CN" altLang="en-US" sz="3200" dirty="0">
                <a:latin typeface="+mn-ea"/>
              </a:rPr>
              <a:t>一、用“√”给红体字选择正确的读音。</a:t>
            </a:r>
          </a:p>
        </p:txBody>
      </p:sp>
      <p:sp>
        <p:nvSpPr>
          <p:cNvPr id="6" name="TextBox 5"/>
          <p:cNvSpPr txBox="1"/>
          <p:nvPr/>
        </p:nvSpPr>
        <p:spPr>
          <a:xfrm>
            <a:off x="720080" y="1950989"/>
            <a:ext cx="8604448" cy="2212722"/>
          </a:xfrm>
          <a:prstGeom prst="rect">
            <a:avLst/>
          </a:prstGeom>
          <a:noFill/>
        </p:spPr>
        <p:txBody>
          <a:bodyPr wrap="square" rtlCol="0">
            <a:spAutoFit/>
          </a:bodyPr>
          <a:lstStyle/>
          <a:p>
            <a:pPr>
              <a:lnSpc>
                <a:spcPct val="150000"/>
              </a:lnSpc>
            </a:pPr>
            <a:r>
              <a:rPr lang="zh-CN" altLang="en-US" sz="3200" b="1" dirty="0">
                <a:solidFill>
                  <a:srgbClr val="FF0000"/>
                </a:solidFill>
                <a:latin typeface="楷体" panose="02010609060101010101" pitchFamily="49" charset="-122"/>
                <a:ea typeface="楷体" panose="02010609060101010101" pitchFamily="49" charset="-122"/>
              </a:rPr>
              <a:t>挑</a:t>
            </a:r>
            <a:r>
              <a:rPr lang="zh-CN" altLang="en-US" sz="3200" b="1" dirty="0">
                <a:latin typeface="楷体" panose="02010609060101010101" pitchFamily="49" charset="-122"/>
                <a:ea typeface="楷体" panose="02010609060101010101" pitchFamily="49" charset="-122"/>
              </a:rPr>
              <a:t>促织</a:t>
            </a:r>
            <a:r>
              <a:rPr lang="en-US" altLang="zh-CN" sz="3200" b="1" dirty="0">
                <a:latin typeface="楷体" panose="02010609060101010101" pitchFamily="49" charset="-122"/>
                <a:ea typeface="楷体" panose="02010609060101010101" pitchFamily="49" charset="-122"/>
              </a:rPr>
              <a:t>(</a:t>
            </a:r>
            <a:r>
              <a:rPr lang="en-US" altLang="zh-CN" sz="3200" b="1" dirty="0" err="1">
                <a:latin typeface="汉语拼音" pitchFamily="34" charset="0"/>
                <a:ea typeface="楷体" panose="02010609060101010101" pitchFamily="49" charset="-122"/>
                <a:cs typeface="汉语拼音" pitchFamily="34" charset="0"/>
              </a:rPr>
              <a:t>tiǎo</a:t>
            </a:r>
            <a:r>
              <a:rPr lang="en-US" altLang="zh-CN" sz="3200" b="1" dirty="0">
                <a:latin typeface="汉语拼音" pitchFamily="34" charset="0"/>
                <a:ea typeface="楷体" panose="02010609060101010101" pitchFamily="49" charset="-122"/>
                <a:cs typeface="汉语拼音" pitchFamily="34" charset="0"/>
              </a:rPr>
              <a:t> </a:t>
            </a:r>
            <a:r>
              <a:rPr lang="en-US" altLang="zh-CN" sz="3200" b="1" dirty="0" err="1">
                <a:latin typeface="汉语拼音" pitchFamily="34" charset="0"/>
                <a:ea typeface="楷体" panose="02010609060101010101" pitchFamily="49" charset="-122"/>
                <a:cs typeface="汉语拼音" pitchFamily="34" charset="0"/>
              </a:rPr>
              <a:t>tiāo</a:t>
            </a:r>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rPr>
              <a:t>赠</a:t>
            </a:r>
            <a:r>
              <a:rPr lang="zh-CN" altLang="en-US" sz="3200" b="1" dirty="0" smtClean="0">
                <a:latin typeface="楷体" panose="02010609060101010101" pitchFamily="49" charset="-122"/>
                <a:ea typeface="楷体" panose="02010609060101010101" pitchFamily="49" charset="-122"/>
              </a:rPr>
              <a:t>送</a:t>
            </a:r>
            <a:r>
              <a:rPr lang="en-US" altLang="zh-CN" sz="3200" b="1" dirty="0">
                <a:latin typeface="楷体" panose="02010609060101010101" pitchFamily="49" charset="-122"/>
                <a:ea typeface="楷体" panose="02010609060101010101" pitchFamily="49" charset="-122"/>
              </a:rPr>
              <a:t>(</a:t>
            </a:r>
            <a:r>
              <a:rPr lang="en-US" altLang="zh-CN" sz="3200" b="1" dirty="0" err="1">
                <a:latin typeface="汉语拼音" pitchFamily="34" charset="0"/>
                <a:ea typeface="楷体" panose="02010609060101010101" pitchFamily="49" charset="-122"/>
                <a:cs typeface="汉语拼音" pitchFamily="34" charset="0"/>
              </a:rPr>
              <a:t>zèng</a:t>
            </a:r>
            <a:r>
              <a:rPr lang="en-US" altLang="zh-CN" sz="3200" b="1" dirty="0">
                <a:latin typeface="汉语拼音" pitchFamily="34" charset="0"/>
                <a:ea typeface="楷体" panose="02010609060101010101" pitchFamily="49" charset="-122"/>
                <a:cs typeface="汉语拼音" pitchFamily="34" charset="0"/>
              </a:rPr>
              <a:t> </a:t>
            </a:r>
            <a:r>
              <a:rPr lang="en-US" altLang="zh-CN" sz="3200" b="1" dirty="0" err="1">
                <a:latin typeface="汉语拼音" pitchFamily="34" charset="0"/>
                <a:ea typeface="楷体" panose="02010609060101010101" pitchFamily="49" charset="-122"/>
                <a:cs typeface="汉语拼音" pitchFamily="34" charset="0"/>
              </a:rPr>
              <a:t>zèn</a:t>
            </a:r>
            <a:r>
              <a:rPr lang="en-US" altLang="zh-CN" sz="3200" b="1" dirty="0">
                <a:latin typeface="楷体" panose="02010609060101010101" pitchFamily="49" charset="-122"/>
                <a:ea typeface="楷体" panose="02010609060101010101" pitchFamily="49" charset="-122"/>
              </a:rPr>
              <a:t>)   </a:t>
            </a:r>
            <a:endParaRPr lang="en-US" altLang="zh-CN" sz="3200" b="1" dirty="0" smtClean="0">
              <a:latin typeface="楷体" panose="02010609060101010101" pitchFamily="49" charset="-122"/>
              <a:ea typeface="楷体" panose="02010609060101010101" pitchFamily="49" charset="-122"/>
            </a:endParaRPr>
          </a:p>
          <a:p>
            <a:pPr>
              <a:lnSpc>
                <a:spcPct val="150000"/>
              </a:lnSpc>
            </a:pPr>
            <a:r>
              <a:rPr lang="zh-CN" altLang="en-US" sz="3200" b="1" dirty="0" smtClean="0">
                <a:solidFill>
                  <a:srgbClr val="FF0000"/>
                </a:solidFill>
                <a:latin typeface="楷体" panose="02010609060101010101" pitchFamily="49" charset="-122"/>
                <a:ea typeface="楷体" panose="02010609060101010101" pitchFamily="49" charset="-122"/>
              </a:rPr>
              <a:t>凌</a:t>
            </a:r>
            <a:r>
              <a:rPr lang="zh-CN" altLang="en-US" sz="3200" b="1" dirty="0" smtClean="0">
                <a:latin typeface="楷体" panose="02010609060101010101" pitchFamily="49" charset="-122"/>
                <a:ea typeface="楷体" panose="02010609060101010101" pitchFamily="49" charset="-122"/>
              </a:rPr>
              <a:t>乱</a:t>
            </a:r>
            <a:r>
              <a:rPr lang="en-US" altLang="zh-CN" sz="3200" b="1" dirty="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lín</a:t>
            </a:r>
            <a:r>
              <a:rPr lang="en-US" altLang="zh-CN" sz="3200" b="1" dirty="0" err="1" smtClean="0">
                <a:latin typeface="汉语拼音" pitchFamily="34" charset="0"/>
                <a:cs typeface="汉语拼音" pitchFamily="34" charset="0"/>
              </a:rPr>
              <a:t>g</a:t>
            </a:r>
            <a:r>
              <a:rPr lang="en-US" altLang="zh-CN" sz="2800" b="1" dirty="0" smtClean="0">
                <a:latin typeface="汉语拼音" pitchFamily="34" charset="0"/>
                <a:cs typeface="汉语拼音" pitchFamily="34" charset="0"/>
              </a:rPr>
              <a:t>   </a:t>
            </a:r>
            <a:r>
              <a:rPr lang="en-US" altLang="zh-CN" sz="3200" b="1" dirty="0" err="1" smtClean="0">
                <a:latin typeface="汉语拼音" pitchFamily="34" charset="0"/>
                <a:ea typeface="楷体" panose="02010609060101010101" pitchFamily="49" charset="-122"/>
                <a:cs typeface="汉语拼音" pitchFamily="34" charset="0"/>
              </a:rPr>
              <a:t>lín</a:t>
            </a:r>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脚</a:t>
            </a:r>
            <a:r>
              <a:rPr lang="zh-CN" altLang="en-US" sz="3200" b="1" dirty="0" smtClean="0">
                <a:solidFill>
                  <a:srgbClr val="FF0000"/>
                </a:solidFill>
                <a:latin typeface="楷体" panose="02010609060101010101" pitchFamily="49" charset="-122"/>
                <a:ea typeface="楷体" panose="02010609060101010101" pitchFamily="49" charset="-122"/>
              </a:rPr>
              <a:t>印</a:t>
            </a:r>
            <a:r>
              <a:rPr lang="en-US" altLang="zh-CN" sz="3200" b="1" dirty="0" smtClean="0">
                <a:latin typeface="楷体" panose="02010609060101010101" pitchFamily="49" charset="-122"/>
                <a:ea typeface="楷体" panose="02010609060101010101" pitchFamily="49" charset="-122"/>
              </a:rPr>
              <a:t>(</a:t>
            </a:r>
            <a:r>
              <a:rPr lang="en-US" altLang="zh-CN" sz="3200" b="1" dirty="0" err="1">
                <a:latin typeface="汉语拼音" pitchFamily="34" charset="0"/>
                <a:ea typeface="楷体" panose="02010609060101010101" pitchFamily="49" charset="-122"/>
                <a:cs typeface="汉语拼音" pitchFamily="34" charset="0"/>
              </a:rPr>
              <a:t>yìn</a:t>
            </a:r>
            <a:r>
              <a:rPr lang="en-US" altLang="zh-CN" sz="3200" b="1" dirty="0">
                <a:latin typeface="汉语拼音" pitchFamily="34" charset="0"/>
                <a:ea typeface="楷体" panose="02010609060101010101" pitchFamily="49" charset="-122"/>
                <a:cs typeface="汉语拼音" pitchFamily="34" charset="0"/>
              </a:rPr>
              <a:t> </a:t>
            </a:r>
            <a:r>
              <a:rPr lang="en-US" altLang="zh-CN" sz="3200" b="1" dirty="0" err="1" smtClean="0">
                <a:latin typeface="汉语拼音" pitchFamily="34" charset="0"/>
                <a:ea typeface="楷体" panose="02010609060101010101" pitchFamily="49" charset="-122"/>
                <a:cs typeface="汉语拼音" pitchFamily="34" charset="0"/>
              </a:rPr>
              <a:t>yìn</a:t>
            </a:r>
            <a:r>
              <a:rPr lang="en-US" altLang="zh-CN" sz="3200" b="1" dirty="0" err="1" smtClean="0">
                <a:latin typeface="汉语拼音" pitchFamily="34" charset="0"/>
                <a:cs typeface="汉语拼音" pitchFamily="34" charset="0"/>
              </a:rPr>
              <a:t>g</a:t>
            </a:r>
            <a:r>
              <a:rPr lang="en-US" altLang="zh-CN" sz="3200" b="1" dirty="0" smtClean="0">
                <a:latin typeface="楷体" panose="02010609060101010101" pitchFamily="49" charset="-122"/>
                <a:ea typeface="楷体" panose="02010609060101010101" pitchFamily="49" charset="-122"/>
              </a:rPr>
              <a:t>)</a:t>
            </a:r>
            <a:r>
              <a:rPr lang="en-US" altLang="zh-CN" sz="3200" b="1" dirty="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钥</a:t>
            </a:r>
            <a:r>
              <a:rPr lang="zh-CN" altLang="en-US" sz="3200" b="1" dirty="0" smtClean="0">
                <a:solidFill>
                  <a:srgbClr val="FF0000"/>
                </a:solidFill>
                <a:latin typeface="楷体" panose="02010609060101010101" pitchFamily="49" charset="-122"/>
                <a:ea typeface="楷体" panose="02010609060101010101" pitchFamily="49" charset="-122"/>
              </a:rPr>
              <a:t>匙</a:t>
            </a:r>
            <a:r>
              <a:rPr lang="en-US" altLang="zh-CN" sz="3200" b="1" dirty="0" smtClean="0">
                <a:latin typeface="楷体" panose="02010609060101010101" pitchFamily="49" charset="-122"/>
                <a:ea typeface="楷体" panose="02010609060101010101" pitchFamily="49" charset="-122"/>
              </a:rPr>
              <a:t>(</a:t>
            </a:r>
            <a:r>
              <a:rPr lang="en-US" altLang="zh-CN" sz="3200" b="1" dirty="0">
                <a:latin typeface="汉语拼音" pitchFamily="34" charset="0"/>
                <a:ea typeface="楷体" panose="02010609060101010101" pitchFamily="49" charset="-122"/>
                <a:cs typeface="汉语拼音" pitchFamily="34" charset="0"/>
              </a:rPr>
              <a:t>chi </a:t>
            </a:r>
            <a:r>
              <a:rPr lang="en-US" altLang="zh-CN" sz="3200" b="1" dirty="0" smtClean="0">
                <a:latin typeface="汉语拼音" pitchFamily="34" charset="0"/>
                <a:ea typeface="楷体" panose="02010609060101010101" pitchFamily="49" charset="-122"/>
                <a:cs typeface="汉语拼音" pitchFamily="34" charset="0"/>
              </a:rPr>
              <a:t> </a:t>
            </a:r>
            <a:r>
              <a:rPr lang="en-US" altLang="zh-CN" sz="3200" b="1" dirty="0" err="1" smtClean="0">
                <a:latin typeface="汉语拼音" pitchFamily="34" charset="0"/>
                <a:ea typeface="楷体" panose="02010609060101010101" pitchFamily="49" charset="-122"/>
                <a:cs typeface="汉语拼音" pitchFamily="34" charset="0"/>
              </a:rPr>
              <a:t>shi</a:t>
            </a:r>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rPr>
              <a:t>丰</a:t>
            </a:r>
            <a:r>
              <a:rPr lang="zh-CN" altLang="en-US" sz="3200" b="1" dirty="0" smtClean="0">
                <a:latin typeface="楷体" panose="02010609060101010101" pitchFamily="49" charset="-122"/>
                <a:ea typeface="楷体" panose="02010609060101010101" pitchFamily="49" charset="-122"/>
              </a:rPr>
              <a:t>收</a:t>
            </a:r>
            <a:r>
              <a:rPr lang="en-US" altLang="zh-CN" sz="3200" b="1" dirty="0">
                <a:latin typeface="楷体" panose="02010609060101010101" pitchFamily="49" charset="-122"/>
                <a:ea typeface="楷体" panose="02010609060101010101" pitchFamily="49" charset="-122"/>
              </a:rPr>
              <a:t>(</a:t>
            </a:r>
            <a:r>
              <a:rPr lang="en-US" altLang="zh-CN" sz="3200" b="1" dirty="0" err="1" smtClean="0">
                <a:latin typeface="汉语拼音" pitchFamily="34" charset="0"/>
                <a:ea typeface="楷体" panose="02010609060101010101" pitchFamily="49" charset="-122"/>
                <a:cs typeface="汉语拼音" pitchFamily="34" charset="0"/>
              </a:rPr>
              <a:t>fēn</a:t>
            </a:r>
            <a:r>
              <a:rPr lang="en-US" altLang="zh-CN" sz="3200" b="1" dirty="0" err="1" smtClean="0">
                <a:latin typeface="汉语拼音" pitchFamily="34" charset="0"/>
                <a:cs typeface="汉语拼音" pitchFamily="34" charset="0"/>
              </a:rPr>
              <a:t>g</a:t>
            </a:r>
            <a:r>
              <a:rPr lang="zh-CN" altLang="en-US" sz="2800" b="1" dirty="0" smtClean="0">
                <a:latin typeface="汉语拼音" pitchFamily="34" charset="0"/>
                <a:ea typeface="楷体" panose="02010609060101010101" charset="-122"/>
                <a:cs typeface="汉语拼音" pitchFamily="34" charset="0"/>
              </a:rPr>
              <a:t>  </a:t>
            </a:r>
            <a:r>
              <a:rPr lang="en-US" altLang="zh-CN" sz="3200" b="1" dirty="0" err="1" smtClean="0">
                <a:latin typeface="汉语拼音" pitchFamily="34" charset="0"/>
                <a:ea typeface="楷体" panose="02010609060101010101" pitchFamily="49" charset="-122"/>
                <a:cs typeface="汉语拼音" pitchFamily="34" charset="0"/>
              </a:rPr>
              <a:t>fēn</a:t>
            </a:r>
            <a:r>
              <a:rPr lang="en-US" altLang="zh-CN" sz="3200" b="1" dirty="0">
                <a:latin typeface="楷体" panose="02010609060101010101" pitchFamily="49" charset="-122"/>
                <a:ea typeface="楷体" panose="02010609060101010101" pitchFamily="49" charset="-122"/>
              </a:rPr>
              <a:t>)</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2339752" y="2173110"/>
            <a:ext cx="576064" cy="707886"/>
          </a:xfrm>
          <a:prstGeom prst="rect">
            <a:avLst/>
          </a:prstGeom>
          <a:noFill/>
        </p:spPr>
        <p:txBody>
          <a:bodyPr wrap="square" rtlCol="0">
            <a:spAutoFit/>
          </a:bodyPr>
          <a:lstStyle/>
          <a:p>
            <a:r>
              <a:rPr lang="zh-CN" altLang="en-US" sz="4000" b="1" dirty="0">
                <a:solidFill>
                  <a:srgbClr val="FF0000"/>
                </a:solidFill>
                <a:latin typeface="楷体" panose="02010609060101010101" pitchFamily="49" charset="-122"/>
                <a:ea typeface="楷体" panose="02010609060101010101" pitchFamily="49" charset="-122"/>
              </a:rPr>
              <a:t>√</a:t>
            </a:r>
          </a:p>
        </p:txBody>
      </p:sp>
      <p:sp>
        <p:nvSpPr>
          <p:cNvPr id="8" name="文本框 8"/>
          <p:cNvSpPr txBox="1"/>
          <p:nvPr/>
        </p:nvSpPr>
        <p:spPr>
          <a:xfrm>
            <a:off x="324544" y="411510"/>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9" name="TextBox 8"/>
          <p:cNvSpPr txBox="1"/>
          <p:nvPr/>
        </p:nvSpPr>
        <p:spPr>
          <a:xfrm>
            <a:off x="6444208" y="2173110"/>
            <a:ext cx="576064" cy="707886"/>
          </a:xfrm>
          <a:prstGeom prst="rect">
            <a:avLst/>
          </a:prstGeom>
          <a:noFill/>
        </p:spPr>
        <p:txBody>
          <a:bodyPr wrap="square" rtlCol="0">
            <a:spAutoFit/>
          </a:bodyPr>
          <a:lstStyle/>
          <a:p>
            <a:r>
              <a:rPr lang="zh-CN" altLang="en-US" sz="4000" b="1" dirty="0">
                <a:solidFill>
                  <a:srgbClr val="FF0000"/>
                </a:solidFill>
                <a:latin typeface="楷体" panose="02010609060101010101" pitchFamily="49" charset="-122"/>
                <a:ea typeface="楷体" panose="02010609060101010101" pitchFamily="49" charset="-122"/>
              </a:rPr>
              <a:t>√</a:t>
            </a:r>
          </a:p>
        </p:txBody>
      </p:sp>
      <p:sp>
        <p:nvSpPr>
          <p:cNvPr id="10" name="TextBox 9"/>
          <p:cNvSpPr txBox="1"/>
          <p:nvPr/>
        </p:nvSpPr>
        <p:spPr>
          <a:xfrm>
            <a:off x="1907704" y="2956178"/>
            <a:ext cx="576064" cy="707886"/>
          </a:xfrm>
          <a:prstGeom prst="rect">
            <a:avLst/>
          </a:prstGeom>
          <a:noFill/>
        </p:spPr>
        <p:txBody>
          <a:bodyPr wrap="square" rtlCol="0">
            <a:spAutoFit/>
          </a:bodyPr>
          <a:lstStyle/>
          <a:p>
            <a:r>
              <a:rPr lang="zh-CN" altLang="en-US" sz="4000" b="1" dirty="0">
                <a:solidFill>
                  <a:srgbClr val="FF0000"/>
                </a:solidFill>
                <a:latin typeface="楷体" panose="02010609060101010101" pitchFamily="49" charset="-122"/>
                <a:ea typeface="楷体" panose="02010609060101010101" pitchFamily="49" charset="-122"/>
              </a:rPr>
              <a:t>√</a:t>
            </a:r>
          </a:p>
        </p:txBody>
      </p:sp>
      <p:sp>
        <p:nvSpPr>
          <p:cNvPr id="11" name="TextBox 10"/>
          <p:cNvSpPr txBox="1"/>
          <p:nvPr/>
        </p:nvSpPr>
        <p:spPr>
          <a:xfrm>
            <a:off x="6588224" y="2932243"/>
            <a:ext cx="576064" cy="707886"/>
          </a:xfrm>
          <a:prstGeom prst="rect">
            <a:avLst/>
          </a:prstGeom>
          <a:noFill/>
        </p:spPr>
        <p:txBody>
          <a:bodyPr wrap="square" rtlCol="0">
            <a:spAutoFit/>
          </a:bodyPr>
          <a:lstStyle/>
          <a:p>
            <a:r>
              <a:rPr lang="zh-CN" altLang="en-US" sz="4000" b="1" dirty="0">
                <a:solidFill>
                  <a:srgbClr val="FF0000"/>
                </a:solidFill>
                <a:latin typeface="楷体" panose="02010609060101010101" pitchFamily="49" charset="-122"/>
                <a:ea typeface="楷体" panose="02010609060101010101" pitchFamily="49" charset="-122"/>
              </a:rPr>
              <a:t>√</a:t>
            </a:r>
          </a:p>
        </p:txBody>
      </p:sp>
      <p:sp>
        <p:nvSpPr>
          <p:cNvPr id="12" name="TextBox 11"/>
          <p:cNvSpPr txBox="1"/>
          <p:nvPr/>
        </p:nvSpPr>
        <p:spPr>
          <a:xfrm>
            <a:off x="2627784" y="3640129"/>
            <a:ext cx="576064" cy="707886"/>
          </a:xfrm>
          <a:prstGeom prst="rect">
            <a:avLst/>
          </a:prstGeom>
          <a:noFill/>
        </p:spPr>
        <p:txBody>
          <a:bodyPr wrap="square" rtlCol="0">
            <a:spAutoFit/>
          </a:bodyPr>
          <a:lstStyle/>
          <a:p>
            <a:r>
              <a:rPr lang="zh-CN" altLang="en-US" sz="4000" b="1" dirty="0">
                <a:solidFill>
                  <a:srgbClr val="FF0000"/>
                </a:solidFill>
                <a:latin typeface="楷体" panose="02010609060101010101" pitchFamily="49" charset="-122"/>
                <a:ea typeface="楷体" panose="02010609060101010101" pitchFamily="49" charset="-122"/>
              </a:rPr>
              <a:t>√</a:t>
            </a:r>
          </a:p>
        </p:txBody>
      </p:sp>
      <p:sp>
        <p:nvSpPr>
          <p:cNvPr id="13" name="TextBox 12"/>
          <p:cNvSpPr txBox="1"/>
          <p:nvPr/>
        </p:nvSpPr>
        <p:spPr>
          <a:xfrm>
            <a:off x="5868144" y="3664064"/>
            <a:ext cx="576064" cy="707886"/>
          </a:xfrm>
          <a:prstGeom prst="rect">
            <a:avLst/>
          </a:prstGeom>
          <a:noFill/>
        </p:spPr>
        <p:txBody>
          <a:bodyPr wrap="square" rtlCol="0">
            <a:spAutoFit/>
          </a:bodyPr>
          <a:lstStyle/>
          <a:p>
            <a:r>
              <a:rPr lang="zh-CN" altLang="en-US" sz="4000" b="1" dirty="0" smtClean="0">
                <a:solidFill>
                  <a:srgbClr val="FF0000"/>
                </a:solidFill>
                <a:latin typeface="楷体" panose="02010609060101010101" pitchFamily="49" charset="-122"/>
                <a:ea typeface="楷体" panose="02010609060101010101" pitchFamily="49" charset="-122"/>
              </a:rPr>
              <a:t>√</a:t>
            </a:r>
            <a:endParaRPr lang="zh-CN" altLang="en-US" sz="40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25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25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25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25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3568" y="514290"/>
            <a:ext cx="7649210" cy="3785652"/>
          </a:xfrm>
          <a:prstGeom prst="rect">
            <a:avLst/>
          </a:prstGeom>
          <a:noFill/>
        </p:spPr>
        <p:txBody>
          <a:bodyPr wrap="square" rtlCol="0">
            <a:spAutoFit/>
          </a:bodyPr>
          <a:lstStyle/>
          <a:p>
            <a:pPr>
              <a:lnSpc>
                <a:spcPct val="150000"/>
              </a:lnSpc>
            </a:pPr>
            <a:r>
              <a:rPr lang="zh-CN" altLang="en-US" sz="3200" dirty="0">
                <a:solidFill>
                  <a:schemeClr val="tx1"/>
                </a:solidFill>
                <a:latin typeface="黑体" panose="02010609060101010101" pitchFamily="49" charset="-122"/>
                <a:ea typeface="黑体" panose="02010609060101010101" pitchFamily="49" charset="-122"/>
                <a:cs typeface="楷体" panose="02010609060101010101" pitchFamily="49" charset="-122"/>
                <a:sym typeface="+mn-ea"/>
              </a:rPr>
              <a:t>二、同音字组词。</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endParaRPr>
          </a:p>
          <a:p>
            <a:pPr>
              <a:lnSpc>
                <a:spcPct val="150000"/>
              </a:lnSpc>
            </a:pPr>
            <a:r>
              <a:rPr lang="en-US" altLang="zh-CN" sz="3200" b="1" dirty="0" err="1" smtClean="0">
                <a:latin typeface="汉语拼音" pitchFamily="34" charset="0"/>
                <a:ea typeface="楷体" panose="02010609060101010101" pitchFamily="49" charset="-122"/>
                <a:cs typeface="汉语拼音" pitchFamily="34" charset="0"/>
                <a:sym typeface="+mn-ea"/>
              </a:rPr>
              <a:t>chén</a:t>
            </a:r>
            <a:r>
              <a:rPr lang="en-US" altLang="zh-CN" sz="3200" dirty="0" err="1" smtClean="0">
                <a:latin typeface="汉语拼音" pitchFamily="34" charset="0"/>
                <a:cs typeface="汉语拼音" pitchFamily="34" charset="0"/>
              </a:rPr>
              <a:t>g</a:t>
            </a:r>
            <a:r>
              <a:rPr lang="zh-CN" altLang="en-US" sz="3200" dirty="0" smtClean="0">
                <a:latin typeface="汉语拼音" pitchFamily="34" charset="0"/>
                <a:ea typeface="楷体" panose="02010609060101010101" charset="-122"/>
                <a:cs typeface="汉语拼音" pitchFamily="34" charset="0"/>
              </a:rPr>
              <a:t> </a:t>
            </a:r>
            <a:r>
              <a:rPr lang="zh-CN" altLang="en-US" sz="2800" dirty="0" smtClean="0">
                <a:latin typeface="汉语拼音" pitchFamily="34" charset="0"/>
                <a:ea typeface="楷体" panose="02010609060101010101" charset="-122"/>
                <a:cs typeface="汉语拼音" pitchFamily="34" charset="0"/>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黄</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）长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）市</a:t>
            </a:r>
            <a:endParaRPr lang="zh-CN" altLang="en-US"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3200" b="1" dirty="0" err="1">
                <a:latin typeface="汉语拼音" pitchFamily="34" charset="0"/>
                <a:ea typeface="楷体" panose="02010609060101010101" pitchFamily="49" charset="-122"/>
                <a:cs typeface="汉语拼音" pitchFamily="34" charset="0"/>
                <a:sym typeface="+mn-ea"/>
              </a:rPr>
              <a:t>chí</a:t>
            </a:r>
            <a:r>
              <a:rPr lang="en-US" altLang="zh-CN" sz="3200" b="1" dirty="0">
                <a:latin typeface="汉语拼音" pitchFamily="34" charset="0"/>
                <a:ea typeface="楷体" panose="02010609060101010101" pitchFamily="49" charset="-122"/>
                <a:cs typeface="汉语拼音" pitchFamily="34" charset="0"/>
                <a:sym typeface="+mn-ea"/>
              </a:rPr>
              <a:t> </a:t>
            </a:r>
            <a:r>
              <a:rPr lang="en-US" altLang="zh-CN" sz="3200" b="1" dirty="0" smtClean="0">
                <a:latin typeface="汉语拼音" pitchFamily="34" charset="0"/>
                <a:ea typeface="楷体" panose="02010609060101010101" pitchFamily="49" charset="-122"/>
                <a:cs typeface="汉语拼音" pitchFamily="34" charset="0"/>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）到    水（  ）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坚</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p>
          <a:p>
            <a:pPr>
              <a:lnSpc>
                <a:spcPct val="150000"/>
              </a:lnSpc>
            </a:pPr>
            <a:r>
              <a:rPr lang="en-US" altLang="zh-CN" sz="3200" b="1" dirty="0" err="1">
                <a:latin typeface="汉语拼音" pitchFamily="34" charset="0"/>
                <a:ea typeface="楷体" panose="02010609060101010101" pitchFamily="49" charset="-122"/>
                <a:cs typeface="汉语拼音" pitchFamily="34" charset="0"/>
                <a:sym typeface="+mn-ea"/>
              </a:rPr>
              <a:t>yóu</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）于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豆</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  （  ）其</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50000"/>
              </a:lnSpc>
            </a:pPr>
            <a:r>
              <a:rPr lang="en-US" altLang="zh-CN" sz="3200" b="1" dirty="0" err="1" smtClean="0">
                <a:latin typeface="汉语拼音" pitchFamily="34" charset="0"/>
                <a:ea typeface="楷体" panose="02010609060101010101" pitchFamily="49" charset="-122"/>
                <a:cs typeface="汉语拼音" pitchFamily="34" charset="0"/>
              </a:rPr>
              <a:t>fēn</a:t>
            </a:r>
            <a:r>
              <a:rPr lang="en-US" altLang="zh-CN" sz="3200" dirty="0" err="1" smtClean="0">
                <a:latin typeface="汉语拼音" pitchFamily="34" charset="0"/>
                <a:cs typeface="汉语拼音" pitchFamily="34" charset="0"/>
              </a:rPr>
              <a:t>g</a:t>
            </a:r>
            <a:r>
              <a:rPr lang="en-US" altLang="zh-CN" sz="3200" dirty="0" smtClean="0">
                <a:latin typeface="汉语拼音" pitchFamily="34" charset="0"/>
                <a:cs typeface="汉语拼音" pitchFamily="34" charset="0"/>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3200" b="1" dirty="0">
                <a:latin typeface="楷体" panose="02010609060101010101" pitchFamily="49" charset="-122"/>
                <a:ea typeface="楷体" panose="02010609060101010101" pitchFamily="49" charset="-122"/>
                <a:cs typeface="楷体" panose="02010609060101010101" pitchFamily="49" charset="-122"/>
              </a:rPr>
              <a:t>）收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  （  </a:t>
            </a:r>
            <a:r>
              <a:rPr lang="zh-CN" altLang="en-US" sz="3200" b="1" dirty="0">
                <a:latin typeface="楷体" panose="02010609060101010101" pitchFamily="49" charset="-122"/>
                <a:ea typeface="楷体" panose="02010609060101010101" pitchFamily="49" charset="-122"/>
                <a:cs typeface="楷体" panose="02010609060101010101" pitchFamily="49" charset="-122"/>
              </a:rPr>
              <a:t>）雨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 山</a:t>
            </a:r>
            <a:r>
              <a:rPr lang="zh-CN" altLang="en-US" sz="3200" b="1" dirty="0">
                <a:latin typeface="楷体" panose="02010609060101010101" pitchFamily="49" charset="-122"/>
                <a:ea typeface="楷体" panose="02010609060101010101" pitchFamily="49" charset="-122"/>
                <a:cs typeface="楷体" panose="02010609060101010101" pitchFamily="49" charset="-122"/>
              </a:rPr>
              <a:t>（  ）</a:t>
            </a:r>
          </a:p>
        </p:txBody>
      </p:sp>
      <p:sp>
        <p:nvSpPr>
          <p:cNvPr id="15" name="文本框 7"/>
          <p:cNvSpPr txBox="1"/>
          <p:nvPr/>
        </p:nvSpPr>
        <p:spPr>
          <a:xfrm>
            <a:off x="2968843" y="1359038"/>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橙</a:t>
            </a:r>
          </a:p>
        </p:txBody>
      </p:sp>
      <p:sp>
        <p:nvSpPr>
          <p:cNvPr id="16" name="文本框 7"/>
          <p:cNvSpPr txBox="1"/>
          <p:nvPr/>
        </p:nvSpPr>
        <p:spPr>
          <a:xfrm>
            <a:off x="4391247" y="1356323"/>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成</a:t>
            </a:r>
          </a:p>
        </p:txBody>
      </p:sp>
      <p:sp>
        <p:nvSpPr>
          <p:cNvPr id="17" name="文本框 7"/>
          <p:cNvSpPr txBox="1"/>
          <p:nvPr/>
        </p:nvSpPr>
        <p:spPr>
          <a:xfrm>
            <a:off x="6852498" y="1365201"/>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城</a:t>
            </a:r>
          </a:p>
        </p:txBody>
      </p:sp>
      <p:sp>
        <p:nvSpPr>
          <p:cNvPr id="18" name="文本框 7"/>
          <p:cNvSpPr txBox="1"/>
          <p:nvPr/>
        </p:nvSpPr>
        <p:spPr>
          <a:xfrm>
            <a:off x="2128875" y="2090394"/>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迟</a:t>
            </a:r>
          </a:p>
        </p:txBody>
      </p:sp>
      <p:sp>
        <p:nvSpPr>
          <p:cNvPr id="19" name="文本框 7"/>
          <p:cNvSpPr txBox="1"/>
          <p:nvPr/>
        </p:nvSpPr>
        <p:spPr>
          <a:xfrm>
            <a:off x="4981260" y="2090394"/>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池</a:t>
            </a:r>
          </a:p>
        </p:txBody>
      </p:sp>
      <p:sp>
        <p:nvSpPr>
          <p:cNvPr id="20" name="文本框 7"/>
          <p:cNvSpPr txBox="1"/>
          <p:nvPr/>
        </p:nvSpPr>
        <p:spPr>
          <a:xfrm>
            <a:off x="7264250" y="2090394"/>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持</a:t>
            </a:r>
          </a:p>
        </p:txBody>
      </p:sp>
      <p:sp>
        <p:nvSpPr>
          <p:cNvPr id="21" name="文本框 7"/>
          <p:cNvSpPr txBox="1"/>
          <p:nvPr/>
        </p:nvSpPr>
        <p:spPr>
          <a:xfrm>
            <a:off x="2189734" y="2827521"/>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由</a:t>
            </a:r>
          </a:p>
        </p:txBody>
      </p:sp>
      <p:sp>
        <p:nvSpPr>
          <p:cNvPr id="22" name="文本框 7"/>
          <p:cNvSpPr txBox="1"/>
          <p:nvPr/>
        </p:nvSpPr>
        <p:spPr>
          <a:xfrm>
            <a:off x="4998689" y="2845056"/>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油</a:t>
            </a:r>
          </a:p>
        </p:txBody>
      </p:sp>
      <p:sp>
        <p:nvSpPr>
          <p:cNvPr id="23" name="文本框 7"/>
          <p:cNvSpPr txBox="1"/>
          <p:nvPr/>
        </p:nvSpPr>
        <p:spPr>
          <a:xfrm>
            <a:off x="6701165" y="2845056"/>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尤</a:t>
            </a:r>
          </a:p>
        </p:txBody>
      </p:sp>
      <p:sp>
        <p:nvSpPr>
          <p:cNvPr id="24" name="文本框 7"/>
          <p:cNvSpPr txBox="1"/>
          <p:nvPr/>
        </p:nvSpPr>
        <p:spPr>
          <a:xfrm>
            <a:off x="2174865" y="3556016"/>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丰</a:t>
            </a:r>
          </a:p>
        </p:txBody>
      </p:sp>
      <p:sp>
        <p:nvSpPr>
          <p:cNvPr id="25" name="文本框 7"/>
          <p:cNvSpPr txBox="1"/>
          <p:nvPr/>
        </p:nvSpPr>
        <p:spPr>
          <a:xfrm>
            <a:off x="4418174" y="3556016"/>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风</a:t>
            </a:r>
          </a:p>
        </p:txBody>
      </p:sp>
      <p:sp>
        <p:nvSpPr>
          <p:cNvPr id="26" name="文本框 7"/>
          <p:cNvSpPr txBox="1"/>
          <p:nvPr/>
        </p:nvSpPr>
        <p:spPr>
          <a:xfrm>
            <a:off x="7302302" y="3551536"/>
            <a:ext cx="563085"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250" fill="hold">
                                          <p:stCondLst>
                                            <p:cond delay="0"/>
                                          </p:stCondLst>
                                        </p:cTn>
                                        <p:tgtEl>
                                          <p:spTgt spid="15"/>
                                        </p:tgtEl>
                                        <p:attrNameLst>
                                          <p:attrName>style.visibility</p:attrName>
                                        </p:attrNameLst>
                                      </p:cBhvr>
                                      <p:to>
                                        <p:strVal val="visible"/>
                                      </p:to>
                                    </p:set>
                                    <p:anim calcmode="lin" valueType="num">
                                      <p:cBhvr additive="base">
                                        <p:cTn id="7" dur="250" fill="hold"/>
                                        <p:tgtEl>
                                          <p:spTgt spid="15"/>
                                        </p:tgtEl>
                                        <p:attrNameLst>
                                          <p:attrName>ppt_x</p:attrName>
                                        </p:attrNameLst>
                                      </p:cBhvr>
                                      <p:tavLst>
                                        <p:tav tm="0">
                                          <p:val>
                                            <p:strVal val="#ppt_x"/>
                                          </p:val>
                                        </p:tav>
                                        <p:tav tm="100000">
                                          <p:val>
                                            <p:strVal val="#ppt_x"/>
                                          </p:val>
                                        </p:tav>
                                      </p:tavLst>
                                    </p:anim>
                                    <p:anim calcmode="lin" valueType="num">
                                      <p:cBhvr additive="base">
                                        <p:cTn id="8" dur="25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250" fill="hold">
                                          <p:stCondLst>
                                            <p:cond delay="0"/>
                                          </p:stCondLst>
                                        </p:cTn>
                                        <p:tgtEl>
                                          <p:spTgt spid="16"/>
                                        </p:tgtEl>
                                        <p:attrNameLst>
                                          <p:attrName>style.visibility</p:attrName>
                                        </p:attrNameLst>
                                      </p:cBhvr>
                                      <p:to>
                                        <p:strVal val="visible"/>
                                      </p:to>
                                    </p:set>
                                    <p:anim calcmode="lin" valueType="num">
                                      <p:cBhvr additive="base">
                                        <p:cTn id="11" dur="250" fill="hold"/>
                                        <p:tgtEl>
                                          <p:spTgt spid="16"/>
                                        </p:tgtEl>
                                        <p:attrNameLst>
                                          <p:attrName>ppt_x</p:attrName>
                                        </p:attrNameLst>
                                      </p:cBhvr>
                                      <p:tavLst>
                                        <p:tav tm="0">
                                          <p:val>
                                            <p:strVal val="#ppt_x"/>
                                          </p:val>
                                        </p:tav>
                                        <p:tav tm="100000">
                                          <p:val>
                                            <p:strVal val="#ppt_x"/>
                                          </p:val>
                                        </p:tav>
                                      </p:tavLst>
                                    </p:anim>
                                    <p:anim calcmode="lin" valueType="num">
                                      <p:cBhvr additive="base">
                                        <p:cTn id="12" dur="2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250" fill="hold">
                                          <p:stCondLst>
                                            <p:cond delay="0"/>
                                          </p:stCondLst>
                                        </p:cTn>
                                        <p:tgtEl>
                                          <p:spTgt spid="17"/>
                                        </p:tgtEl>
                                        <p:attrNameLst>
                                          <p:attrName>style.visibility</p:attrName>
                                        </p:attrNameLst>
                                      </p:cBhvr>
                                      <p:to>
                                        <p:strVal val="visible"/>
                                      </p:to>
                                    </p:set>
                                    <p:anim calcmode="lin" valueType="num">
                                      <p:cBhvr additive="base">
                                        <p:cTn id="15" dur="250" fill="hold"/>
                                        <p:tgtEl>
                                          <p:spTgt spid="17"/>
                                        </p:tgtEl>
                                        <p:attrNameLst>
                                          <p:attrName>ppt_x</p:attrName>
                                        </p:attrNameLst>
                                      </p:cBhvr>
                                      <p:tavLst>
                                        <p:tav tm="0">
                                          <p:val>
                                            <p:strVal val="#ppt_x"/>
                                          </p:val>
                                        </p:tav>
                                        <p:tav tm="100000">
                                          <p:val>
                                            <p:strVal val="#ppt_x"/>
                                          </p:val>
                                        </p:tav>
                                      </p:tavLst>
                                    </p:anim>
                                    <p:anim calcmode="lin" valueType="num">
                                      <p:cBhvr additive="base">
                                        <p:cTn id="16" dur="25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250" fill="hold">
                                          <p:stCondLst>
                                            <p:cond delay="0"/>
                                          </p:stCondLst>
                                        </p:cTn>
                                        <p:tgtEl>
                                          <p:spTgt spid="18"/>
                                        </p:tgtEl>
                                        <p:attrNameLst>
                                          <p:attrName>style.visibility</p:attrName>
                                        </p:attrNameLst>
                                      </p:cBhvr>
                                      <p:to>
                                        <p:strVal val="visible"/>
                                      </p:to>
                                    </p:set>
                                    <p:anim calcmode="lin" valueType="num">
                                      <p:cBhvr additive="base">
                                        <p:cTn id="21" dur="250" fill="hold"/>
                                        <p:tgtEl>
                                          <p:spTgt spid="18"/>
                                        </p:tgtEl>
                                        <p:attrNameLst>
                                          <p:attrName>ppt_x</p:attrName>
                                        </p:attrNameLst>
                                      </p:cBhvr>
                                      <p:tavLst>
                                        <p:tav tm="0">
                                          <p:val>
                                            <p:strVal val="#ppt_x"/>
                                          </p:val>
                                        </p:tav>
                                        <p:tav tm="100000">
                                          <p:val>
                                            <p:strVal val="#ppt_x"/>
                                          </p:val>
                                        </p:tav>
                                      </p:tavLst>
                                    </p:anim>
                                    <p:anim calcmode="lin" valueType="num">
                                      <p:cBhvr additive="base">
                                        <p:cTn id="22" dur="25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250" fill="hold">
                                          <p:stCondLst>
                                            <p:cond delay="0"/>
                                          </p:stCondLst>
                                        </p:cTn>
                                        <p:tgtEl>
                                          <p:spTgt spid="19"/>
                                        </p:tgtEl>
                                        <p:attrNameLst>
                                          <p:attrName>style.visibility</p:attrName>
                                        </p:attrNameLst>
                                      </p:cBhvr>
                                      <p:to>
                                        <p:strVal val="visible"/>
                                      </p:to>
                                    </p:set>
                                    <p:anim calcmode="lin" valueType="num">
                                      <p:cBhvr additive="base">
                                        <p:cTn id="25" dur="250" fill="hold"/>
                                        <p:tgtEl>
                                          <p:spTgt spid="19"/>
                                        </p:tgtEl>
                                        <p:attrNameLst>
                                          <p:attrName>ppt_x</p:attrName>
                                        </p:attrNameLst>
                                      </p:cBhvr>
                                      <p:tavLst>
                                        <p:tav tm="0">
                                          <p:val>
                                            <p:strVal val="#ppt_x"/>
                                          </p:val>
                                        </p:tav>
                                        <p:tav tm="100000">
                                          <p:val>
                                            <p:strVal val="#ppt_x"/>
                                          </p:val>
                                        </p:tav>
                                      </p:tavLst>
                                    </p:anim>
                                    <p:anim calcmode="lin" valueType="num">
                                      <p:cBhvr additive="base">
                                        <p:cTn id="26" dur="25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250" fill="hold">
                                          <p:stCondLst>
                                            <p:cond delay="0"/>
                                          </p:stCondLst>
                                        </p:cTn>
                                        <p:tgtEl>
                                          <p:spTgt spid="20"/>
                                        </p:tgtEl>
                                        <p:attrNameLst>
                                          <p:attrName>style.visibility</p:attrName>
                                        </p:attrNameLst>
                                      </p:cBhvr>
                                      <p:to>
                                        <p:strVal val="visible"/>
                                      </p:to>
                                    </p:set>
                                    <p:anim calcmode="lin" valueType="num">
                                      <p:cBhvr additive="base">
                                        <p:cTn id="29" dur="250" fill="hold"/>
                                        <p:tgtEl>
                                          <p:spTgt spid="20"/>
                                        </p:tgtEl>
                                        <p:attrNameLst>
                                          <p:attrName>ppt_x</p:attrName>
                                        </p:attrNameLst>
                                      </p:cBhvr>
                                      <p:tavLst>
                                        <p:tav tm="0">
                                          <p:val>
                                            <p:strVal val="#ppt_x"/>
                                          </p:val>
                                        </p:tav>
                                        <p:tav tm="100000">
                                          <p:val>
                                            <p:strVal val="#ppt_x"/>
                                          </p:val>
                                        </p:tav>
                                      </p:tavLst>
                                    </p:anim>
                                    <p:anim calcmode="lin" valueType="num">
                                      <p:cBhvr additive="base">
                                        <p:cTn id="30" dur="25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250" fill="hold">
                                          <p:stCondLst>
                                            <p:cond delay="0"/>
                                          </p:stCondLst>
                                        </p:cTn>
                                        <p:tgtEl>
                                          <p:spTgt spid="21"/>
                                        </p:tgtEl>
                                        <p:attrNameLst>
                                          <p:attrName>style.visibility</p:attrName>
                                        </p:attrNameLst>
                                      </p:cBhvr>
                                      <p:to>
                                        <p:strVal val="visible"/>
                                      </p:to>
                                    </p:set>
                                    <p:anim calcmode="lin" valueType="num">
                                      <p:cBhvr additive="base">
                                        <p:cTn id="35" dur="250" fill="hold"/>
                                        <p:tgtEl>
                                          <p:spTgt spid="21"/>
                                        </p:tgtEl>
                                        <p:attrNameLst>
                                          <p:attrName>ppt_x</p:attrName>
                                        </p:attrNameLst>
                                      </p:cBhvr>
                                      <p:tavLst>
                                        <p:tav tm="0">
                                          <p:val>
                                            <p:strVal val="#ppt_x"/>
                                          </p:val>
                                        </p:tav>
                                        <p:tav tm="100000">
                                          <p:val>
                                            <p:strVal val="#ppt_x"/>
                                          </p:val>
                                        </p:tav>
                                      </p:tavLst>
                                    </p:anim>
                                    <p:anim calcmode="lin" valueType="num">
                                      <p:cBhvr additive="base">
                                        <p:cTn id="36" dur="25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250" fill="hold">
                                          <p:stCondLst>
                                            <p:cond delay="0"/>
                                          </p:stCondLst>
                                        </p:cTn>
                                        <p:tgtEl>
                                          <p:spTgt spid="22"/>
                                        </p:tgtEl>
                                        <p:attrNameLst>
                                          <p:attrName>style.visibility</p:attrName>
                                        </p:attrNameLst>
                                      </p:cBhvr>
                                      <p:to>
                                        <p:strVal val="visible"/>
                                      </p:to>
                                    </p:set>
                                    <p:anim calcmode="lin" valueType="num">
                                      <p:cBhvr additive="base">
                                        <p:cTn id="39" dur="250" fill="hold"/>
                                        <p:tgtEl>
                                          <p:spTgt spid="22"/>
                                        </p:tgtEl>
                                        <p:attrNameLst>
                                          <p:attrName>ppt_x</p:attrName>
                                        </p:attrNameLst>
                                      </p:cBhvr>
                                      <p:tavLst>
                                        <p:tav tm="0">
                                          <p:val>
                                            <p:strVal val="#ppt_x"/>
                                          </p:val>
                                        </p:tav>
                                        <p:tav tm="100000">
                                          <p:val>
                                            <p:strVal val="#ppt_x"/>
                                          </p:val>
                                        </p:tav>
                                      </p:tavLst>
                                    </p:anim>
                                    <p:anim calcmode="lin" valueType="num">
                                      <p:cBhvr additive="base">
                                        <p:cTn id="40" dur="25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250" fill="hold">
                                          <p:stCondLst>
                                            <p:cond delay="0"/>
                                          </p:stCondLst>
                                        </p:cTn>
                                        <p:tgtEl>
                                          <p:spTgt spid="23"/>
                                        </p:tgtEl>
                                        <p:attrNameLst>
                                          <p:attrName>style.visibility</p:attrName>
                                        </p:attrNameLst>
                                      </p:cBhvr>
                                      <p:to>
                                        <p:strVal val="visible"/>
                                      </p:to>
                                    </p:set>
                                    <p:anim calcmode="lin" valueType="num">
                                      <p:cBhvr additive="base">
                                        <p:cTn id="43" dur="250" fill="hold"/>
                                        <p:tgtEl>
                                          <p:spTgt spid="23"/>
                                        </p:tgtEl>
                                        <p:attrNameLst>
                                          <p:attrName>ppt_x</p:attrName>
                                        </p:attrNameLst>
                                      </p:cBhvr>
                                      <p:tavLst>
                                        <p:tav tm="0">
                                          <p:val>
                                            <p:strVal val="#ppt_x"/>
                                          </p:val>
                                        </p:tav>
                                        <p:tav tm="100000">
                                          <p:val>
                                            <p:strVal val="#ppt_x"/>
                                          </p:val>
                                        </p:tav>
                                      </p:tavLst>
                                    </p:anim>
                                    <p:anim calcmode="lin" valueType="num">
                                      <p:cBhvr additive="base">
                                        <p:cTn id="44" dur="25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250" fill="hold">
                                          <p:stCondLst>
                                            <p:cond delay="0"/>
                                          </p:stCondLst>
                                        </p:cTn>
                                        <p:tgtEl>
                                          <p:spTgt spid="24"/>
                                        </p:tgtEl>
                                        <p:attrNameLst>
                                          <p:attrName>style.visibility</p:attrName>
                                        </p:attrNameLst>
                                      </p:cBhvr>
                                      <p:to>
                                        <p:strVal val="visible"/>
                                      </p:to>
                                    </p:set>
                                    <p:anim calcmode="lin" valueType="num">
                                      <p:cBhvr additive="base">
                                        <p:cTn id="49" dur="250" fill="hold"/>
                                        <p:tgtEl>
                                          <p:spTgt spid="24"/>
                                        </p:tgtEl>
                                        <p:attrNameLst>
                                          <p:attrName>ppt_x</p:attrName>
                                        </p:attrNameLst>
                                      </p:cBhvr>
                                      <p:tavLst>
                                        <p:tav tm="0">
                                          <p:val>
                                            <p:strVal val="#ppt_x"/>
                                          </p:val>
                                        </p:tav>
                                        <p:tav tm="100000">
                                          <p:val>
                                            <p:strVal val="#ppt_x"/>
                                          </p:val>
                                        </p:tav>
                                      </p:tavLst>
                                    </p:anim>
                                    <p:anim calcmode="lin" valueType="num">
                                      <p:cBhvr additive="base">
                                        <p:cTn id="50" dur="250" fill="hold"/>
                                        <p:tgtEl>
                                          <p:spTgt spid="2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250" fill="hold">
                                          <p:stCondLst>
                                            <p:cond delay="0"/>
                                          </p:stCondLst>
                                        </p:cTn>
                                        <p:tgtEl>
                                          <p:spTgt spid="25"/>
                                        </p:tgtEl>
                                        <p:attrNameLst>
                                          <p:attrName>style.visibility</p:attrName>
                                        </p:attrNameLst>
                                      </p:cBhvr>
                                      <p:to>
                                        <p:strVal val="visible"/>
                                      </p:to>
                                    </p:set>
                                    <p:anim calcmode="lin" valueType="num">
                                      <p:cBhvr additive="base">
                                        <p:cTn id="53" dur="250" fill="hold"/>
                                        <p:tgtEl>
                                          <p:spTgt spid="25"/>
                                        </p:tgtEl>
                                        <p:attrNameLst>
                                          <p:attrName>ppt_x</p:attrName>
                                        </p:attrNameLst>
                                      </p:cBhvr>
                                      <p:tavLst>
                                        <p:tav tm="0">
                                          <p:val>
                                            <p:strVal val="#ppt_x"/>
                                          </p:val>
                                        </p:tav>
                                        <p:tav tm="100000">
                                          <p:val>
                                            <p:strVal val="#ppt_x"/>
                                          </p:val>
                                        </p:tav>
                                      </p:tavLst>
                                    </p:anim>
                                    <p:anim calcmode="lin" valueType="num">
                                      <p:cBhvr additive="base">
                                        <p:cTn id="54" dur="250" fill="hold"/>
                                        <p:tgtEl>
                                          <p:spTgt spid="2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250" fill="hold">
                                          <p:stCondLst>
                                            <p:cond delay="0"/>
                                          </p:stCondLst>
                                        </p:cTn>
                                        <p:tgtEl>
                                          <p:spTgt spid="26"/>
                                        </p:tgtEl>
                                        <p:attrNameLst>
                                          <p:attrName>style.visibility</p:attrName>
                                        </p:attrNameLst>
                                      </p:cBhvr>
                                      <p:to>
                                        <p:strVal val="visible"/>
                                      </p:to>
                                    </p:set>
                                    <p:anim calcmode="lin" valueType="num">
                                      <p:cBhvr additive="base">
                                        <p:cTn id="57" dur="250" fill="hold"/>
                                        <p:tgtEl>
                                          <p:spTgt spid="26"/>
                                        </p:tgtEl>
                                        <p:attrNameLst>
                                          <p:attrName>ppt_x</p:attrName>
                                        </p:attrNameLst>
                                      </p:cBhvr>
                                      <p:tavLst>
                                        <p:tav tm="0">
                                          <p:val>
                                            <p:strVal val="#ppt_x"/>
                                          </p:val>
                                        </p:tav>
                                        <p:tav tm="100000">
                                          <p:val>
                                            <p:strVal val="#ppt_x"/>
                                          </p:val>
                                        </p:tav>
                                      </p:tavLst>
                                    </p:anim>
                                    <p:anim calcmode="lin" valueType="num">
                                      <p:cBhvr additive="base">
                                        <p:cTn id="58" dur="25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p:bldP spid="24" grpId="0"/>
      <p:bldP spid="25" grpId="0"/>
      <p:bldP spid="26" grpId="0"/>
    </p:bldLst>
  </p:timing>
</p:sld>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429</TotalTime>
  <Words>3763</Words>
  <Application>Microsoft Office PowerPoint</Application>
  <PresentationFormat>全屏显示(16:9)</PresentationFormat>
  <Paragraphs>477</Paragraphs>
  <Slides>76</Slides>
  <Notes>51</Notes>
  <HiddenSlides>0</HiddenSlides>
  <MMClips>0</MMClips>
  <ScaleCrop>false</ScaleCrop>
  <HeadingPairs>
    <vt:vector size="4" baseType="variant">
      <vt:variant>
        <vt:lpstr>主题</vt:lpstr>
      </vt:variant>
      <vt:variant>
        <vt:i4>1</vt:i4>
      </vt:variant>
      <vt:variant>
        <vt:lpstr>幻灯片标题</vt:lpstr>
      </vt:variant>
      <vt:variant>
        <vt:i4>76</vt:i4>
      </vt:variant>
    </vt:vector>
  </HeadingPairs>
  <TitlesOfParts>
    <vt:vector size="77" baseType="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Microsoft</cp:lastModifiedBy>
  <cp:revision>655</cp:revision>
  <dcterms:created xsi:type="dcterms:W3CDTF">2019-08-10T12:25:00Z</dcterms:created>
  <dcterms:modified xsi:type="dcterms:W3CDTF">2022-08-01T06:26:09Z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