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sldIdLst>
    <p:sldId id="277" r:id="rId2"/>
    <p:sldId id="259" r:id="rId3"/>
    <p:sldId id="286" r:id="rId4"/>
    <p:sldId id="278" r:id="rId5"/>
    <p:sldId id="275" r:id="rId6"/>
    <p:sldId id="279" r:id="rId7"/>
    <p:sldId id="280" r:id="rId8"/>
    <p:sldId id="281" r:id="rId9"/>
    <p:sldId id="283" r:id="rId10"/>
    <p:sldId id="284" r:id="rId11"/>
    <p:sldId id="271" r:id="rId12"/>
    <p:sldId id="285" r:id="rId13"/>
    <p:sldId id="273" r:id="rId14"/>
    <p:sldId id="287" r:id="rId15"/>
  </p:sldIdLst>
  <p:sldSz cx="9144000" cy="5143500" type="screen16x9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02020"/>
    <a:srgbClr val="323232"/>
    <a:srgbClr val="CC3300"/>
    <a:srgbClr val="CC0000"/>
    <a:srgbClr val="990000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860" y="-8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 lIns="91436" tIns="45718" rIns="91436" bIns="45718"/>
          <a:lstStyle/>
          <a:p>
            <a:fld id="{D5BBC35B-A44B-4119-B8DA-DE9E3DFADA20}" type="slidenum">
              <a:rPr kumimoji="0" lang="en-US" smtClean="0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3445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169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9"/>
            <a:ext cx="915984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2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08" r:id="rId2"/>
    <p:sldLayoutId id="2147483745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13" indent="-274313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4" indent="-274313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indent="-182876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90" indent="-182876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03" indent="-182876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17" indent="-182876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30" indent="-182876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5943" indent="-182876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256" indent="-182876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8"/>
          <p:cNvSpPr txBox="1"/>
          <p:nvPr/>
        </p:nvSpPr>
        <p:spPr>
          <a:xfrm>
            <a:off x="2856013" y="1538089"/>
            <a:ext cx="3554312" cy="106760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zh-CN" altLang="en-US" sz="6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综合练习</a:t>
            </a:r>
          </a:p>
        </p:txBody>
      </p:sp>
      <p:sp>
        <p:nvSpPr>
          <p:cNvPr id="5" name="矩形 4"/>
          <p:cNvSpPr/>
          <p:nvPr/>
        </p:nvSpPr>
        <p:spPr>
          <a:xfrm flipH="1">
            <a:off x="-44946" y="100959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99703"/>
            <a:ext cx="1824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2287046" y="438522"/>
            <a:ext cx="6436662" cy="45012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447675"/>
            <a:r>
              <a:rPr lang="zh-CN" altLang="en-US" dirty="0"/>
              <a:t>句子练习是一项高频出现的考查对象，一般考查缩句、扩句、句式变换等，所以解答时要看清题目要求，再解答。</a:t>
            </a:r>
            <a:endParaRPr lang="en-US" altLang="zh-CN" dirty="0"/>
          </a:p>
          <a:p>
            <a:pPr indent="447675"/>
            <a:r>
              <a:rPr lang="zh-CN" altLang="en-US" dirty="0">
                <a:latin typeface="+mn-ea"/>
                <a:ea typeface="+mn-ea"/>
              </a:rPr>
              <a:t>扩句的方法：</a:t>
            </a:r>
            <a:endParaRPr lang="en-US" altLang="zh-CN" dirty="0">
              <a:latin typeface="+mn-ea"/>
              <a:ea typeface="+mn-ea"/>
            </a:endParaRPr>
          </a:p>
          <a:p>
            <a:pPr indent="447675"/>
            <a:r>
              <a:rPr lang="en-US" altLang="zh-CN" dirty="0">
                <a:latin typeface="+mn-ea"/>
                <a:ea typeface="+mn-ea"/>
              </a:rPr>
              <a:t>1.</a:t>
            </a:r>
            <a:r>
              <a:rPr lang="zh-CN" altLang="en-US" dirty="0">
                <a:latin typeface="+mn-ea"/>
                <a:ea typeface="+mn-ea"/>
              </a:rPr>
              <a:t>局部扩句法。</a:t>
            </a:r>
          </a:p>
          <a:p>
            <a:pPr indent="447675"/>
            <a:r>
              <a:rPr lang="zh-CN" altLang="en-US" dirty="0">
                <a:latin typeface="+mn-ea"/>
                <a:ea typeface="+mn-ea"/>
              </a:rPr>
              <a:t>即把句子分成两部分</a:t>
            </a:r>
            <a:r>
              <a:rPr lang="en-US" altLang="zh-CN" dirty="0">
                <a:latin typeface="+mn-ea"/>
                <a:ea typeface="+mn-ea"/>
              </a:rPr>
              <a:t>——</a:t>
            </a:r>
            <a:r>
              <a:rPr lang="zh-CN" altLang="en-US" dirty="0">
                <a:latin typeface="+mn-ea"/>
                <a:ea typeface="+mn-ea"/>
              </a:rPr>
              <a:t>主语部分和谓语部分，先扩前面部分，再扩后面部分。</a:t>
            </a:r>
          </a:p>
          <a:p>
            <a:pPr indent="447675"/>
            <a:r>
              <a:rPr lang="en-US" altLang="zh-CN" dirty="0">
                <a:latin typeface="+mn-ea"/>
                <a:ea typeface="+mn-ea"/>
              </a:rPr>
              <a:t>2.</a:t>
            </a:r>
            <a:r>
              <a:rPr lang="zh-CN" altLang="en-US" dirty="0">
                <a:latin typeface="+mn-ea"/>
                <a:ea typeface="+mn-ea"/>
              </a:rPr>
              <a:t>整体扩句法。</a:t>
            </a:r>
          </a:p>
          <a:p>
            <a:pPr indent="447675"/>
            <a:r>
              <a:rPr lang="zh-CN" altLang="en-US" dirty="0">
                <a:latin typeface="+mn-ea"/>
                <a:ea typeface="+mn-ea"/>
              </a:rPr>
              <a:t>就是把句子的两部分一下子扩充。如“红旗升起来了”，按“什么样的”红旗“在什么地方”“怎么样地”升起来，可扩成“鲜艳的五星红旗在教学大楼的房顶上徐徐地升起来”。</a:t>
            </a:r>
          </a:p>
        </p:txBody>
      </p:sp>
      <p:pic>
        <p:nvPicPr>
          <p:cNvPr id="42003" name="Picture 20" descr="51miz-E266413-A2EBEC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0558"/>
            <a:ext cx="235386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WordArt 21"/>
          <p:cNvSpPr>
            <a:spLocks noChangeArrowheads="1" noChangeShapeType="1" noTextEdit="1"/>
          </p:cNvSpPr>
          <p:nvPr/>
        </p:nvSpPr>
        <p:spPr bwMode="auto">
          <a:xfrm>
            <a:off x="638174" y="2521929"/>
            <a:ext cx="1101328" cy="6727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200026" y="902359"/>
            <a:ext cx="8667749" cy="3947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    英国伟大的物理学家牛顿是在外祖母家长大的。外祖母很疼爱他，八岁上学后，还常常给他一点零用钱。小牛顿一不买糖果，二不买玩具，他把钱积攒（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zǎn</a:t>
            </a:r>
            <a:r>
              <a:rPr lang="en-US" altLang="zh-CN" sz="21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 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zhǎn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）起来，去（买  卖）锤子和锯子。他喜欢自己动脑筋，做一些手工制品。 </a:t>
            </a: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    一天，小牛顿兴冲冲地跑到外祖母面前说：“外婆，你看这个。”外祖母一看：小牛顿手里捧着一块木板，中间钉着一个钉（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dīnɡ</a:t>
            </a:r>
            <a:r>
              <a:rPr lang="en-US" altLang="zh-CN" sz="21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  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dìnɡ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）子，四周画着一条条放射形的线条。外祖母问：“这是什么呀？” </a:t>
            </a: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    “太阳钟。太阳光把钉子的影子投到哪条线上，就可以看出是什么时间。” “是谁教你做的呀？” </a:t>
            </a: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    “是我自己想出来的。”小牛顿自豪地回答。 </a:t>
            </a: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/>
              </a:rPr>
              <a:t>    牛顿长大以后，始终保持着敢于想象，善于思考的精神。他发现了“万有引力”，还成功地取得了许许多多别的研究成果。</a:t>
            </a:r>
          </a:p>
        </p:txBody>
      </p:sp>
      <p:sp>
        <p:nvSpPr>
          <p:cNvPr id="52225" name="Text Box 2"/>
          <p:cNvSpPr txBox="1">
            <a:spLocks noChangeArrowheads="1"/>
          </p:cNvSpPr>
          <p:nvPr/>
        </p:nvSpPr>
        <p:spPr bwMode="auto">
          <a:xfrm>
            <a:off x="208573" y="220578"/>
            <a:ext cx="2223205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六、阅读练习</a:t>
            </a:r>
          </a:p>
        </p:txBody>
      </p:sp>
      <p:sp>
        <p:nvSpPr>
          <p:cNvPr id="52226" name="Text Box 3"/>
          <p:cNvSpPr txBox="1">
            <a:spLocks noChangeArrowheads="1"/>
          </p:cNvSpPr>
          <p:nvPr/>
        </p:nvSpPr>
        <p:spPr bwMode="auto">
          <a:xfrm>
            <a:off x="3538381" y="586777"/>
            <a:ext cx="2159887" cy="3277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7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_____________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4626" y="1506244"/>
            <a:ext cx="5044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384" y="1525131"/>
            <a:ext cx="5044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39068" y="2505197"/>
            <a:ext cx="5044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29596" y="4155141"/>
            <a:ext cx="21622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381001" y="529416"/>
            <a:ext cx="8477249" cy="3947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+mn-ea"/>
                <a:ea typeface="+mn-ea"/>
                <a:cs typeface="楷体_GB2312"/>
              </a:rPr>
              <a:t>1</a:t>
            </a:r>
            <a:r>
              <a:rPr lang="en-US" altLang="zh-CN" sz="2100" b="1" dirty="0">
                <a:latin typeface="+mn-ea"/>
                <a:ea typeface="+mn-ea"/>
                <a:cs typeface="楷体_GB2312"/>
              </a:rPr>
              <a:t>.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给文章拟个合适的题目</a:t>
            </a:r>
            <a:r>
              <a:rPr lang="zh-CN" altLang="en-US" sz="2100" b="1" dirty="0" smtClean="0">
                <a:latin typeface="+mn-ea"/>
                <a:ea typeface="+mn-ea"/>
                <a:cs typeface="楷体_GB2312"/>
              </a:rPr>
              <a:t>：</a:t>
            </a:r>
            <a:r>
              <a:rPr lang="en-US" altLang="zh-CN" sz="2100" b="1" u="sng" dirty="0" smtClean="0">
                <a:latin typeface="+mn-ea"/>
                <a:ea typeface="+mn-ea"/>
                <a:cs typeface="楷体_GB2312"/>
              </a:rPr>
              <a:t>___________________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               </a:t>
            </a:r>
            <a:endParaRPr lang="en-US" altLang="zh-CN" sz="2100" b="1" dirty="0">
              <a:latin typeface="+mn-ea"/>
              <a:ea typeface="+mn-ea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/>
              </a:rPr>
              <a:t>2.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划去文中括号里不正确的读音或汉字。</a:t>
            </a:r>
            <a:endParaRPr lang="en-US" altLang="zh-CN" sz="2100" b="1" dirty="0">
              <a:latin typeface="+mn-ea"/>
              <a:ea typeface="+mn-ea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/>
              </a:rPr>
              <a:t>3.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将“牛顿把太阳钟做好了。”这句话改成“被”字句</a:t>
            </a:r>
            <a:r>
              <a:rPr lang="zh-CN" altLang="en-US" sz="2100" b="1" dirty="0" smtClean="0">
                <a:latin typeface="+mn-ea"/>
                <a:ea typeface="+mn-ea"/>
                <a:cs typeface="楷体_GB2312"/>
              </a:rPr>
              <a:t>。</a:t>
            </a:r>
            <a:endParaRPr lang="en-US" altLang="zh-CN" sz="2100" b="1" dirty="0" smtClean="0">
              <a:latin typeface="+mn-ea"/>
              <a:ea typeface="+mn-ea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+mn-ea"/>
                <a:ea typeface="+mn-ea"/>
                <a:cs typeface="楷体_GB2312"/>
              </a:rPr>
              <a:t>___________________________________________________________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                                                                       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/>
              </a:rPr>
              <a:t>4.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牛顿的零用钱一</a:t>
            </a:r>
            <a:r>
              <a:rPr lang="zh-CN" altLang="en-US" sz="2100" b="1" dirty="0" smtClean="0">
                <a:latin typeface="+mn-ea"/>
                <a:ea typeface="+mn-ea"/>
                <a:cs typeface="楷体_GB2312"/>
              </a:rPr>
              <a:t>不</a:t>
            </a:r>
            <a:r>
              <a:rPr lang="zh-CN" altLang="en-US" sz="2100" b="1" u="sng" dirty="0">
                <a:latin typeface="+mn-ea"/>
                <a:ea typeface="+mn-ea"/>
                <a:cs typeface="楷体_GB2312"/>
              </a:rPr>
              <a:t>       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，二不</a:t>
            </a:r>
            <a:r>
              <a:rPr lang="zh-CN" altLang="en-US" sz="2100" b="1" u="sng" dirty="0">
                <a:latin typeface="+mn-ea"/>
                <a:ea typeface="+mn-ea"/>
                <a:cs typeface="楷体_GB2312"/>
              </a:rPr>
              <a:t>       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，只用来</a:t>
            </a:r>
            <a:r>
              <a:rPr lang="zh-CN" altLang="en-US" sz="2100" b="1" u="sng" dirty="0">
                <a:latin typeface="+mn-ea"/>
                <a:ea typeface="+mn-ea"/>
                <a:cs typeface="楷体_GB2312"/>
              </a:rPr>
              <a:t> </a:t>
            </a:r>
            <a:r>
              <a:rPr lang="zh-CN" altLang="en-US" sz="2100" b="1" u="sng" dirty="0" smtClean="0">
                <a:latin typeface="+mn-ea"/>
                <a:ea typeface="+mn-ea"/>
                <a:cs typeface="楷体_GB2312"/>
              </a:rPr>
              <a:t>   </a:t>
            </a:r>
            <a:r>
              <a:rPr lang="zh-CN" altLang="en-US" sz="2100" b="1" u="sng" dirty="0">
                <a:latin typeface="+mn-ea"/>
                <a:ea typeface="+mn-ea"/>
                <a:cs typeface="楷体_GB2312"/>
              </a:rPr>
              <a:t>         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。</a:t>
            </a:r>
            <a:endParaRPr lang="en-US" altLang="zh-CN" sz="2100" b="1" dirty="0">
              <a:latin typeface="+mn-ea"/>
              <a:ea typeface="+mn-ea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/>
              </a:rPr>
              <a:t>5.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牛顿做的太阳钟是什么样子？在文中找出，并用</a:t>
            </a:r>
            <a:r>
              <a:rPr lang="zh-CN" altLang="en-US" sz="2100" b="1" dirty="0" smtClean="0">
                <a:latin typeface="+mn-ea"/>
                <a:ea typeface="+mn-ea"/>
                <a:cs typeface="楷体_GB2312"/>
              </a:rPr>
              <a:t>“</a:t>
            </a:r>
            <a:r>
              <a:rPr lang="en-US" altLang="zh-CN" sz="2100" b="1" dirty="0" smtClean="0">
                <a:latin typeface="+mn-ea"/>
                <a:ea typeface="+mn-ea"/>
                <a:cs typeface="楷体_GB2312"/>
              </a:rPr>
              <a:t>____”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画</a:t>
            </a:r>
            <a:r>
              <a:rPr lang="zh-CN" altLang="en-US" sz="2100" b="1" dirty="0" smtClean="0">
                <a:latin typeface="+mn-ea"/>
                <a:ea typeface="+mn-ea"/>
                <a:cs typeface="楷体_GB2312"/>
              </a:rPr>
              <a:t>出来。</a:t>
            </a:r>
            <a:endParaRPr lang="en-US" altLang="zh-CN" sz="2100" b="1" dirty="0">
              <a:latin typeface="+mn-ea"/>
              <a:ea typeface="+mn-ea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/>
              </a:rPr>
              <a:t>6.</a:t>
            </a:r>
            <a:r>
              <a:rPr lang="zh-CN" altLang="en-US" sz="2100" b="1" dirty="0">
                <a:latin typeface="+mn-ea"/>
                <a:ea typeface="+mn-ea"/>
                <a:cs typeface="楷体_GB2312"/>
              </a:rPr>
              <a:t>从哪句话看出牛顿自豪</a:t>
            </a:r>
            <a:r>
              <a:rPr lang="zh-CN" altLang="en-US" sz="2100" b="1" dirty="0" smtClean="0">
                <a:latin typeface="+mn-ea"/>
                <a:ea typeface="+mn-ea"/>
                <a:cs typeface="楷体_GB2312"/>
              </a:rPr>
              <a:t>？</a:t>
            </a:r>
            <a:endParaRPr lang="en-US" altLang="zh-CN" sz="2100" b="1" dirty="0" smtClean="0">
              <a:latin typeface="+mn-ea"/>
              <a:ea typeface="+mn-ea"/>
              <a:cs typeface="楷体_GB231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+mn-ea"/>
                <a:ea typeface="+mn-ea"/>
                <a:cs typeface="楷体_GB2312"/>
              </a:rPr>
              <a:t>____________________________________________________________</a:t>
            </a:r>
            <a:endParaRPr lang="zh-CN" altLang="en-US" sz="2100" b="1" dirty="0">
              <a:latin typeface="+mn-ea"/>
              <a:ea typeface="+mn-ea"/>
              <a:cs typeface="楷体_GB231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7977" y="609090"/>
            <a:ext cx="442698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爱动脑筋的牛顿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9428" y="2050057"/>
            <a:ext cx="328801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太阳钟被牛顿做好</a:t>
            </a:r>
            <a:r>
              <a:rPr lang="zh-CN" altLang="en-US" sz="21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8682" y="2507111"/>
            <a:ext cx="18760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买锤子和锯子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55159" y="2519778"/>
            <a:ext cx="10759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买玩具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4713" y="2507110"/>
            <a:ext cx="152195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买糖果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36578" y="3898499"/>
            <a:ext cx="292291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/>
                <a:sym typeface="+mn-ea"/>
              </a:rPr>
              <a:t>是我自己想出来的。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772537" y="544286"/>
            <a:ext cx="7234031" cy="41319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7675">
              <a:defRPr sz="240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阅读理解答题技巧点拨 </a:t>
            </a:r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en-US" dirty="0"/>
              <a:t>首先当我们做到阅读理解题的时候先不要急着答题，要先把文章整体的读一遍对整篇文章有一个大概的了解，明白这篇文章讲的是什么内容；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其次是再把阅读题的所有题目读一遍，带着问题在把文章详细地读一遍，这样有针对性的去理解找答案；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注意要仔细审题，这是我们在考试之前老师经常告诉我们的话，阅读理解只要认真审题就可以在文章中找到想要的答案，很多时候答案在文中原封不动的一句话。</a:t>
            </a:r>
          </a:p>
        </p:txBody>
      </p:sp>
      <p:pic>
        <p:nvPicPr>
          <p:cNvPr id="54279" name="Picture 8" descr="51miz-E266413-A2EBEC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1" y="0"/>
            <a:ext cx="1776889" cy="210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WordArt 9"/>
          <p:cNvSpPr>
            <a:spLocks noChangeArrowheads="1" noChangeShapeType="1" noTextEdit="1"/>
          </p:cNvSpPr>
          <p:nvPr/>
        </p:nvSpPr>
        <p:spPr bwMode="auto">
          <a:xfrm>
            <a:off x="312659" y="1052037"/>
            <a:ext cx="1101328" cy="679847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3562" y="1419622"/>
            <a:ext cx="7369325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64288" y="509940"/>
              <a:ext cx="9813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  <a:latin typeface="Century Schoolbook"/>
                  <a:ea typeface="宋体"/>
                </a:rPr>
                <a:t>QICAIKETANG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  <a:latin typeface="Century Schoolbook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802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574668" y="479421"/>
            <a:ext cx="3613008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一、读拼音，写词语。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2942485" y="1515116"/>
            <a:ext cx="957263" cy="485775"/>
            <a:chOff x="3805238" y="2928938"/>
            <a:chExt cx="1276350" cy="647700"/>
          </a:xfrm>
        </p:grpSpPr>
        <p:pic>
          <p:nvPicPr>
            <p:cNvPr id="39943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4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9945" name="Picture 10" descr="填充白色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201" y="1515116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11" descr="填充白色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6926" y="1515116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4" name="Text Box 19"/>
          <p:cNvSpPr txBox="1">
            <a:spLocks noChangeArrowheads="1"/>
          </p:cNvSpPr>
          <p:nvPr/>
        </p:nvSpPr>
        <p:spPr bwMode="auto">
          <a:xfrm>
            <a:off x="1317946" y="1084841"/>
            <a:ext cx="1306535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chì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bǎng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                                   </a:t>
            </a:r>
          </a:p>
        </p:txBody>
      </p:sp>
      <p:sp>
        <p:nvSpPr>
          <p:cNvPr id="39956" name="Text Box 21"/>
          <p:cNvSpPr txBox="1">
            <a:spLocks noChangeArrowheads="1"/>
          </p:cNvSpPr>
          <p:nvPr/>
        </p:nvSpPr>
        <p:spPr bwMode="auto">
          <a:xfrm>
            <a:off x="2784403" y="1108724"/>
            <a:ext cx="1273426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yǎn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zòu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</a:t>
            </a:r>
          </a:p>
        </p:txBody>
      </p:sp>
      <p:sp>
        <p:nvSpPr>
          <p:cNvPr id="39958" name="Text Box 23"/>
          <p:cNvSpPr txBox="1">
            <a:spLocks noChangeArrowheads="1"/>
          </p:cNvSpPr>
          <p:nvPr/>
        </p:nvSpPr>
        <p:spPr bwMode="auto">
          <a:xfrm>
            <a:off x="4303788" y="1061757"/>
            <a:ext cx="1331134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nǎo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dai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endParaRPr lang="en-US" altLang="zh-CN" sz="2100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39960" name="Text Box 25"/>
          <p:cNvSpPr txBox="1">
            <a:spLocks noChangeArrowheads="1"/>
          </p:cNvSpPr>
          <p:nvPr/>
        </p:nvSpPr>
        <p:spPr bwMode="auto">
          <a:xfrm>
            <a:off x="5653934" y="1114365"/>
            <a:ext cx="123495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shì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xiàn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443099" y="1515116"/>
            <a:ext cx="957263" cy="485775"/>
            <a:chOff x="3805238" y="2928938"/>
            <a:chExt cx="1276350" cy="647700"/>
          </a:xfrm>
        </p:grpSpPr>
        <p:pic>
          <p:nvPicPr>
            <p:cNvPr id="59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组合 60"/>
          <p:cNvGrpSpPr/>
          <p:nvPr/>
        </p:nvGrpSpPr>
        <p:grpSpPr>
          <a:xfrm>
            <a:off x="5792780" y="1515116"/>
            <a:ext cx="957263" cy="485775"/>
            <a:chOff x="3805238" y="2928938"/>
            <a:chExt cx="1276350" cy="647700"/>
          </a:xfrm>
        </p:grpSpPr>
        <p:pic>
          <p:nvPicPr>
            <p:cNvPr id="62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3" name="组合 72"/>
          <p:cNvGrpSpPr/>
          <p:nvPr/>
        </p:nvGrpSpPr>
        <p:grpSpPr>
          <a:xfrm>
            <a:off x="5792780" y="2730284"/>
            <a:ext cx="957263" cy="485775"/>
            <a:chOff x="3805238" y="2928938"/>
            <a:chExt cx="1276350" cy="647700"/>
          </a:xfrm>
        </p:grpSpPr>
        <p:pic>
          <p:nvPicPr>
            <p:cNvPr id="74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6" name="组合 75"/>
          <p:cNvGrpSpPr/>
          <p:nvPr/>
        </p:nvGrpSpPr>
        <p:grpSpPr>
          <a:xfrm>
            <a:off x="4443099" y="2730284"/>
            <a:ext cx="947738" cy="485775"/>
            <a:chOff x="3805238" y="2928938"/>
            <a:chExt cx="1263650" cy="647700"/>
          </a:xfrm>
        </p:grpSpPr>
        <p:pic>
          <p:nvPicPr>
            <p:cNvPr id="77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11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9" name="组合 78"/>
          <p:cNvGrpSpPr/>
          <p:nvPr/>
        </p:nvGrpSpPr>
        <p:grpSpPr>
          <a:xfrm>
            <a:off x="2942485" y="2730284"/>
            <a:ext cx="957263" cy="485775"/>
            <a:chOff x="3805238" y="2928938"/>
            <a:chExt cx="1276350" cy="647700"/>
          </a:xfrm>
        </p:grpSpPr>
        <p:pic>
          <p:nvPicPr>
            <p:cNvPr id="80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" name="组合 81"/>
          <p:cNvGrpSpPr/>
          <p:nvPr/>
        </p:nvGrpSpPr>
        <p:grpSpPr>
          <a:xfrm>
            <a:off x="1492582" y="2730284"/>
            <a:ext cx="957263" cy="485775"/>
            <a:chOff x="3805238" y="2928938"/>
            <a:chExt cx="1276350" cy="647700"/>
          </a:xfrm>
        </p:grpSpPr>
        <p:pic>
          <p:nvPicPr>
            <p:cNvPr id="83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" name="Text Box 19"/>
          <p:cNvSpPr txBox="1">
            <a:spLocks noChangeArrowheads="1"/>
          </p:cNvSpPr>
          <p:nvPr/>
        </p:nvSpPr>
        <p:spPr bwMode="auto">
          <a:xfrm>
            <a:off x="5799808" y="2309049"/>
            <a:ext cx="943207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 smtClean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bǎo</a:t>
            </a:r>
            <a:r>
              <a:rPr lang="en-US" altLang="zh-CN" dirty="0" smtClean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 </a:t>
            </a:r>
            <a:r>
              <a:rPr lang="en-US" altLang="zh-CN" dirty="0" err="1" smtClean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guì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87" name="Text Box 19"/>
          <p:cNvSpPr txBox="1">
            <a:spLocks noChangeArrowheads="1"/>
          </p:cNvSpPr>
          <p:nvPr/>
        </p:nvSpPr>
        <p:spPr bwMode="auto">
          <a:xfrm>
            <a:off x="4228111" y="2298825"/>
            <a:ext cx="138723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yáo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huàng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 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88" name="Text Box 19"/>
          <p:cNvSpPr txBox="1">
            <a:spLocks noChangeArrowheads="1"/>
          </p:cNvSpPr>
          <p:nvPr/>
        </p:nvSpPr>
        <p:spPr bwMode="auto">
          <a:xfrm>
            <a:off x="2839521" y="2317676"/>
            <a:ext cx="120129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chí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dào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1448348" y="2326853"/>
            <a:ext cx="101340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dirty="0" err="1">
                <a:latin typeface="汉语拼音" pitchFamily="34" charset="0"/>
                <a:cs typeface="汉语拼音" pitchFamily="34" charset="0"/>
              </a:rPr>
              <a:t>shuǐ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</a:t>
            </a:r>
            <a:r>
              <a:rPr lang="en-US" dirty="0" err="1">
                <a:latin typeface="汉语拼音" pitchFamily="34" charset="0"/>
                <a:cs typeface="汉语拼音" pitchFamily="34" charset="0"/>
              </a:rPr>
              <a:t>ní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                                                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492582" y="3943014"/>
            <a:ext cx="957263" cy="485775"/>
            <a:chOff x="3805238" y="2928938"/>
            <a:chExt cx="1276350" cy="647700"/>
          </a:xfrm>
        </p:grpSpPr>
        <p:pic>
          <p:nvPicPr>
            <p:cNvPr id="91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3" name="组合 92"/>
          <p:cNvGrpSpPr/>
          <p:nvPr/>
        </p:nvGrpSpPr>
        <p:grpSpPr>
          <a:xfrm>
            <a:off x="2942485" y="3943014"/>
            <a:ext cx="957263" cy="485775"/>
            <a:chOff x="3805238" y="2928938"/>
            <a:chExt cx="1276350" cy="647700"/>
          </a:xfrm>
        </p:grpSpPr>
        <p:pic>
          <p:nvPicPr>
            <p:cNvPr id="94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5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6" name="组合 95"/>
          <p:cNvGrpSpPr/>
          <p:nvPr/>
        </p:nvGrpSpPr>
        <p:grpSpPr>
          <a:xfrm>
            <a:off x="4443099" y="3943014"/>
            <a:ext cx="947738" cy="485775"/>
            <a:chOff x="3805238" y="2928938"/>
            <a:chExt cx="1263650" cy="647700"/>
          </a:xfrm>
        </p:grpSpPr>
        <p:pic>
          <p:nvPicPr>
            <p:cNvPr id="97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11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8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9" name="组合 98"/>
          <p:cNvGrpSpPr/>
          <p:nvPr/>
        </p:nvGrpSpPr>
        <p:grpSpPr>
          <a:xfrm>
            <a:off x="5792780" y="3943014"/>
            <a:ext cx="957263" cy="485775"/>
            <a:chOff x="3805238" y="2928938"/>
            <a:chExt cx="1276350" cy="647700"/>
          </a:xfrm>
        </p:grpSpPr>
        <p:pic>
          <p:nvPicPr>
            <p:cNvPr id="100" name="Picture 8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1" name="Picture 9" descr="填充白色图片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" name="Text Box 19"/>
          <p:cNvSpPr txBox="1">
            <a:spLocks noChangeArrowheads="1"/>
          </p:cNvSpPr>
          <p:nvPr/>
        </p:nvSpPr>
        <p:spPr bwMode="auto">
          <a:xfrm>
            <a:off x="1415793" y="3537687"/>
            <a:ext cx="111084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dirty="0" err="1">
                <a:latin typeface="汉语拼音" pitchFamily="34" charset="0"/>
                <a:cs typeface="汉语拼音" pitchFamily="34" charset="0"/>
              </a:rPr>
              <a:t>yuè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   </a:t>
            </a:r>
            <a:r>
              <a:rPr lang="en-US" dirty="0" err="1">
                <a:latin typeface="汉语拼音" pitchFamily="34" charset="0"/>
                <a:cs typeface="汉语拼音" pitchFamily="34" charset="0"/>
              </a:rPr>
              <a:t>qì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                                    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06" name="Text Box 19"/>
          <p:cNvSpPr txBox="1">
            <a:spLocks noChangeArrowheads="1"/>
          </p:cNvSpPr>
          <p:nvPr/>
        </p:nvSpPr>
        <p:spPr bwMode="auto">
          <a:xfrm>
            <a:off x="2672100" y="3533978"/>
            <a:ext cx="1449756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shǒu</a:t>
            </a:r>
            <a:r>
              <a:rPr lang="en-US" altLang="zh-CN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zhǎng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07" name="Text Box 19"/>
          <p:cNvSpPr txBox="1">
            <a:spLocks noChangeArrowheads="1"/>
          </p:cNvSpPr>
          <p:nvPr/>
        </p:nvSpPr>
        <p:spPr bwMode="auto">
          <a:xfrm>
            <a:off x="4334711" y="3531329"/>
            <a:ext cx="117403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huāng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yě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08" name="Text Box 19"/>
          <p:cNvSpPr txBox="1">
            <a:spLocks noChangeArrowheads="1"/>
          </p:cNvSpPr>
          <p:nvPr/>
        </p:nvSpPr>
        <p:spPr bwMode="auto">
          <a:xfrm>
            <a:off x="5758931" y="3531328"/>
            <a:ext cx="102496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huò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zhě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502152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翅  膀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2952055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演  奏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452669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脑  袋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802350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视  线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502152" y="275388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水  泥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952055" y="275388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迟  到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452669" y="275388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摇  晃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5802350" y="2753880"/>
            <a:ext cx="93812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3300"/>
                </a:solidFill>
              </a:rPr>
              <a:t>宝  贵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502152" y="396661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乐  器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952055" y="3966611"/>
            <a:ext cx="93812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3300"/>
                </a:solidFill>
              </a:rPr>
              <a:t>手  掌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452669" y="396661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荒  野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802350" y="396661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或  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2" grpId="0"/>
      <p:bldP spid="113" grpId="0"/>
      <p:bldP spid="115" grpId="0"/>
      <p:bldP spid="116" grpId="0"/>
      <p:bldP spid="117" grpId="0"/>
      <p:bldP spid="118" grpId="0"/>
      <p:bldP spid="120" grpId="0"/>
      <p:bldP spid="121" grpId="0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81698" y="690009"/>
            <a:ext cx="6392615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二、用“√”给带点字选择正确的读音。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61379" y="1442706"/>
            <a:ext cx="7361177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</a:rPr>
              <a:t>黎明（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lí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smtClean="0"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r>
              <a:rPr lang="en-US" altLang="zh-CN" sz="2400" b="1" dirty="0" err="1" smtClean="0">
                <a:latin typeface="汉语拼音" pitchFamily="34" charset="0"/>
                <a:ea typeface="+mn-ea"/>
                <a:cs typeface="汉语拼音" pitchFamily="34" charset="0"/>
              </a:rPr>
              <a:t>ní</a:t>
            </a:r>
            <a:r>
              <a:rPr lang="zh-CN" altLang="en-US" sz="2400" b="1" dirty="0">
                <a:latin typeface="+mn-ea"/>
                <a:ea typeface="+mn-ea"/>
              </a:rPr>
              <a:t>）       </a:t>
            </a:r>
            <a:r>
              <a:rPr lang="zh-CN" altLang="en-US" sz="2400" b="1" dirty="0" smtClean="0">
                <a:latin typeface="+mn-ea"/>
                <a:ea typeface="+mn-ea"/>
              </a:rPr>
              <a:t> 睡觉</a:t>
            </a: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jué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jiào</a:t>
            </a:r>
            <a:r>
              <a:rPr lang="zh-CN" altLang="en-US" sz="2400" b="1" dirty="0">
                <a:latin typeface="+mn-ea"/>
                <a:ea typeface="+mn-ea"/>
              </a:rPr>
              <a:t>）    </a:t>
            </a:r>
            <a:endParaRPr lang="en-US" altLang="zh-CN" sz="24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</a:rPr>
              <a:t>欣赏（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xīn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xīng</a:t>
            </a:r>
            <a:r>
              <a:rPr lang="zh-CN" altLang="en-US" sz="2400" b="1" dirty="0">
                <a:latin typeface="+mn-ea"/>
                <a:ea typeface="+mn-ea"/>
              </a:rPr>
              <a:t>）    </a:t>
            </a:r>
            <a:r>
              <a:rPr lang="zh-CN" altLang="en-US" sz="2400" b="1" dirty="0" smtClean="0">
                <a:latin typeface="+mn-ea"/>
                <a:ea typeface="+mn-ea"/>
              </a:rPr>
              <a:t>满载</a:t>
            </a: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zǎi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zài</a:t>
            </a:r>
            <a:r>
              <a:rPr lang="zh-CN" altLang="en-US" sz="2400" b="1" dirty="0">
                <a:latin typeface="+mn-ea"/>
                <a:ea typeface="+mn-ea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22269" y="1660044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02960" y="1653321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47819" y="2216415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54413" y="2243535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50128" y="1689811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13" name="TextBox 12"/>
          <p:cNvSpPr txBox="1"/>
          <p:nvPr/>
        </p:nvSpPr>
        <p:spPr>
          <a:xfrm>
            <a:off x="4801497" y="1683088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14" name="TextBox 13"/>
          <p:cNvSpPr txBox="1"/>
          <p:nvPr/>
        </p:nvSpPr>
        <p:spPr>
          <a:xfrm>
            <a:off x="1259542" y="2246183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20" name="TextBox 19"/>
          <p:cNvSpPr txBox="1"/>
          <p:nvPr/>
        </p:nvSpPr>
        <p:spPr>
          <a:xfrm>
            <a:off x="4744234" y="2224485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81700" y="500536"/>
            <a:ext cx="2918107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三、我会查字典。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42279" y="974001"/>
            <a:ext cx="7361177" cy="30239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“爽”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用部首查字法，应先查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，再查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。它在字典里的解释有：①明朗，清亮；②（性格）率直；③舒服，畅快；④不合，违背。选出下面词语中“爽”的意思。（填序号） </a:t>
            </a: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 （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）秋高气爽（    ）        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）毫厘不爽（    ）       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）精神爽朗（    ）        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）性格豪爽（    ）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276277" y="988288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68459" y="1021906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3315" y="2456594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7179" y="2803529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23316" y="3174667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15247" y="3570011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2398902" y="1469208"/>
            <a:ext cx="5979319" cy="11763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以上字词为三年级语文上册高频出现的考查对象，一般考查规范书写、字词读音、及查字典，所以三项一定要熟练掌握运用。</a:t>
            </a:r>
          </a:p>
        </p:txBody>
      </p:sp>
      <p:pic>
        <p:nvPicPr>
          <p:cNvPr id="42003" name="Picture 20" descr="51miz-E266413-A2EBEC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542" y="1741885"/>
            <a:ext cx="235386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WordArt 21"/>
          <p:cNvSpPr>
            <a:spLocks noChangeArrowheads="1" noChangeShapeType="1" noTextEdit="1"/>
          </p:cNvSpPr>
          <p:nvPr/>
        </p:nvSpPr>
        <p:spPr bwMode="auto">
          <a:xfrm>
            <a:off x="772716" y="3193256"/>
            <a:ext cx="1101328" cy="6727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354676" y="496247"/>
            <a:ext cx="8129870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四、补充下列四字词语，并选其中的一个写一句话。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85084" y="1074808"/>
            <a:ext cx="8302136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成（  ）结（  ）  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 引人（  ）（  ）    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  ）景（  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美     面（  ）耳（  ） 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果实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（  ）（  ）    （  ）林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  ）染 </a:t>
            </a:r>
          </a:p>
          <a:p>
            <a:r>
              <a:rPr lang="zh-CN" altLang="en-US" sz="2800" b="1" dirty="0" smtClean="0">
                <a:latin typeface="+mn-ea"/>
                <a:ea typeface="+mn-ea"/>
              </a:rPr>
              <a:t>写</a:t>
            </a:r>
            <a:r>
              <a:rPr lang="zh-CN" altLang="en-US" sz="2800" b="1" dirty="0">
                <a:latin typeface="+mn-ea"/>
                <a:ea typeface="+mn-ea"/>
              </a:rPr>
              <a:t>话</a:t>
            </a:r>
            <a:r>
              <a:rPr lang="zh-CN" altLang="en-US" sz="2800" b="1" dirty="0" smtClean="0">
                <a:latin typeface="+mn-ea"/>
                <a:ea typeface="+mn-ea"/>
              </a:rPr>
              <a:t>：</a:t>
            </a:r>
            <a:r>
              <a:rPr lang="en-US" altLang="zh-CN" sz="2800" b="1" dirty="0" smtClean="0">
                <a:latin typeface="+mn-ea"/>
                <a:ea typeface="+mn-ea"/>
              </a:rPr>
              <a:t>______________________________________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78168" y="1068581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572941" y="1480595"/>
            <a:ext cx="6174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40464" y="1052675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队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271302" y="1488528"/>
            <a:ext cx="67803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594077" y="1082129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04514" y="1925595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68883" y="1075562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10294" y="1922519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27627" y="1483955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73296" y="1911031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0154" y="1462238"/>
            <a:ext cx="45547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赤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57957" y="2346298"/>
            <a:ext cx="657110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为了这道问题</a:t>
            </a: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我和同桌争得面红耳赤。 </a:t>
            </a:r>
          </a:p>
        </p:txBody>
      </p:sp>
      <p:pic>
        <p:nvPicPr>
          <p:cNvPr id="31" name="Picture 20" descr="51miz-E266413-A2EBEC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835537"/>
            <a:ext cx="2353865" cy="238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596729" y="4065823"/>
            <a:ext cx="1203022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1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指导</a:t>
            </a: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2472143" y="3316689"/>
            <a:ext cx="5979319" cy="154657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成语是小学语文测试的常见题型。目的是熟记词语，并学会应用，常常以补充成语，再完成练习的形式出现，因此在熟记成语的同时还要知道成语的意思。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26224" y="1935009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17" grpId="0"/>
      <p:bldP spid="18" grpId="0"/>
      <p:bldP spid="19" grpId="0"/>
      <p:bldP spid="20" grpId="0"/>
      <p:bldP spid="21" grpId="0"/>
      <p:bldP spid="22" grpId="0"/>
      <p:bldP spid="33" grpId="0"/>
      <p:bldP spid="35" grpId="0" animBg="1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62649" y="691036"/>
            <a:ext cx="3745256" cy="500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五、照样子，写词语。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35800" y="1367364"/>
            <a:ext cx="8493900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圆溜溜（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ABB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式）     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高高兴兴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式）  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又松又软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ABAC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式）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五颜六色（含有数字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02386" y="2127872"/>
            <a:ext cx="1609782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大大方方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77839" y="1485722"/>
            <a:ext cx="185379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绿油油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04821" y="2744005"/>
            <a:ext cx="178528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自言自语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01435" y="3422105"/>
            <a:ext cx="21519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七上八下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88885" y="2744005"/>
            <a:ext cx="1600971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越来越好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28855" y="1476066"/>
            <a:ext cx="160552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静悄悄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659905" y="2127986"/>
            <a:ext cx="177924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快快乐乐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94055" y="3402860"/>
            <a:ext cx="1595801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十拿九稳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9" grpId="0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2694177" y="1469209"/>
            <a:ext cx="5979319" cy="154657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仿写词语也是三年级经常考查的题型，这个题型主要是以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ABB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式、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AABC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式、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ABCC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式、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ABAC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式词语为例进行仿写的，所以平时要注意积累。</a:t>
            </a:r>
          </a:p>
        </p:txBody>
      </p:sp>
      <p:pic>
        <p:nvPicPr>
          <p:cNvPr id="42003" name="Picture 20" descr="51miz-E266413-A2EBEC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537" y="762595"/>
            <a:ext cx="235386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WordArt 21"/>
          <p:cNvSpPr>
            <a:spLocks noChangeArrowheads="1" noChangeShapeType="1" noTextEdit="1"/>
          </p:cNvSpPr>
          <p:nvPr/>
        </p:nvSpPr>
        <p:spPr bwMode="auto">
          <a:xfrm>
            <a:off x="873711" y="2213966"/>
            <a:ext cx="1101328" cy="6727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53125" y="224311"/>
            <a:ext cx="2570656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六、句子练习。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59304" y="770007"/>
            <a:ext cx="7918316" cy="39406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草地上开着野花。</a:t>
            </a:r>
            <a:r>
              <a:rPr lang="zh-CN" altLang="en-US" sz="2400" b="1" dirty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（扩句</a:t>
            </a:r>
            <a:r>
              <a:rPr lang="zh-CN" altLang="en-US" sz="2400" b="1" dirty="0" smtClean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2400" b="1" dirty="0" smtClean="0">
              <a:latin typeface="+mn-ea"/>
              <a:ea typeface="+mn-ea"/>
              <a:cs typeface="楷体" panose="02010609060101010101" pitchFamily="49" charset="-122"/>
              <a:sym typeface="+mn-ea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东方升起的红太阳照亮了故乡美丽的土地。</a:t>
            </a:r>
            <a:r>
              <a:rPr lang="zh-CN" altLang="en-US" sz="2400" b="1" dirty="0">
                <a:latin typeface="+mn-ea"/>
                <a:ea typeface="+mn-ea"/>
                <a:cs typeface="楷体" panose="02010609060101010101" pitchFamily="49" charset="-122"/>
              </a:rPr>
              <a:t>（改为“把”字句</a:t>
            </a:r>
            <a:r>
              <a:rPr lang="zh-CN" altLang="en-US" sz="2400" b="1" dirty="0" smtClean="0">
                <a:latin typeface="+mn-ea"/>
                <a:ea typeface="+mn-ea"/>
                <a:cs typeface="楷体" panose="02010609060101010101" pitchFamily="49" charset="-122"/>
              </a:rPr>
              <a:t>）</a:t>
            </a:r>
            <a:endParaRPr lang="en-US" altLang="zh-CN" sz="2400" b="1" dirty="0" smtClean="0">
              <a:latin typeface="+mn-ea"/>
              <a:ea typeface="+mn-ea"/>
              <a:cs typeface="楷体" panose="02010609060101010101" pitchFamily="49" charset="-122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我们全校师生和王老师都参加了这次运动会。</a:t>
            </a:r>
            <a:r>
              <a:rPr lang="zh-CN" altLang="en-US" sz="2400" b="1" dirty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（修改病句</a:t>
            </a:r>
            <a:r>
              <a:rPr lang="zh-CN" altLang="en-US" sz="2400" b="1" dirty="0" smtClean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2400" b="1" dirty="0" smtClean="0">
              <a:latin typeface="+mn-ea"/>
              <a:ea typeface="+mn-ea"/>
              <a:cs typeface="楷体" panose="02010609060101010101" pitchFamily="49" charset="-122"/>
              <a:sym typeface="+mn-ea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06979" y="2735935"/>
            <a:ext cx="6689999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东方升起的红太阳把故乡美丽的土地照亮了。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16504" y="4228156"/>
            <a:ext cx="563787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我们全校师生都参加了这次运动会。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44991" y="1261648"/>
            <a:ext cx="737617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绿色的草地上开着五颜六色的野花。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650</Words>
  <Application>Microsoft Office PowerPoint</Application>
  <PresentationFormat>全屏显示(16:9)</PresentationFormat>
  <Paragraphs>135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Lenovo</cp:lastModifiedBy>
  <cp:revision>333</cp:revision>
  <dcterms:created xsi:type="dcterms:W3CDTF">2017-08-03T09:01:00Z</dcterms:created>
  <dcterms:modified xsi:type="dcterms:W3CDTF">2023-07-18T03:50:35Z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