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6" r:id="rId1"/>
  </p:sldMasterIdLst>
  <p:notesMasterIdLst>
    <p:notesMasterId r:id="rId54"/>
  </p:notesMasterIdLst>
  <p:sldIdLst>
    <p:sldId id="258" r:id="rId2"/>
    <p:sldId id="322" r:id="rId3"/>
    <p:sldId id="305" r:id="rId4"/>
    <p:sldId id="259" r:id="rId5"/>
    <p:sldId id="260" r:id="rId6"/>
    <p:sldId id="331" r:id="rId7"/>
    <p:sldId id="323" r:id="rId8"/>
    <p:sldId id="330" r:id="rId9"/>
    <p:sldId id="333" r:id="rId10"/>
    <p:sldId id="344" r:id="rId11"/>
    <p:sldId id="355" r:id="rId12"/>
    <p:sldId id="262" r:id="rId13"/>
    <p:sldId id="293" r:id="rId14"/>
    <p:sldId id="349" r:id="rId15"/>
    <p:sldId id="265" r:id="rId16"/>
    <p:sldId id="332" r:id="rId17"/>
    <p:sldId id="317" r:id="rId18"/>
    <p:sldId id="350" r:id="rId19"/>
    <p:sldId id="337" r:id="rId20"/>
    <p:sldId id="264" r:id="rId21"/>
    <p:sldId id="352" r:id="rId22"/>
    <p:sldId id="351" r:id="rId23"/>
    <p:sldId id="267" r:id="rId24"/>
    <p:sldId id="302" r:id="rId25"/>
    <p:sldId id="297" r:id="rId26"/>
    <p:sldId id="345" r:id="rId27"/>
    <p:sldId id="346" r:id="rId28"/>
    <p:sldId id="347" r:id="rId29"/>
    <p:sldId id="318" r:id="rId30"/>
    <p:sldId id="325" r:id="rId31"/>
    <p:sldId id="334" r:id="rId32"/>
    <p:sldId id="335" r:id="rId33"/>
    <p:sldId id="338" r:id="rId34"/>
    <p:sldId id="269" r:id="rId35"/>
    <p:sldId id="326" r:id="rId36"/>
    <p:sldId id="270" r:id="rId37"/>
    <p:sldId id="271" r:id="rId38"/>
    <p:sldId id="272" r:id="rId39"/>
    <p:sldId id="273" r:id="rId40"/>
    <p:sldId id="274" r:id="rId41"/>
    <p:sldId id="299" r:id="rId42"/>
    <p:sldId id="319" r:id="rId43"/>
    <p:sldId id="340" r:id="rId44"/>
    <p:sldId id="353" r:id="rId45"/>
    <p:sldId id="341" r:id="rId46"/>
    <p:sldId id="354" r:id="rId47"/>
    <p:sldId id="339" r:id="rId48"/>
    <p:sldId id="282" r:id="rId49"/>
    <p:sldId id="283" r:id="rId50"/>
    <p:sldId id="329" r:id="rId51"/>
    <p:sldId id="348" r:id="rId52"/>
    <p:sldId id="292" r:id="rId53"/>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X" initials="X"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CC66"/>
    <a:srgbClr val="FFCC99"/>
    <a:srgbClr val="FF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1860" y="-720"/>
      </p:cViewPr>
      <p:guideLst>
        <p:guide orient="horz" pos="162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commentAuthors" Target="commentAuthor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8DDC685-8E46-41E9-8CE0-2B15ED923F81}" type="datetimeFigureOut">
              <a:rPr lang="zh-CN" altLang="en-US" smtClean="0"/>
              <a:pPr/>
              <a:t>2023/7/18</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2D75F12-C34E-4694-8D92-AAF6C7DCF180}" type="slidenum">
              <a:rPr lang="zh-CN" altLang="en-US" smtClean="0"/>
              <a:pPr/>
              <a:t>‹#›</a:t>
            </a:fld>
            <a:endParaRPr lang="zh-CN" altLang="en-US"/>
          </a:p>
        </p:txBody>
      </p:sp>
    </p:spTree>
    <p:extLst>
      <p:ext uri="{BB962C8B-B14F-4D97-AF65-F5344CB8AC3E}">
        <p14:creationId xmlns:p14="http://schemas.microsoft.com/office/powerpoint/2010/main" val="35325700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2D75F12-C34E-4694-8D92-AAF6C7DCF180}" type="slidenum">
              <a:rPr lang="zh-CN" altLang="en-US" smtClean="0"/>
              <a:pPr/>
              <a:t>16</a:t>
            </a:fld>
            <a:endParaRPr lang="zh-CN" altLang="en-US"/>
          </a:p>
        </p:txBody>
      </p:sp>
    </p:spTree>
    <p:extLst>
      <p:ext uri="{BB962C8B-B14F-4D97-AF65-F5344CB8AC3E}">
        <p14:creationId xmlns:p14="http://schemas.microsoft.com/office/powerpoint/2010/main" val="9131131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E1CD010-A9A3-4117-BFBF-9C1583B3E142}" type="slidenum">
              <a:rPr lang="zh-CN" altLang="en-US" smtClean="0"/>
              <a:pPr/>
              <a:t>34</a:t>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22D75F12-C34E-4694-8D92-AAF6C7DCF180}" type="slidenum">
              <a:rPr lang="zh-CN" altLang="en-US" smtClean="0"/>
              <a:pPr/>
              <a:t>49</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内页">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microsoft.com/office/2007/relationships/hdphoto" Target="../media/hdphoto1.wdp"/><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pic>
        <p:nvPicPr>
          <p:cNvPr id="6" name="图片 5" descr="9c6e66273ca4b0495995df0609bc723f.jpeg"/>
          <p:cNvPicPr>
            <a:picLocks noChangeAspect="1"/>
          </p:cNvPicPr>
          <p:nvPr userDrawn="1"/>
        </p:nvPicPr>
        <p:blipFill>
          <a:blip r:embed="rId4" cstate="print">
            <a:extLst>
              <a:ext uri="{BEBA8EAE-BF5A-486C-A8C5-ECC9F3942E4B}">
                <a14:imgProps xmlns:a14="http://schemas.microsoft.com/office/drawing/2010/main">
                  <a14:imgLayer r:embed="rId5">
                    <a14:imgEffect>
                      <a14:artisticBlur/>
                    </a14:imgEffect>
                  </a14:imgLayer>
                </a14:imgProps>
              </a:ext>
            </a:extLst>
          </a:blip>
          <a:stretch>
            <a:fillRect/>
          </a:stretch>
        </p:blipFill>
        <p:spPr>
          <a:xfrm>
            <a:off x="0" y="0"/>
            <a:ext cx="9144000" cy="5143500"/>
          </a:xfrm>
          <a:prstGeom prst="rect">
            <a:avLst/>
          </a:prstGeom>
        </p:spPr>
      </p:pic>
      <p:pic>
        <p:nvPicPr>
          <p:cNvPr id="5" name="图片 4"/>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8028384" y="123478"/>
            <a:ext cx="915984" cy="360040"/>
          </a:xfrm>
          <a:prstGeom prst="rect">
            <a:avLst/>
          </a:prstGeom>
        </p:spPr>
      </p:pic>
    </p:spTree>
  </p:cSld>
  <p:clrMap bg1="lt1" tx1="dk1" bg2="lt2" tx2="dk2" accent1="accent1" accent2="accent2" accent3="accent3" accent4="accent4" accent5="accent5" accent6="accent6" hlink="hlink" folHlink="folHlink"/>
  <p:sldLayoutIdLst>
    <p:sldLayoutId id="2147483733" r:id="rId1"/>
    <p:sldLayoutId id="2147483738" r:id="rId2"/>
  </p:sldLayoutIdLst>
  <mc:AlternateContent xmlns:mc="http://schemas.openxmlformats.org/markup-compatibility/2006" xmlns:p14="http://schemas.microsoft.com/office/powerpoint/2010/main">
    <mc:Choice Requires="p14">
      <p:transition p14:dur="0"/>
    </mc:Choice>
    <mc:Fallback xmlns="">
      <p:transition/>
    </mc:Fallback>
  </mc:AlternateContent>
  <p:txStyles>
    <p:titleStyle>
      <a:lvl1pPr algn="ctr" rtl="0" eaLnBrk="1" fontAlgn="base" hangingPunct="1">
        <a:spcBef>
          <a:spcPct val="0"/>
        </a:spcBef>
        <a:spcAft>
          <a:spcPct val="0"/>
        </a:spcAft>
        <a:defRPr sz="4000" b="1">
          <a:solidFill>
            <a:schemeClr val="tx2"/>
          </a:solidFill>
          <a:latin typeface="+mj-lt"/>
          <a:ea typeface="+mj-ea"/>
          <a:cs typeface="+mj-cs"/>
        </a:defRPr>
      </a:lvl1pPr>
      <a:lvl2pPr algn="ctr" rtl="0" eaLnBrk="1" fontAlgn="base" hangingPunct="1">
        <a:spcBef>
          <a:spcPct val="0"/>
        </a:spcBef>
        <a:spcAft>
          <a:spcPct val="0"/>
        </a:spcAft>
        <a:defRPr sz="4000" b="1">
          <a:solidFill>
            <a:schemeClr val="tx2"/>
          </a:solidFill>
          <a:latin typeface="Arial" pitchFamily="34" charset="0"/>
          <a:ea typeface="黑体" pitchFamily="49" charset="-122"/>
        </a:defRPr>
      </a:lvl2pPr>
      <a:lvl3pPr algn="ctr" rtl="0" eaLnBrk="1" fontAlgn="base" hangingPunct="1">
        <a:spcBef>
          <a:spcPct val="0"/>
        </a:spcBef>
        <a:spcAft>
          <a:spcPct val="0"/>
        </a:spcAft>
        <a:defRPr sz="4000" b="1">
          <a:solidFill>
            <a:schemeClr val="tx2"/>
          </a:solidFill>
          <a:latin typeface="Arial" pitchFamily="34" charset="0"/>
          <a:ea typeface="黑体" pitchFamily="49" charset="-122"/>
        </a:defRPr>
      </a:lvl3pPr>
      <a:lvl4pPr algn="ctr" rtl="0" eaLnBrk="1" fontAlgn="base" hangingPunct="1">
        <a:spcBef>
          <a:spcPct val="0"/>
        </a:spcBef>
        <a:spcAft>
          <a:spcPct val="0"/>
        </a:spcAft>
        <a:defRPr sz="4000" b="1">
          <a:solidFill>
            <a:schemeClr val="tx2"/>
          </a:solidFill>
          <a:latin typeface="Arial" pitchFamily="34" charset="0"/>
          <a:ea typeface="黑体" pitchFamily="49" charset="-122"/>
        </a:defRPr>
      </a:lvl4pPr>
      <a:lvl5pPr algn="ctr" rtl="0" eaLnBrk="1" fontAlgn="base" hangingPunct="1">
        <a:spcBef>
          <a:spcPct val="0"/>
        </a:spcBef>
        <a:spcAft>
          <a:spcPct val="0"/>
        </a:spcAft>
        <a:defRPr sz="4000" b="1">
          <a:solidFill>
            <a:schemeClr val="tx2"/>
          </a:solidFill>
          <a:latin typeface="Arial" pitchFamily="34" charset="0"/>
          <a:ea typeface="黑体" pitchFamily="49" charset="-122"/>
        </a:defRPr>
      </a:lvl5pPr>
      <a:lvl6pPr marL="457200" algn="ctr" rtl="0" eaLnBrk="1" fontAlgn="base" hangingPunct="1">
        <a:spcBef>
          <a:spcPct val="0"/>
        </a:spcBef>
        <a:spcAft>
          <a:spcPct val="0"/>
        </a:spcAft>
        <a:defRPr sz="4000" b="1">
          <a:solidFill>
            <a:schemeClr val="tx2"/>
          </a:solidFill>
          <a:latin typeface="Arial" pitchFamily="34" charset="0"/>
          <a:ea typeface="黑体" pitchFamily="49" charset="-122"/>
        </a:defRPr>
      </a:lvl6pPr>
      <a:lvl7pPr marL="914400" algn="ctr" rtl="0" eaLnBrk="1" fontAlgn="base" hangingPunct="1">
        <a:spcBef>
          <a:spcPct val="0"/>
        </a:spcBef>
        <a:spcAft>
          <a:spcPct val="0"/>
        </a:spcAft>
        <a:defRPr sz="4000" b="1">
          <a:solidFill>
            <a:schemeClr val="tx2"/>
          </a:solidFill>
          <a:latin typeface="Arial" pitchFamily="34" charset="0"/>
          <a:ea typeface="黑体" pitchFamily="49" charset="-122"/>
        </a:defRPr>
      </a:lvl7pPr>
      <a:lvl8pPr marL="1371600" algn="ctr" rtl="0" eaLnBrk="1" fontAlgn="base" hangingPunct="1">
        <a:spcBef>
          <a:spcPct val="0"/>
        </a:spcBef>
        <a:spcAft>
          <a:spcPct val="0"/>
        </a:spcAft>
        <a:defRPr sz="4000" b="1">
          <a:solidFill>
            <a:schemeClr val="tx2"/>
          </a:solidFill>
          <a:latin typeface="Arial" pitchFamily="34" charset="0"/>
          <a:ea typeface="黑体" pitchFamily="49" charset="-122"/>
        </a:defRPr>
      </a:lvl8pPr>
      <a:lvl9pPr marL="1828800" algn="ctr" rtl="0" eaLnBrk="1" fontAlgn="base" hangingPunct="1">
        <a:spcBef>
          <a:spcPct val="0"/>
        </a:spcBef>
        <a:spcAft>
          <a:spcPct val="0"/>
        </a:spcAft>
        <a:defRPr sz="4000" b="1">
          <a:solidFill>
            <a:schemeClr val="tx2"/>
          </a:solidFill>
          <a:latin typeface="Arial" pitchFamily="34" charset="0"/>
          <a:ea typeface="黑体" pitchFamily="49" charset="-122"/>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ea typeface="+mn-ea"/>
        </a:defRPr>
      </a:lvl2pPr>
      <a:lvl3pPr marL="1143000" indent="-228600" algn="l" rtl="0" eaLnBrk="1" fontAlgn="base" hangingPunct="1">
        <a:spcBef>
          <a:spcPct val="20000"/>
        </a:spcBef>
        <a:spcAft>
          <a:spcPct val="0"/>
        </a:spcAft>
        <a:buChar char="•"/>
        <a:defRPr sz="2400">
          <a:solidFill>
            <a:schemeClr val="tx1"/>
          </a:solidFill>
          <a:latin typeface="+mn-lt"/>
          <a:ea typeface="+mn-ea"/>
        </a:defRPr>
      </a:lvl3pPr>
      <a:lvl4pPr marL="1600200" indent="-228600" algn="l" rtl="0" eaLnBrk="1" fontAlgn="base" hangingPunct="1">
        <a:spcBef>
          <a:spcPct val="20000"/>
        </a:spcBef>
        <a:spcAft>
          <a:spcPct val="0"/>
        </a:spcAft>
        <a:buChar char="–"/>
        <a:defRPr sz="2000">
          <a:solidFill>
            <a:schemeClr val="tx1"/>
          </a:solidFill>
          <a:latin typeface="+mn-lt"/>
          <a:ea typeface="+mn-ea"/>
        </a:defRPr>
      </a:lvl4pPr>
      <a:lvl5pPr marL="2057400" indent="-228600" algn="l" rtl="0" eaLnBrk="1" fontAlgn="base" hangingPunct="1">
        <a:spcBef>
          <a:spcPct val="20000"/>
        </a:spcBef>
        <a:spcAft>
          <a:spcPct val="0"/>
        </a:spcAft>
        <a:buChar char="»"/>
        <a:defRPr sz="2000">
          <a:solidFill>
            <a:schemeClr val="tx1"/>
          </a:solidFill>
          <a:latin typeface="+mn-lt"/>
          <a:ea typeface="+mn-ea"/>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hyperlink" Target="&#19971;&#24425;-&#35838;&#25991;&#26391;&#35835;-2%20&#26690;&#26519;&#23665;&#27700;.mp4" TargetMode="External"/><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19971;&#24425;-&#35838;&#25991;&#26391;&#35835;-2%20&#26690;&#26519;&#23665;&#27700;.mp4" TargetMode="External"/><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19971;&#24425;-&#35838;&#25991;&#26391;&#35835;-2%20&#26690;&#26519;&#23665;&#27700;.mp4" TargetMode="External"/><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hyperlink" Target="&#19971;&#24425;-&#35838;&#25991;&#26391;&#35835;-2%20&#26690;&#26519;&#23665;&#27700;.mp4" TargetMode="External"/><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hyperlink" Target="&#19971;&#24425;-&#35838;&#25991;&#26391;&#35835;-2%20&#26690;&#26519;&#23665;&#27700;.mp4" TargetMode="External"/><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hyperlink" Target="&#19971;&#24425;-&#35838;&#25991;&#26391;&#35835;-2%20&#26690;&#26519;&#23665;&#27700;.mp4" TargetMode="External"/><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19971;&#24425;-&#35838;&#25991;&#26391;&#35835;-2%20&#26690;&#26519;&#23665;&#27700;.mp4"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hyperlink" Target="&#19971;&#24425;-&#35838;&#25991;&#26391;&#35835;-2%20&#26690;&#26519;&#23665;&#27700;.mp4"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hyperlink" Target="&#19971;&#24425;-&#35838;&#25991;&#26391;&#35835;-2%20&#26690;&#26519;&#23665;&#27700;.mp4"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hyperlink" Target="&#19971;&#24425;-&#35838;&#25991;&#26391;&#35835;-2%20&#26690;&#26519;&#23665;&#27700;.mp4" TargetMode="Externa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hyperlink" Target="&#19971;&#24425;-&#35838;&#25991;&#26391;&#35835;-2%20&#26690;&#26519;&#23665;&#27700;.mp4" TargetMode="External"/><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文本框 18"/>
          <p:cNvSpPr txBox="1"/>
          <p:nvPr/>
        </p:nvSpPr>
        <p:spPr>
          <a:xfrm>
            <a:off x="1547663" y="1419622"/>
            <a:ext cx="6340197" cy="1323439"/>
          </a:xfrm>
          <a:prstGeom prst="rect">
            <a:avLst/>
          </a:prstGeom>
          <a:noFill/>
        </p:spPr>
        <p:txBody>
          <a:bodyPr wrap="none" rtlCol="0">
            <a:spAutoFit/>
          </a:bodyPr>
          <a:lstStyle/>
          <a:p>
            <a:pPr algn="l"/>
            <a:r>
              <a:rPr lang="zh-CN" altLang="en-US" sz="8000" dirty="0">
                <a:latin typeface="黑体" panose="02010609060101010101" pitchFamily="49" charset="-122"/>
                <a:ea typeface="黑体" panose="02010609060101010101" pitchFamily="49" charset="-122"/>
                <a:cs typeface="黑体" panose="02010609060101010101" pitchFamily="49" charset="-122"/>
                <a:sym typeface="+mn-ea"/>
              </a:rPr>
              <a:t>第四单元复习</a:t>
            </a:r>
          </a:p>
        </p:txBody>
      </p:sp>
      <p:grpSp>
        <p:nvGrpSpPr>
          <p:cNvPr id="4" name="组合 3">
            <a:extLst>
              <a:ext uri="{FF2B5EF4-FFF2-40B4-BE49-F238E27FC236}">
                <a16:creationId xmlns:a16="http://schemas.microsoft.com/office/drawing/2014/main" xmlns="" id="{E61BB8E8-BD2F-4F9A-AE64-81360561A215}"/>
              </a:ext>
            </a:extLst>
          </p:cNvPr>
          <p:cNvGrpSpPr/>
          <p:nvPr/>
        </p:nvGrpSpPr>
        <p:grpSpPr>
          <a:xfrm>
            <a:off x="277" y="109038"/>
            <a:ext cx="3203575" cy="277124"/>
            <a:chOff x="277" y="109038"/>
            <a:chExt cx="3203575" cy="277124"/>
          </a:xfrm>
        </p:grpSpPr>
        <p:sp>
          <p:nvSpPr>
            <p:cNvPr id="5" name="矩形 4">
              <a:extLst>
                <a:ext uri="{FF2B5EF4-FFF2-40B4-BE49-F238E27FC236}">
                  <a16:creationId xmlns:a16="http://schemas.microsoft.com/office/drawing/2014/main" xmlns="" id="{3F8D0C72-A7B9-491F-9933-844D657FBADF}"/>
                </a:ext>
              </a:extLst>
            </p:cNvPr>
            <p:cNvSpPr/>
            <p:nvPr/>
          </p:nvSpPr>
          <p:spPr>
            <a:xfrm flipH="1">
              <a:off x="277" y="109038"/>
              <a:ext cx="3203575" cy="252095"/>
            </a:xfrm>
            <a:prstGeom prst="rect">
              <a:avLst/>
            </a:prstGeom>
            <a:gradFill flip="none" rotWithShape="1">
              <a:gsLst>
                <a:gs pos="40000">
                  <a:schemeClr val="bg1"/>
                </a:gs>
                <a:gs pos="99000">
                  <a:schemeClr val="bg1">
                    <a:alpha val="0"/>
                  </a:schemeClr>
                </a:gs>
                <a:gs pos="77000">
                  <a:schemeClr val="bg1">
                    <a:alpha val="59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6" name="TextBox 2">
              <a:extLst>
                <a:ext uri="{FF2B5EF4-FFF2-40B4-BE49-F238E27FC236}">
                  <a16:creationId xmlns:a16="http://schemas.microsoft.com/office/drawing/2014/main" xmlns="" id="{AAE0C18D-4694-4AC1-A25E-17C30AAFB706}"/>
                </a:ext>
              </a:extLst>
            </p:cNvPr>
            <p:cNvSpPr txBox="1"/>
            <p:nvPr/>
          </p:nvSpPr>
          <p:spPr>
            <a:xfrm>
              <a:off x="189166" y="109163"/>
              <a:ext cx="1620957" cy="276999"/>
            </a:xfrm>
            <a:prstGeom prst="rect">
              <a:avLst/>
            </a:prstGeom>
            <a:noFill/>
          </p:spPr>
          <p:txBody>
            <a:bodyPr wrap="none" rtlCol="0">
              <a:spAutoFit/>
            </a:bodyPr>
            <a:lstStyle/>
            <a:p>
              <a:r>
                <a:rPr lang="zh-CN" altLang="en-US" sz="1200" dirty="0"/>
                <a:t>语文    三年级    上册</a:t>
              </a:r>
            </a:p>
          </p:txBody>
        </p:sp>
      </p:gr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467544" y="1131590"/>
            <a:ext cx="7848872" cy="2257406"/>
          </a:xfrm>
          <a:prstGeom prst="roundRect">
            <a:avLst/>
          </a:prstGeom>
          <a:effectLst>
            <a:outerShdw blurRad="50800" dist="38100" dir="10800000" algn="r" rotWithShape="0">
              <a:prstClr val="black">
                <a:alpha val="40000"/>
              </a:prstClr>
            </a:outerShdw>
          </a:effectLst>
        </p:spPr>
        <p:style>
          <a:lnRef idx="1">
            <a:schemeClr val="accent6"/>
          </a:lnRef>
          <a:fillRef idx="2">
            <a:schemeClr val="accent6"/>
          </a:fillRef>
          <a:effectRef idx="1">
            <a:schemeClr val="accent6"/>
          </a:effectRef>
          <a:fontRef idx="minor">
            <a:schemeClr val="dk1"/>
          </a:fontRef>
        </p:style>
        <p:txBody>
          <a:bodyPr rtlCol="0" anchor="ctr"/>
          <a:lstStyle/>
          <a:p>
            <a:pPr algn="ctr"/>
            <a:endParaRPr lang="zh-CN" altLang="en-US" dirty="0"/>
          </a:p>
        </p:txBody>
      </p:sp>
      <p:sp>
        <p:nvSpPr>
          <p:cNvPr id="5" name="文本框 4"/>
          <p:cNvSpPr txBox="1"/>
          <p:nvPr/>
        </p:nvSpPr>
        <p:spPr>
          <a:xfrm>
            <a:off x="863588" y="1361171"/>
            <a:ext cx="7092788" cy="1865126"/>
          </a:xfrm>
          <a:prstGeom prst="rect">
            <a:avLst/>
          </a:prstGeom>
          <a:noFill/>
        </p:spPr>
        <p:txBody>
          <a:bodyPr wrap="square" rtlCol="0">
            <a:spAutoFit/>
          </a:bodyPr>
          <a:lstStyle/>
          <a:p>
            <a:pPr algn="ctr">
              <a:lnSpc>
                <a:spcPct val="120000"/>
              </a:lnSpc>
            </a:pPr>
            <a:r>
              <a:rPr lang="zh-CN" altLang="en-US" sz="3200" b="1" dirty="0">
                <a:latin typeface="楷体" panose="02010609060101010101" charset="-122"/>
                <a:ea typeface="楷体" panose="02010609060101010101" charset="-122"/>
                <a:cs typeface="楷体" panose="02010609060101010101" charset="-122"/>
                <a:sym typeface="+mn-ea"/>
              </a:rPr>
              <a:t>变成   门板   准备   安心</a:t>
            </a:r>
          </a:p>
          <a:p>
            <a:pPr algn="ctr">
              <a:lnSpc>
                <a:spcPct val="120000"/>
              </a:lnSpc>
            </a:pPr>
            <a:r>
              <a:rPr lang="zh-CN" altLang="en-US" sz="3200" b="1" dirty="0">
                <a:latin typeface="楷体" panose="02010609060101010101" charset="-122"/>
                <a:ea typeface="楷体" panose="02010609060101010101" charset="-122"/>
                <a:cs typeface="楷体" panose="02010609060101010101" charset="-122"/>
                <a:sym typeface="+mn-ea"/>
              </a:rPr>
              <a:t>主人   墙壁   母鸡   注意  </a:t>
            </a:r>
            <a:endParaRPr lang="en-US" altLang="zh-CN" sz="3200" b="1" dirty="0">
              <a:latin typeface="楷体" panose="02010609060101010101" charset="-122"/>
              <a:ea typeface="楷体" panose="02010609060101010101" charset="-122"/>
              <a:cs typeface="楷体" panose="02010609060101010101" charset="-122"/>
              <a:sym typeface="+mn-ea"/>
            </a:endParaRPr>
          </a:p>
          <a:p>
            <a:pPr algn="ctr">
              <a:lnSpc>
                <a:spcPct val="120000"/>
              </a:lnSpc>
            </a:pPr>
            <a:r>
              <a:rPr lang="zh-CN" altLang="en-US" sz="3200" b="1" dirty="0" smtClean="0">
                <a:latin typeface="楷体" panose="02010609060101010101" charset="-122"/>
                <a:ea typeface="楷体" panose="02010609060101010101" charset="-122"/>
                <a:cs typeface="楷体" panose="02010609060101010101" charset="-122"/>
                <a:sym typeface="+mn-ea"/>
              </a:rPr>
              <a:t>  蜘蛛   </a:t>
            </a:r>
            <a:r>
              <a:rPr lang="zh-CN" altLang="en-US" sz="3200" b="1" dirty="0">
                <a:latin typeface="楷体" panose="02010609060101010101" charset="-122"/>
                <a:ea typeface="楷体" panose="02010609060101010101" charset="-122"/>
                <a:cs typeface="楷体" panose="02010609060101010101" charset="-122"/>
                <a:sym typeface="+mn-ea"/>
              </a:rPr>
              <a:t>漂亮   </a:t>
            </a:r>
            <a:r>
              <a:rPr lang="zh-CN" altLang="en-US" sz="3200" b="1" dirty="0" smtClean="0">
                <a:latin typeface="楷体" panose="02010609060101010101" charset="-122"/>
                <a:ea typeface="楷体" panose="02010609060101010101" charset="-122"/>
                <a:cs typeface="楷体" panose="02010609060101010101" charset="-122"/>
                <a:sym typeface="+mn-ea"/>
              </a:rPr>
              <a:t>因此  </a:t>
            </a:r>
            <a:r>
              <a:rPr lang="zh-CN" altLang="en-US" sz="3200" b="1" dirty="0" smtClean="0">
                <a:latin typeface="楷体" panose="02010609060101010101" charset="-122"/>
                <a:ea typeface="楷体" panose="02010609060101010101" charset="-122"/>
                <a:cs typeface="楷体" panose="02010609060101010101" charset="-122"/>
                <a:sym typeface="+mn-ea"/>
              </a:rPr>
              <a:t> 暴风雨</a:t>
            </a:r>
            <a:endParaRPr lang="en-US" altLang="zh-CN" sz="3200" b="1" dirty="0">
              <a:latin typeface="楷体" panose="02010609060101010101" charset="-122"/>
              <a:ea typeface="楷体" panose="02010609060101010101" charset="-122"/>
              <a:cs typeface="楷体" panose="02010609060101010101" charset="-122"/>
            </a:endParaRPr>
          </a:p>
        </p:txBody>
      </p:sp>
      <p:grpSp>
        <p:nvGrpSpPr>
          <p:cNvPr id="3" name="组合 3"/>
          <p:cNvGrpSpPr/>
          <p:nvPr/>
        </p:nvGrpSpPr>
        <p:grpSpPr>
          <a:xfrm>
            <a:off x="-32856" y="298922"/>
            <a:ext cx="2513330" cy="509438"/>
            <a:chOff x="458" y="988"/>
            <a:chExt cx="4134" cy="914"/>
          </a:xfrm>
          <a:effectLst>
            <a:outerShdw blurRad="50800" dist="38100" dir="2700000" algn="tl" rotWithShape="0">
              <a:prstClr val="black">
                <a:alpha val="40000"/>
              </a:prstClr>
            </a:outerShdw>
          </a:effectLst>
        </p:grpSpPr>
        <p:sp>
          <p:nvSpPr>
            <p:cNvPr id="7" name="流程图: 延期 6"/>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8" name="文本框 14">
              <a:hlinkClick r:id="rId3" action="ppaction://hlinkfile"/>
            </p:cNvPr>
            <p:cNvSpPr txBox="1"/>
            <p:nvPr/>
          </p:nvSpPr>
          <p:spPr>
            <a:xfrm>
              <a:off x="458" y="1005"/>
              <a:ext cx="3688" cy="897"/>
            </a:xfrm>
            <a:prstGeom prst="rect">
              <a:avLst/>
            </a:prstGeom>
            <a:noFill/>
          </p:spPr>
          <p:txBody>
            <a:bodyPr wrap="square" lIns="68580" tIns="34290" rIns="68580" bIns="34290" rtlCol="0">
              <a:spAutoFit/>
            </a:bodyPr>
            <a:lstStyle/>
            <a:p>
              <a:pPr algn="ctr"/>
              <a:r>
                <a:rPr lang="zh-CN" altLang="en-US" sz="2800" b="1" dirty="0">
                  <a:solidFill>
                    <a:schemeClr val="tx1"/>
                  </a:solidFill>
                  <a:latin typeface="楷体" panose="02010609060101010101" charset="-122"/>
                  <a:ea typeface="楷体" panose="02010609060101010101" charset="-122"/>
                </a:rPr>
                <a:t>词语积累</a:t>
              </a:r>
            </a:p>
          </p:txBody>
        </p:sp>
      </p:grpSp>
      <p:sp>
        <p:nvSpPr>
          <p:cNvPr id="11" name="横卷形 10"/>
          <p:cNvSpPr/>
          <p:nvPr/>
        </p:nvSpPr>
        <p:spPr>
          <a:xfrm>
            <a:off x="1403648" y="3507854"/>
            <a:ext cx="6389073" cy="1266023"/>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r>
              <a:rPr lang="zh-CN" altLang="en-US" sz="2400" dirty="0" smtClean="0">
                <a:solidFill>
                  <a:srgbClr val="FF0000"/>
                </a:solidFill>
              </a:rPr>
              <a:t>        解析</a:t>
            </a:r>
            <a:r>
              <a:rPr lang="zh-CN" altLang="en-US" sz="2400" dirty="0">
                <a:solidFill>
                  <a:srgbClr val="FF0000"/>
                </a:solidFill>
              </a:rPr>
              <a:t>：进行词语积累时要注意读准字音，熟记字形，理解词意。</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xmlns="" id="{7905714A-C64B-40CB-A2E9-B877D95AE226}"/>
              </a:ext>
            </a:extLst>
          </p:cNvPr>
          <p:cNvSpPr txBox="1"/>
          <p:nvPr/>
        </p:nvSpPr>
        <p:spPr>
          <a:xfrm>
            <a:off x="755576" y="411510"/>
            <a:ext cx="1512168" cy="523220"/>
          </a:xfrm>
          <a:prstGeom prst="rect">
            <a:avLst/>
          </a:prstGeom>
          <a:solidFill>
            <a:srgbClr val="92D050"/>
          </a:solidFill>
          <a:ln>
            <a:solidFill>
              <a:schemeClr val="bg1"/>
            </a:solidFill>
          </a:ln>
        </p:spPr>
        <p:txBody>
          <a:bodyPr wrap="square" rtlCol="0">
            <a:spAutoFit/>
          </a:bodyPr>
          <a:lstStyle/>
          <a:p>
            <a:pPr algn="ctr"/>
            <a:r>
              <a:rPr lang="zh-CN" altLang="en-US" sz="2800" dirty="0"/>
              <a:t>拟声词</a:t>
            </a:r>
          </a:p>
        </p:txBody>
      </p:sp>
      <p:sp>
        <p:nvSpPr>
          <p:cNvPr id="3" name="文本框 2">
            <a:extLst>
              <a:ext uri="{FF2B5EF4-FFF2-40B4-BE49-F238E27FC236}">
                <a16:creationId xmlns:a16="http://schemas.microsoft.com/office/drawing/2014/main" xmlns="" id="{F3EE469D-E18B-47D1-B8B4-7EBE32DFCFD2}"/>
              </a:ext>
            </a:extLst>
          </p:cNvPr>
          <p:cNvSpPr txBox="1"/>
          <p:nvPr/>
        </p:nvSpPr>
        <p:spPr>
          <a:xfrm>
            <a:off x="2555776" y="1125416"/>
            <a:ext cx="3744416" cy="3046988"/>
          </a:xfrm>
          <a:prstGeom prst="rect">
            <a:avLst/>
          </a:prstGeom>
          <a:noFill/>
          <a:ln>
            <a:solidFill>
              <a:srgbClr val="FFC000"/>
            </a:solidFill>
          </a:ln>
        </p:spPr>
        <p:txBody>
          <a:bodyPr wrap="square" rtlCol="0" anchor="ctr">
            <a:spAutoFit/>
          </a:bodyPr>
          <a:lstStyle/>
          <a:p>
            <a:pPr algn="ctr">
              <a:lnSpc>
                <a:spcPct val="200000"/>
              </a:lnSpc>
            </a:pPr>
            <a:r>
              <a:rPr lang="zh-CN" altLang="en-US" sz="3200" b="1" dirty="0">
                <a:latin typeface="楷体" panose="02010609060101010101" pitchFamily="49" charset="-122"/>
                <a:ea typeface="楷体" panose="02010609060101010101" pitchFamily="49" charset="-122"/>
              </a:rPr>
              <a:t>砰</a:t>
            </a:r>
            <a:r>
              <a:rPr lang="en-US" altLang="zh-CN" sz="3200" b="1" dirty="0">
                <a:latin typeface="楷体" panose="02010609060101010101" pitchFamily="49" charset="-122"/>
                <a:ea typeface="楷体" panose="02010609060101010101" pitchFamily="49" charset="-122"/>
              </a:rPr>
              <a:t>  </a:t>
            </a:r>
            <a:r>
              <a:rPr lang="zh-CN" altLang="en-US" sz="3200" b="1" dirty="0">
                <a:latin typeface="楷体" panose="02010609060101010101" pitchFamily="49" charset="-122"/>
                <a:ea typeface="楷体" panose="02010609060101010101" pitchFamily="49" charset="-122"/>
              </a:rPr>
              <a:t>喵喵  叽叽  </a:t>
            </a:r>
            <a:endParaRPr lang="en-US" altLang="zh-CN" sz="3200" b="1" dirty="0">
              <a:latin typeface="楷体" panose="02010609060101010101" pitchFamily="49" charset="-122"/>
              <a:ea typeface="楷体" panose="02010609060101010101" pitchFamily="49" charset="-122"/>
            </a:endParaRPr>
          </a:p>
          <a:p>
            <a:pPr algn="ctr">
              <a:lnSpc>
                <a:spcPct val="200000"/>
              </a:lnSpc>
            </a:pPr>
            <a:r>
              <a:rPr lang="zh-CN" altLang="en-US" sz="3200" b="1" dirty="0">
                <a:latin typeface="楷体" panose="02010609060101010101" pitchFamily="49" charset="-122"/>
                <a:ea typeface="楷体" panose="02010609060101010101" pitchFamily="49" charset="-122"/>
              </a:rPr>
              <a:t>哞哞  咕咕  汪汪</a:t>
            </a:r>
            <a:endParaRPr lang="en-US" altLang="zh-CN" sz="3200" b="1" dirty="0">
              <a:latin typeface="楷体" panose="02010609060101010101" pitchFamily="49" charset="-122"/>
              <a:ea typeface="楷体" panose="02010609060101010101" pitchFamily="49" charset="-122"/>
            </a:endParaRPr>
          </a:p>
          <a:p>
            <a:pPr algn="ctr">
              <a:lnSpc>
                <a:spcPct val="200000"/>
              </a:lnSpc>
            </a:pPr>
            <a:r>
              <a:rPr lang="zh-CN" altLang="en-US" sz="3200" b="1" dirty="0">
                <a:latin typeface="楷体" panose="02010609060101010101" pitchFamily="49" charset="-122"/>
                <a:ea typeface="楷体" panose="02010609060101010101" pitchFamily="49" charset="-122"/>
              </a:rPr>
              <a:t>喔喔喔</a:t>
            </a:r>
            <a:r>
              <a:rPr lang="en-US" altLang="zh-CN" sz="3200" b="1" dirty="0">
                <a:latin typeface="楷体" panose="02010609060101010101" pitchFamily="49" charset="-122"/>
                <a:ea typeface="楷体" panose="02010609060101010101" pitchFamily="49" charset="-122"/>
              </a:rPr>
              <a:t>  </a:t>
            </a:r>
            <a:r>
              <a:rPr lang="zh-CN" altLang="en-US" sz="3200" b="1" dirty="0">
                <a:latin typeface="楷体" panose="02010609060101010101" pitchFamily="49" charset="-122"/>
                <a:ea typeface="楷体" panose="02010609060101010101" pitchFamily="49" charset="-122"/>
              </a:rPr>
              <a:t>吱吱呀呀</a:t>
            </a:r>
          </a:p>
        </p:txBody>
      </p:sp>
    </p:spTree>
    <p:extLst>
      <p:ext uri="{BB962C8B-B14F-4D97-AF65-F5344CB8AC3E}">
        <p14:creationId xmlns:p14="http://schemas.microsoft.com/office/powerpoint/2010/main" val="306021661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2267744" y="339502"/>
            <a:ext cx="4288353" cy="584775"/>
          </a:xfrm>
          <a:prstGeom prst="rect">
            <a:avLst/>
          </a:prstGeom>
          <a:noFill/>
        </p:spPr>
        <p:txBody>
          <a:bodyPr wrap="none" rtlCol="0">
            <a:spAutoFit/>
          </a:bodyPr>
          <a:lstStyle/>
          <a:p>
            <a:pPr algn="l"/>
            <a:r>
              <a:rPr lang="zh-CN" altLang="en-US" sz="3200" dirty="0">
                <a:solidFill>
                  <a:srgbClr val="FF0000"/>
                </a:solidFill>
                <a:latin typeface="黑体" panose="02010609060101010101" pitchFamily="49" charset="-122"/>
                <a:ea typeface="黑体" panose="02010609060101010101" pitchFamily="49" charset="-122"/>
                <a:sym typeface="+mn-ea"/>
              </a:rPr>
              <a:t>《总也倒不了的老屋》</a:t>
            </a:r>
            <a:endParaRPr lang="zh-CN" altLang="en-US" sz="3200" dirty="0">
              <a:latin typeface="黑体" panose="02010609060101010101" pitchFamily="49" charset="-122"/>
              <a:ea typeface="黑体" panose="02010609060101010101" pitchFamily="49" charset="-122"/>
            </a:endParaRPr>
          </a:p>
        </p:txBody>
      </p:sp>
      <p:sp>
        <p:nvSpPr>
          <p:cNvPr id="4" name="文本框 3"/>
          <p:cNvSpPr txBox="1"/>
          <p:nvPr/>
        </p:nvSpPr>
        <p:spPr>
          <a:xfrm>
            <a:off x="539552" y="1419622"/>
            <a:ext cx="7848872" cy="523220"/>
          </a:xfrm>
          <a:prstGeom prst="rect">
            <a:avLst/>
          </a:prstGeom>
          <a:noFill/>
        </p:spPr>
        <p:txBody>
          <a:bodyPr wrap="square" rtlCol="0">
            <a:spAutoFit/>
          </a:bodyPr>
          <a:lstStyle/>
          <a:p>
            <a:r>
              <a:rPr lang="zh-CN" altLang="en-US" sz="2800" dirty="0">
                <a:solidFill>
                  <a:srgbClr val="0000FF"/>
                </a:solidFill>
                <a:latin typeface="黑体" panose="02010609060101010101" pitchFamily="49" charset="-122"/>
                <a:ea typeface="黑体" panose="02010609060101010101" pitchFamily="49" charset="-122"/>
                <a:sym typeface="+mn-ea"/>
              </a:rPr>
              <a:t>自言自语：</a:t>
            </a:r>
            <a:r>
              <a:rPr lang="zh-CN" altLang="en-US" sz="2800" b="1" dirty="0">
                <a:latin typeface="楷体" panose="02010609060101010101" charset="-122"/>
                <a:ea typeface="楷体" panose="02010609060101010101" charset="-122"/>
                <a:sym typeface="+mn-ea"/>
              </a:rPr>
              <a:t>自己跟自己说话；独自低声说话。</a:t>
            </a:r>
            <a:endParaRPr lang="zh-CN" altLang="en-US" sz="2800" b="1" dirty="0">
              <a:latin typeface="楷体" panose="02010609060101010101" charset="-122"/>
              <a:ea typeface="楷体" panose="02010609060101010101" charset="-122"/>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2123728" y="483518"/>
            <a:ext cx="4698722" cy="584775"/>
          </a:xfrm>
          <a:prstGeom prst="rect">
            <a:avLst/>
          </a:prstGeom>
          <a:noFill/>
        </p:spPr>
        <p:txBody>
          <a:bodyPr wrap="none" rtlCol="0">
            <a:spAutoFit/>
          </a:bodyPr>
          <a:lstStyle/>
          <a:p>
            <a:pPr algn="l"/>
            <a:r>
              <a:rPr lang="zh-CN" altLang="en-US" sz="3200" dirty="0">
                <a:solidFill>
                  <a:srgbClr val="FF0000"/>
                </a:solidFill>
                <a:latin typeface="黑体" panose="02010609060101010101" pitchFamily="49" charset="-122"/>
                <a:ea typeface="黑体" panose="02010609060101010101" pitchFamily="49" charset="-122"/>
                <a:sym typeface="+mn-ea"/>
              </a:rPr>
              <a:t>《胡萝卜先生的长胡子》</a:t>
            </a:r>
            <a:endParaRPr lang="zh-CN" altLang="en-US" sz="3200" dirty="0">
              <a:latin typeface="黑体" panose="02010609060101010101" pitchFamily="49" charset="-122"/>
              <a:ea typeface="黑体" panose="02010609060101010101" pitchFamily="49" charset="-122"/>
            </a:endParaRPr>
          </a:p>
        </p:txBody>
      </p:sp>
      <p:sp>
        <p:nvSpPr>
          <p:cNvPr id="4" name="文本框 3"/>
          <p:cNvSpPr txBox="1"/>
          <p:nvPr/>
        </p:nvSpPr>
        <p:spPr>
          <a:xfrm>
            <a:off x="899592" y="1419622"/>
            <a:ext cx="8748464" cy="523220"/>
          </a:xfrm>
          <a:prstGeom prst="rect">
            <a:avLst/>
          </a:prstGeom>
          <a:noFill/>
        </p:spPr>
        <p:txBody>
          <a:bodyPr wrap="square" rtlCol="0">
            <a:spAutoFit/>
          </a:bodyPr>
          <a:lstStyle/>
          <a:p>
            <a:r>
              <a:rPr lang="zh-CN" altLang="en-US" sz="2800" dirty="0">
                <a:solidFill>
                  <a:srgbClr val="0000FF"/>
                </a:solidFill>
                <a:latin typeface="黑体" panose="02010609060101010101" pitchFamily="49" charset="-122"/>
                <a:ea typeface="黑体" panose="02010609060101010101" pitchFamily="49" charset="-122"/>
                <a:sym typeface="+mn-ea"/>
              </a:rPr>
              <a:t>匆匆忙忙：</a:t>
            </a:r>
            <a:r>
              <a:rPr lang="zh-CN" altLang="en-US" sz="2800" b="1" dirty="0">
                <a:latin typeface="楷体" panose="02010609060101010101" charset="-122"/>
                <a:ea typeface="楷体" panose="02010609060101010101" charset="-122"/>
                <a:sym typeface="+mn-ea"/>
              </a:rPr>
              <a:t>表示很急促的做一件事。 </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3077250" y="483518"/>
            <a:ext cx="2646878" cy="584775"/>
          </a:xfrm>
          <a:prstGeom prst="rect">
            <a:avLst/>
          </a:prstGeom>
          <a:noFill/>
        </p:spPr>
        <p:txBody>
          <a:bodyPr wrap="none" rtlCol="0">
            <a:spAutoFit/>
          </a:bodyPr>
          <a:lstStyle/>
          <a:p>
            <a:pPr algn="l"/>
            <a:r>
              <a:rPr lang="zh-CN" altLang="en-US" sz="3200" dirty="0">
                <a:solidFill>
                  <a:srgbClr val="FF0000"/>
                </a:solidFill>
                <a:latin typeface="黑体" panose="02010609060101010101" pitchFamily="49" charset="-122"/>
                <a:ea typeface="黑体" panose="02010609060101010101" pitchFamily="49" charset="-122"/>
                <a:sym typeface="+mn-ea"/>
              </a:rPr>
              <a:t>《小狗学叫》</a:t>
            </a:r>
            <a:endParaRPr lang="zh-CN" altLang="en-US" sz="3200" dirty="0">
              <a:latin typeface="黑体" panose="02010609060101010101" pitchFamily="49" charset="-122"/>
              <a:ea typeface="黑体" panose="02010609060101010101" pitchFamily="49" charset="-122"/>
            </a:endParaRPr>
          </a:p>
        </p:txBody>
      </p:sp>
      <p:sp>
        <p:nvSpPr>
          <p:cNvPr id="4" name="文本框 3"/>
          <p:cNvSpPr txBox="1"/>
          <p:nvPr/>
        </p:nvSpPr>
        <p:spPr>
          <a:xfrm>
            <a:off x="432049" y="1289641"/>
            <a:ext cx="7740351" cy="954107"/>
          </a:xfrm>
          <a:prstGeom prst="rect">
            <a:avLst/>
          </a:prstGeom>
          <a:noFill/>
        </p:spPr>
        <p:txBody>
          <a:bodyPr wrap="square" rtlCol="0">
            <a:spAutoFit/>
          </a:bodyPr>
          <a:lstStyle/>
          <a:p>
            <a:r>
              <a:rPr lang="zh-CN" altLang="en-US" sz="2800" dirty="0">
                <a:solidFill>
                  <a:srgbClr val="0000FF"/>
                </a:solidFill>
                <a:latin typeface="黑体" panose="02010609060101010101" pitchFamily="49" charset="-122"/>
                <a:ea typeface="黑体" panose="02010609060101010101" pitchFamily="49" charset="-122"/>
                <a:sym typeface="+mn-ea"/>
              </a:rPr>
              <a:t>百发百中：</a:t>
            </a:r>
            <a:r>
              <a:rPr lang="zh-CN" altLang="en-US" sz="2800" b="1" dirty="0">
                <a:latin typeface="楷体" panose="02010609060101010101" charset="-122"/>
                <a:ea typeface="楷体" panose="02010609060101010101" charset="-122"/>
                <a:sym typeface="+mn-ea"/>
              </a:rPr>
              <a:t>是形容射箭或打枪准确，每次都命中目标。比喻做事有充分把握。</a:t>
            </a:r>
          </a:p>
        </p:txBody>
      </p:sp>
      <p:sp>
        <p:nvSpPr>
          <p:cNvPr id="5" name="文本框 3"/>
          <p:cNvSpPr txBox="1"/>
          <p:nvPr/>
        </p:nvSpPr>
        <p:spPr>
          <a:xfrm>
            <a:off x="432048" y="2552586"/>
            <a:ext cx="8748464" cy="523220"/>
          </a:xfrm>
          <a:prstGeom prst="rect">
            <a:avLst/>
          </a:prstGeom>
          <a:noFill/>
        </p:spPr>
        <p:txBody>
          <a:bodyPr wrap="square" rtlCol="0">
            <a:spAutoFit/>
          </a:bodyPr>
          <a:lstStyle/>
          <a:p>
            <a:r>
              <a:rPr lang="zh-CN" altLang="en-US" sz="2800" dirty="0">
                <a:solidFill>
                  <a:srgbClr val="0000FF"/>
                </a:solidFill>
                <a:latin typeface="黑体" panose="02010609060101010101" pitchFamily="49" charset="-122"/>
                <a:ea typeface="黑体" panose="02010609060101010101" pitchFamily="49" charset="-122"/>
                <a:sym typeface="+mn-ea"/>
              </a:rPr>
              <a:t>哈哈大笑：</a:t>
            </a:r>
            <a:r>
              <a:rPr lang="zh-CN" altLang="en-US" sz="2800" b="1" dirty="0">
                <a:latin typeface="楷体" panose="02010609060101010101" charset="-122"/>
                <a:ea typeface="楷体" panose="02010609060101010101" charset="-122"/>
                <a:sym typeface="+mn-ea"/>
              </a:rPr>
              <a:t>形容非常开心。</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899593" y="1635646"/>
            <a:ext cx="1980000" cy="584775"/>
          </a:xfrm>
          <a:prstGeom prst="rect">
            <a:avLst/>
          </a:prstGeom>
          <a:solidFill>
            <a:srgbClr val="92D050"/>
          </a:solidFill>
          <a:ln>
            <a:solidFill>
              <a:schemeClr val="bg1"/>
            </a:solidFill>
          </a:ln>
        </p:spPr>
        <p:txBody>
          <a:bodyPr wrap="square" rtlCol="0">
            <a:spAutoFit/>
          </a:bodyPr>
          <a:lstStyle/>
          <a:p>
            <a:pPr algn="ctr"/>
            <a:r>
              <a:rPr lang="en-US" altLang="zh-CN" sz="3200" dirty="0" err="1">
                <a:latin typeface="汉语拼音" pitchFamily="34" charset="0"/>
                <a:cs typeface="汉语拼音" pitchFamily="34" charset="0"/>
              </a:rPr>
              <a:t>ɑ</a:t>
            </a:r>
            <a:r>
              <a:rPr lang="en-US" altLang="zh-CN" sz="3200" dirty="0" err="1" smtClean="0">
                <a:latin typeface="汉语拼音" pitchFamily="34" charset="0"/>
                <a:cs typeface="汉语拼音" pitchFamily="34" charset="0"/>
                <a:sym typeface="+mn-ea"/>
              </a:rPr>
              <a:t>b</a:t>
            </a:r>
            <a:r>
              <a:rPr lang="en-US" altLang="zh-CN" sz="3200" dirty="0" err="1" smtClean="0">
                <a:latin typeface="汉语拼音" pitchFamily="34" charset="0"/>
                <a:cs typeface="汉语拼音" pitchFamily="34" charset="0"/>
              </a:rPr>
              <a:t>ɑ</a:t>
            </a:r>
            <a:r>
              <a:rPr lang="en-US" altLang="zh-CN" sz="3200" dirty="0" err="1" smtClean="0">
                <a:latin typeface="汉语拼音" pitchFamily="34" charset="0"/>
                <a:cs typeface="汉语拼音" pitchFamily="34" charset="0"/>
                <a:sym typeface="+mn-ea"/>
              </a:rPr>
              <a:t>c</a:t>
            </a:r>
            <a:r>
              <a:rPr lang="zh-CN" altLang="en-US" sz="3200" dirty="0">
                <a:latin typeface="+mn-ea"/>
                <a:sym typeface="+mn-ea"/>
              </a:rPr>
              <a:t>式</a:t>
            </a:r>
          </a:p>
        </p:txBody>
      </p:sp>
      <p:sp>
        <p:nvSpPr>
          <p:cNvPr id="4" name="文本框 3"/>
          <p:cNvSpPr txBox="1"/>
          <p:nvPr/>
        </p:nvSpPr>
        <p:spPr>
          <a:xfrm>
            <a:off x="3239829" y="762839"/>
            <a:ext cx="1832553" cy="584775"/>
          </a:xfrm>
          <a:prstGeom prst="rect">
            <a:avLst/>
          </a:prstGeom>
          <a:noFill/>
        </p:spPr>
        <p:txBody>
          <a:bodyPr wrap="none" rtlCol="0">
            <a:spAutoFit/>
          </a:bodyPr>
          <a:lstStyle/>
          <a:p>
            <a:pPr algn="l"/>
            <a:r>
              <a:rPr lang="zh-CN" altLang="en-US" sz="3200" b="1" dirty="0">
                <a:latin typeface="楷体" panose="02010609060101010101" charset="-122"/>
                <a:ea typeface="楷体" panose="02010609060101010101" charset="-122"/>
                <a:cs typeface="楷体" panose="02010609060101010101" charset="-122"/>
                <a:sym typeface="+mn-ea"/>
              </a:rPr>
              <a:t>匆匆忙忙</a:t>
            </a:r>
          </a:p>
        </p:txBody>
      </p:sp>
      <p:sp>
        <p:nvSpPr>
          <p:cNvPr id="10" name="文本框 9"/>
          <p:cNvSpPr txBox="1"/>
          <p:nvPr/>
        </p:nvSpPr>
        <p:spPr>
          <a:xfrm>
            <a:off x="5371390" y="743817"/>
            <a:ext cx="1832553" cy="584775"/>
          </a:xfrm>
          <a:prstGeom prst="rect">
            <a:avLst/>
          </a:prstGeom>
          <a:noFill/>
        </p:spPr>
        <p:txBody>
          <a:bodyPr wrap="none" rtlCol="0">
            <a:spAutoFit/>
          </a:bodyPr>
          <a:lstStyle/>
          <a:p>
            <a:pPr algn="l"/>
            <a:r>
              <a:rPr lang="zh-CN" altLang="en-US" sz="3200" b="1" dirty="0">
                <a:latin typeface="楷体" panose="02010609060101010101" charset="-122"/>
                <a:ea typeface="楷体" panose="02010609060101010101" charset="-122"/>
                <a:cs typeface="楷体" panose="02010609060101010101" charset="-122"/>
                <a:sym typeface="+mn-ea"/>
              </a:rPr>
              <a:t>吱吱呀呀</a:t>
            </a:r>
          </a:p>
        </p:txBody>
      </p:sp>
      <p:sp>
        <p:nvSpPr>
          <p:cNvPr id="14" name="文本框 13"/>
          <p:cNvSpPr txBox="1"/>
          <p:nvPr/>
        </p:nvSpPr>
        <p:spPr>
          <a:xfrm>
            <a:off x="3257753" y="2427732"/>
            <a:ext cx="1832553" cy="584775"/>
          </a:xfrm>
          <a:prstGeom prst="rect">
            <a:avLst/>
          </a:prstGeom>
          <a:noFill/>
        </p:spPr>
        <p:txBody>
          <a:bodyPr wrap="none" rtlCol="0">
            <a:spAutoFit/>
          </a:bodyPr>
          <a:lstStyle/>
          <a:p>
            <a:pPr algn="l"/>
            <a:r>
              <a:rPr lang="zh-CN" altLang="en-US" sz="3200" b="1" dirty="0">
                <a:latin typeface="楷体" panose="02010609060101010101" charset="-122"/>
                <a:ea typeface="楷体" panose="02010609060101010101" charset="-122"/>
                <a:cs typeface="楷体" panose="02010609060101010101" charset="-122"/>
                <a:sym typeface="+mn-ea"/>
              </a:rPr>
              <a:t>哈哈大笑</a:t>
            </a:r>
          </a:p>
        </p:txBody>
      </p:sp>
      <p:sp>
        <p:nvSpPr>
          <p:cNvPr id="11" name="TextBox 10"/>
          <p:cNvSpPr txBox="1"/>
          <p:nvPr/>
        </p:nvSpPr>
        <p:spPr>
          <a:xfrm>
            <a:off x="899592" y="762839"/>
            <a:ext cx="1980001" cy="584775"/>
          </a:xfrm>
          <a:prstGeom prst="rect">
            <a:avLst/>
          </a:prstGeom>
          <a:solidFill>
            <a:srgbClr val="92D050"/>
          </a:solidFill>
          <a:ln>
            <a:solidFill>
              <a:schemeClr val="bg1"/>
            </a:solidFill>
          </a:ln>
        </p:spPr>
        <p:txBody>
          <a:bodyPr wrap="square" rtlCol="0">
            <a:spAutoFit/>
          </a:bodyPr>
          <a:lstStyle/>
          <a:p>
            <a:pPr algn="ctr"/>
            <a:r>
              <a:rPr lang="en-US" altLang="zh-CN" sz="3200" dirty="0" err="1" smtClean="0">
                <a:latin typeface="汉语拼音" pitchFamily="34" charset="0"/>
                <a:cs typeface="汉语拼音" pitchFamily="34" charset="0"/>
              </a:rPr>
              <a:t>ɑ</a:t>
            </a:r>
            <a:r>
              <a:rPr lang="en-US" altLang="zh-CN" sz="3200" dirty="0" err="1">
                <a:latin typeface="汉语拼音" pitchFamily="34" charset="0"/>
                <a:cs typeface="汉语拼音" pitchFamily="34" charset="0"/>
              </a:rPr>
              <a:t>ɑ</a:t>
            </a:r>
            <a:r>
              <a:rPr lang="en-US" altLang="zh-CN" sz="3200" dirty="0" err="1" smtClean="0">
                <a:latin typeface="汉语拼音" pitchFamily="34" charset="0"/>
                <a:cs typeface="汉语拼音" pitchFamily="34" charset="0"/>
              </a:rPr>
              <a:t>bb</a:t>
            </a:r>
            <a:r>
              <a:rPr lang="zh-CN" altLang="en-US" sz="3200" dirty="0">
                <a:latin typeface="+mj-ea"/>
                <a:ea typeface="+mj-ea"/>
              </a:rPr>
              <a:t>式</a:t>
            </a:r>
          </a:p>
        </p:txBody>
      </p:sp>
      <p:sp>
        <p:nvSpPr>
          <p:cNvPr id="13" name="TextBox 12"/>
          <p:cNvSpPr txBox="1"/>
          <p:nvPr/>
        </p:nvSpPr>
        <p:spPr>
          <a:xfrm>
            <a:off x="899593" y="2491031"/>
            <a:ext cx="1980000" cy="584775"/>
          </a:xfrm>
          <a:prstGeom prst="rect">
            <a:avLst/>
          </a:prstGeom>
          <a:solidFill>
            <a:srgbClr val="92D050"/>
          </a:solidFill>
          <a:ln>
            <a:solidFill>
              <a:schemeClr val="bg1"/>
            </a:solidFill>
          </a:ln>
        </p:spPr>
        <p:txBody>
          <a:bodyPr wrap="square" rtlCol="0">
            <a:spAutoFit/>
          </a:bodyPr>
          <a:lstStyle/>
          <a:p>
            <a:pPr algn="ctr"/>
            <a:r>
              <a:rPr lang="en-US" altLang="zh-CN" sz="3200" dirty="0" err="1" smtClean="0">
                <a:latin typeface="汉语拼音" pitchFamily="34" charset="0"/>
                <a:cs typeface="汉语拼音" pitchFamily="34" charset="0"/>
              </a:rPr>
              <a:t>ɑ</a:t>
            </a:r>
            <a:r>
              <a:rPr lang="en-US" altLang="zh-CN" sz="3200" dirty="0" err="1">
                <a:latin typeface="汉语拼音" pitchFamily="34" charset="0"/>
                <a:cs typeface="汉语拼音" pitchFamily="34" charset="0"/>
              </a:rPr>
              <a:t>ɑ</a:t>
            </a:r>
            <a:r>
              <a:rPr lang="en-US" altLang="zh-CN" sz="3200" dirty="0" err="1" smtClean="0">
                <a:latin typeface="汉语拼音" pitchFamily="34" charset="0"/>
                <a:ea typeface="+mj-ea"/>
                <a:cs typeface="汉语拼音" pitchFamily="34" charset="0"/>
              </a:rPr>
              <a:t>bc</a:t>
            </a:r>
            <a:r>
              <a:rPr lang="zh-CN" altLang="en-US" sz="3200" dirty="0">
                <a:latin typeface="+mj-ea"/>
                <a:ea typeface="+mj-ea"/>
              </a:rPr>
              <a:t>式</a:t>
            </a:r>
          </a:p>
        </p:txBody>
      </p:sp>
      <p:sp>
        <p:nvSpPr>
          <p:cNvPr id="15" name="文本框 9"/>
          <p:cNvSpPr txBox="1"/>
          <p:nvPr/>
        </p:nvSpPr>
        <p:spPr>
          <a:xfrm>
            <a:off x="3171495" y="1635646"/>
            <a:ext cx="1832553" cy="584775"/>
          </a:xfrm>
          <a:prstGeom prst="rect">
            <a:avLst/>
          </a:prstGeom>
          <a:noFill/>
        </p:spPr>
        <p:txBody>
          <a:bodyPr wrap="none" rtlCol="0">
            <a:spAutoFit/>
          </a:bodyPr>
          <a:lstStyle/>
          <a:p>
            <a:pPr algn="l"/>
            <a:r>
              <a:rPr lang="zh-CN" altLang="en-US" sz="3200" b="1" dirty="0">
                <a:latin typeface="楷体" panose="02010609060101010101" charset="-122"/>
                <a:ea typeface="楷体" panose="02010609060101010101" charset="-122"/>
                <a:cs typeface="楷体" panose="02010609060101010101" charset="-122"/>
                <a:sym typeface="+mn-ea"/>
              </a:rPr>
              <a:t>自言自语</a:t>
            </a:r>
          </a:p>
        </p:txBody>
      </p:sp>
      <p:sp>
        <p:nvSpPr>
          <p:cNvPr id="19" name="文本框 9"/>
          <p:cNvSpPr txBox="1"/>
          <p:nvPr/>
        </p:nvSpPr>
        <p:spPr>
          <a:xfrm>
            <a:off x="5403743" y="1635646"/>
            <a:ext cx="1832553" cy="584775"/>
          </a:xfrm>
          <a:prstGeom prst="rect">
            <a:avLst/>
          </a:prstGeom>
          <a:noFill/>
        </p:spPr>
        <p:txBody>
          <a:bodyPr wrap="none" rtlCol="0">
            <a:spAutoFit/>
          </a:bodyPr>
          <a:lstStyle/>
          <a:p>
            <a:pPr algn="l"/>
            <a:r>
              <a:rPr lang="zh-CN" altLang="en-US" sz="3200" b="1" dirty="0">
                <a:latin typeface="楷体" panose="02010609060101010101" charset="-122"/>
                <a:ea typeface="楷体" panose="02010609060101010101" charset="-122"/>
                <a:cs typeface="楷体" panose="02010609060101010101" charset="-122"/>
                <a:sym typeface="+mn-ea"/>
              </a:rPr>
              <a:t>百发百中</a:t>
            </a:r>
          </a:p>
        </p:txBody>
      </p:sp>
      <p:sp>
        <p:nvSpPr>
          <p:cNvPr id="20" name="圆角矩形标注 19"/>
          <p:cNvSpPr/>
          <p:nvPr/>
        </p:nvSpPr>
        <p:spPr>
          <a:xfrm>
            <a:off x="1472513" y="3423649"/>
            <a:ext cx="5763783" cy="1020309"/>
          </a:xfrm>
          <a:prstGeom prst="wedgeRoundRectCallout">
            <a:avLst>
              <a:gd name="adj1" fmla="val -20833"/>
              <a:gd name="adj2" fmla="val 45904"/>
              <a:gd name="adj3" fmla="val 16667"/>
            </a:avLst>
          </a:prstGeom>
        </p:spPr>
        <p:style>
          <a:lnRef idx="1">
            <a:schemeClr val="accent1"/>
          </a:lnRef>
          <a:fillRef idx="2">
            <a:schemeClr val="accent1"/>
          </a:fillRef>
          <a:effectRef idx="1">
            <a:schemeClr val="accent1"/>
          </a:effectRef>
          <a:fontRef idx="minor">
            <a:schemeClr val="dk1"/>
          </a:fontRef>
        </p:style>
        <p:txBody>
          <a:bodyPr rtlCol="0" anchor="ctr"/>
          <a:lstStyle/>
          <a:p>
            <a:r>
              <a:rPr lang="zh-CN" altLang="en-US" sz="2400" dirty="0">
                <a:solidFill>
                  <a:srgbClr val="FF0000"/>
                </a:solidFill>
              </a:rPr>
              <a:t>   </a:t>
            </a:r>
            <a:r>
              <a:rPr lang="zh-CN" altLang="en-US" sz="2400" dirty="0" smtClean="0">
                <a:solidFill>
                  <a:srgbClr val="FF0000"/>
                </a:solidFill>
              </a:rPr>
              <a:t>    </a:t>
            </a:r>
            <a:r>
              <a:rPr lang="zh-CN" altLang="en-US" sz="2400" dirty="0">
                <a:solidFill>
                  <a:srgbClr val="FF0000"/>
                </a:solidFill>
              </a:rPr>
              <a:t>四字成语常出现的题型是仿写和理解成语意思，所以平时要注意积累。</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4"/>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10" grpId="0"/>
      <p:bldP spid="14" grpId="0"/>
      <p:bldP spid="11" grpId="0" animBg="1"/>
      <p:bldP spid="13" grpId="0" animBg="1"/>
      <p:bldP spid="15" grpId="0"/>
      <p:bldP spid="19" grpId="0"/>
      <p:bldP spid="2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86117" y="1230659"/>
            <a:ext cx="6694195" cy="3711785"/>
          </a:xfrm>
          <a:prstGeom prst="rect">
            <a:avLst/>
          </a:prstGeom>
          <a:noFill/>
        </p:spPr>
        <p:txBody>
          <a:bodyPr wrap="square" rtlCol="0">
            <a:spAutoFit/>
          </a:bodyPr>
          <a:lstStyle/>
          <a:p>
            <a:pPr>
              <a:lnSpc>
                <a:spcPct val="140000"/>
              </a:lnSpc>
            </a:pPr>
            <a:r>
              <a:rPr lang="zh-CN" altLang="en-US" sz="2800" b="1" dirty="0">
                <a:latin typeface="楷体" pitchFamily="49" charset="-122"/>
                <a:ea typeface="楷体" pitchFamily="49" charset="-122"/>
                <a:sym typeface="+mn-ea"/>
              </a:rPr>
              <a:t>孤零零</a:t>
            </a:r>
            <a:r>
              <a:rPr lang="en-US" altLang="zh-CN" sz="2800" b="1" dirty="0">
                <a:latin typeface="楷体" pitchFamily="49" charset="-122"/>
                <a:ea typeface="楷体" pitchFamily="49" charset="-122"/>
                <a:sym typeface="+mn-ea"/>
              </a:rPr>
              <a:t>(ABB</a:t>
            </a:r>
            <a:r>
              <a:rPr lang="zh-CN" altLang="en-US" sz="2800" b="1" dirty="0">
                <a:latin typeface="楷体" pitchFamily="49" charset="-122"/>
                <a:ea typeface="楷体" pitchFamily="49" charset="-122"/>
                <a:sym typeface="+mn-ea"/>
              </a:rPr>
              <a:t>式</a:t>
            </a:r>
            <a:r>
              <a:rPr lang="en-US" altLang="zh-CN" sz="2800" b="1" dirty="0">
                <a:latin typeface="楷体" pitchFamily="49" charset="-122"/>
                <a:ea typeface="楷体" pitchFamily="49" charset="-122"/>
                <a:sym typeface="+mn-ea"/>
              </a:rPr>
              <a:t>)</a:t>
            </a:r>
            <a:r>
              <a:rPr lang="zh-CN" altLang="en-US" sz="2800" b="1" dirty="0" smtClean="0">
                <a:latin typeface="楷体" pitchFamily="49" charset="-122"/>
                <a:ea typeface="楷体" pitchFamily="49" charset="-122"/>
                <a:sym typeface="+mn-ea"/>
              </a:rPr>
              <a:t>：</a:t>
            </a:r>
            <a:endParaRPr lang="en-US" altLang="zh-CN" sz="2800" b="1" dirty="0" smtClean="0">
              <a:latin typeface="楷体" pitchFamily="49" charset="-122"/>
              <a:ea typeface="楷体" pitchFamily="49" charset="-122"/>
              <a:sym typeface="+mn-ea"/>
            </a:endParaRPr>
          </a:p>
          <a:p>
            <a:pPr>
              <a:lnSpc>
                <a:spcPct val="140000"/>
              </a:lnSpc>
            </a:pPr>
            <a:r>
              <a:rPr lang="en-US" altLang="zh-CN" sz="2800" b="1" dirty="0" smtClean="0">
                <a:latin typeface="楷体" pitchFamily="49" charset="-122"/>
                <a:ea typeface="楷体" pitchFamily="49" charset="-122"/>
                <a:sym typeface="+mn-ea"/>
              </a:rPr>
              <a:t>_______</a:t>
            </a:r>
            <a:r>
              <a:rPr lang="en-US" altLang="zh-CN" sz="2800" b="1" dirty="0">
                <a:latin typeface="楷体" pitchFamily="49" charset="-122"/>
                <a:ea typeface="楷体" pitchFamily="49" charset="-122"/>
                <a:sym typeface="+mn-ea"/>
              </a:rPr>
              <a:t>  _______  ________ </a:t>
            </a:r>
          </a:p>
          <a:p>
            <a:pPr>
              <a:lnSpc>
                <a:spcPct val="140000"/>
              </a:lnSpc>
            </a:pPr>
            <a:r>
              <a:rPr lang="zh-CN" altLang="en-US" sz="2800" b="1" dirty="0">
                <a:latin typeface="楷体" pitchFamily="49" charset="-122"/>
                <a:ea typeface="楷体" pitchFamily="49" charset="-122"/>
                <a:sym typeface="+mn-ea"/>
              </a:rPr>
              <a:t>吱吱呀呀</a:t>
            </a:r>
            <a:r>
              <a:rPr lang="en-US" altLang="zh-CN" sz="2800" b="1" dirty="0">
                <a:latin typeface="楷体" pitchFamily="49" charset="-122"/>
                <a:ea typeface="楷体" pitchFamily="49" charset="-122"/>
                <a:sym typeface="+mn-ea"/>
              </a:rPr>
              <a:t>(AABB</a:t>
            </a:r>
            <a:r>
              <a:rPr lang="zh-CN" altLang="en-US" sz="2800" b="1" dirty="0">
                <a:latin typeface="楷体" pitchFamily="49" charset="-122"/>
                <a:ea typeface="楷体" pitchFamily="49" charset="-122"/>
                <a:sym typeface="+mn-ea"/>
              </a:rPr>
              <a:t>式</a:t>
            </a:r>
            <a:r>
              <a:rPr lang="en-US" altLang="zh-CN" sz="2800" b="1" dirty="0">
                <a:latin typeface="楷体" pitchFamily="49" charset="-122"/>
                <a:ea typeface="楷体" pitchFamily="49" charset="-122"/>
                <a:sym typeface="+mn-ea"/>
              </a:rPr>
              <a:t>)</a:t>
            </a:r>
            <a:r>
              <a:rPr lang="zh-CN" altLang="en-US" sz="2800" b="1" dirty="0">
                <a:latin typeface="楷体" pitchFamily="49" charset="-122"/>
                <a:ea typeface="楷体" pitchFamily="49" charset="-122"/>
                <a:sym typeface="+mn-ea"/>
              </a:rPr>
              <a:t>：</a:t>
            </a:r>
            <a:endParaRPr lang="en-US" altLang="zh-CN" sz="2800" b="1" dirty="0">
              <a:latin typeface="楷体" pitchFamily="49" charset="-122"/>
              <a:ea typeface="楷体" pitchFamily="49" charset="-122"/>
              <a:sym typeface="+mn-ea"/>
            </a:endParaRPr>
          </a:p>
          <a:p>
            <a:pPr>
              <a:lnSpc>
                <a:spcPct val="140000"/>
              </a:lnSpc>
            </a:pPr>
            <a:r>
              <a:rPr lang="en-US" altLang="zh-CN" sz="2800" b="1" dirty="0" smtClean="0">
                <a:latin typeface="楷体" pitchFamily="49" charset="-122"/>
                <a:ea typeface="楷体" pitchFamily="49" charset="-122"/>
                <a:sym typeface="+mn-ea"/>
              </a:rPr>
              <a:t>_________</a:t>
            </a:r>
            <a:r>
              <a:rPr lang="en-US" altLang="zh-CN" sz="2800" b="1" dirty="0">
                <a:latin typeface="楷体" pitchFamily="49" charset="-122"/>
                <a:ea typeface="楷体" pitchFamily="49" charset="-122"/>
                <a:sym typeface="+mn-ea"/>
              </a:rPr>
              <a:t>  </a:t>
            </a:r>
            <a:r>
              <a:rPr lang="en-US" altLang="zh-CN" sz="2800" b="1" dirty="0" smtClean="0">
                <a:latin typeface="楷体" pitchFamily="49" charset="-122"/>
                <a:ea typeface="楷体" pitchFamily="49" charset="-122"/>
                <a:sym typeface="+mn-ea"/>
              </a:rPr>
              <a:t>__________</a:t>
            </a:r>
            <a:r>
              <a:rPr lang="en-US" altLang="zh-CN" sz="2800" b="1" dirty="0">
                <a:latin typeface="楷体" pitchFamily="49" charset="-122"/>
                <a:ea typeface="楷体" pitchFamily="49" charset="-122"/>
                <a:sym typeface="+mn-ea"/>
              </a:rPr>
              <a:t>  ___________ </a:t>
            </a:r>
          </a:p>
          <a:p>
            <a:pPr>
              <a:lnSpc>
                <a:spcPct val="140000"/>
              </a:lnSpc>
            </a:pPr>
            <a:r>
              <a:rPr lang="zh-CN" altLang="en-US" sz="2800" b="1" dirty="0">
                <a:latin typeface="楷体" pitchFamily="49" charset="-122"/>
                <a:ea typeface="楷体" pitchFamily="49" charset="-122"/>
                <a:sym typeface="+mn-ea"/>
              </a:rPr>
              <a:t>百发百中</a:t>
            </a:r>
            <a:r>
              <a:rPr lang="en-US" altLang="zh-CN" sz="2800" b="1" dirty="0">
                <a:latin typeface="楷体" pitchFamily="49" charset="-122"/>
                <a:ea typeface="楷体" pitchFamily="49" charset="-122"/>
                <a:sym typeface="+mn-ea"/>
              </a:rPr>
              <a:t>(ABAC</a:t>
            </a:r>
            <a:r>
              <a:rPr lang="zh-CN" altLang="en-US" sz="2800" b="1" dirty="0">
                <a:latin typeface="楷体" pitchFamily="49" charset="-122"/>
                <a:ea typeface="楷体" pitchFamily="49" charset="-122"/>
                <a:sym typeface="+mn-ea"/>
              </a:rPr>
              <a:t>式</a:t>
            </a:r>
            <a:r>
              <a:rPr lang="en-US" altLang="zh-CN" sz="2800" b="1" dirty="0">
                <a:latin typeface="楷体" pitchFamily="49" charset="-122"/>
                <a:ea typeface="楷体" pitchFamily="49" charset="-122"/>
                <a:sym typeface="+mn-ea"/>
              </a:rPr>
              <a:t>)</a:t>
            </a:r>
            <a:r>
              <a:rPr lang="zh-CN" altLang="en-US" sz="2800" b="1" dirty="0">
                <a:latin typeface="楷体" pitchFamily="49" charset="-122"/>
                <a:ea typeface="楷体" pitchFamily="49" charset="-122"/>
                <a:sym typeface="+mn-ea"/>
              </a:rPr>
              <a:t>：</a:t>
            </a:r>
            <a:endParaRPr lang="en-US" altLang="zh-CN" sz="2800" b="1" dirty="0">
              <a:latin typeface="楷体" pitchFamily="49" charset="-122"/>
              <a:ea typeface="楷体" pitchFamily="49" charset="-122"/>
              <a:sym typeface="+mn-ea"/>
            </a:endParaRPr>
          </a:p>
          <a:p>
            <a:pPr>
              <a:lnSpc>
                <a:spcPct val="140000"/>
              </a:lnSpc>
            </a:pPr>
            <a:r>
              <a:rPr lang="en-US" altLang="zh-CN" sz="2800" b="1" dirty="0" smtClean="0">
                <a:latin typeface="楷体" pitchFamily="49" charset="-122"/>
                <a:ea typeface="楷体" pitchFamily="49" charset="-122"/>
                <a:sym typeface="+mn-ea"/>
              </a:rPr>
              <a:t>_________</a:t>
            </a:r>
            <a:r>
              <a:rPr lang="en-US" altLang="zh-CN" sz="2800" b="1" dirty="0">
                <a:latin typeface="楷体" pitchFamily="49" charset="-122"/>
                <a:ea typeface="楷体" pitchFamily="49" charset="-122"/>
                <a:sym typeface="+mn-ea"/>
              </a:rPr>
              <a:t>  __________ </a:t>
            </a:r>
            <a:r>
              <a:rPr lang="en-US" altLang="zh-CN" sz="2800" b="1" dirty="0" smtClean="0">
                <a:latin typeface="楷体" pitchFamily="49" charset="-122"/>
                <a:ea typeface="楷体" pitchFamily="49" charset="-122"/>
                <a:sym typeface="+mn-ea"/>
              </a:rPr>
              <a:t> ___________</a:t>
            </a:r>
            <a:endParaRPr lang="en-US" altLang="zh-CN" sz="3200" b="1" dirty="0">
              <a:latin typeface="黑体" panose="02010609060101010101" pitchFamily="49" charset="-122"/>
              <a:ea typeface="黑体" panose="02010609060101010101" pitchFamily="49" charset="-122"/>
              <a:cs typeface="楷体" panose="02010609060101010101" charset="-122"/>
              <a:sym typeface="+mn-ea"/>
            </a:endParaRPr>
          </a:p>
        </p:txBody>
      </p:sp>
      <p:sp>
        <p:nvSpPr>
          <p:cNvPr id="5" name="文本框 4"/>
          <p:cNvSpPr txBox="1"/>
          <p:nvPr/>
        </p:nvSpPr>
        <p:spPr>
          <a:xfrm>
            <a:off x="2375957" y="1850299"/>
            <a:ext cx="1835780" cy="584775"/>
          </a:xfrm>
          <a:prstGeom prst="rect">
            <a:avLst/>
          </a:prstGeom>
          <a:noFill/>
        </p:spPr>
        <p:txBody>
          <a:bodyPr wrap="square" rtlCol="0">
            <a:spAutoFit/>
          </a:bodyPr>
          <a:lstStyle/>
          <a:p>
            <a:r>
              <a:rPr lang="zh-CN" altLang="en-US" sz="3200" b="1" dirty="0">
                <a:solidFill>
                  <a:srgbClr val="FF0000"/>
                </a:solidFill>
                <a:latin typeface="楷体" panose="02010609060101010101" charset="-122"/>
                <a:ea typeface="楷体" panose="02010609060101010101" charset="-122"/>
              </a:rPr>
              <a:t>绿油油</a:t>
            </a:r>
          </a:p>
        </p:txBody>
      </p:sp>
      <p:sp>
        <p:nvSpPr>
          <p:cNvPr id="6" name="文本框 5"/>
          <p:cNvSpPr txBox="1"/>
          <p:nvPr/>
        </p:nvSpPr>
        <p:spPr>
          <a:xfrm>
            <a:off x="720681" y="1850299"/>
            <a:ext cx="1584176" cy="584775"/>
          </a:xfrm>
          <a:prstGeom prst="rect">
            <a:avLst/>
          </a:prstGeom>
          <a:noFill/>
        </p:spPr>
        <p:txBody>
          <a:bodyPr wrap="square" rtlCol="0">
            <a:spAutoFit/>
          </a:bodyPr>
          <a:lstStyle/>
          <a:p>
            <a:r>
              <a:rPr lang="zh-CN" altLang="en-US" sz="3200" b="1" dirty="0">
                <a:solidFill>
                  <a:srgbClr val="FF0000"/>
                </a:solidFill>
                <a:latin typeface="楷体" panose="02010609060101010101" charset="-122"/>
                <a:ea typeface="楷体" panose="02010609060101010101" charset="-122"/>
              </a:rPr>
              <a:t>懒洋洋</a:t>
            </a:r>
          </a:p>
        </p:txBody>
      </p:sp>
      <p:sp>
        <p:nvSpPr>
          <p:cNvPr id="7" name="文本框 6"/>
          <p:cNvSpPr txBox="1"/>
          <p:nvPr/>
        </p:nvSpPr>
        <p:spPr>
          <a:xfrm>
            <a:off x="629809" y="4246261"/>
            <a:ext cx="2147674" cy="584775"/>
          </a:xfrm>
          <a:prstGeom prst="rect">
            <a:avLst/>
          </a:prstGeom>
          <a:noFill/>
        </p:spPr>
        <p:txBody>
          <a:bodyPr wrap="square" rtlCol="0">
            <a:spAutoFit/>
          </a:bodyPr>
          <a:lstStyle/>
          <a:p>
            <a:r>
              <a:rPr lang="zh-CN" altLang="en-US" sz="3200" b="1" dirty="0">
                <a:solidFill>
                  <a:srgbClr val="FF0000"/>
                </a:solidFill>
                <a:latin typeface="楷体" panose="02010609060101010101" charset="-122"/>
                <a:ea typeface="楷体" panose="02010609060101010101" charset="-122"/>
              </a:rPr>
              <a:t>自由自在</a:t>
            </a:r>
          </a:p>
        </p:txBody>
      </p:sp>
      <p:sp>
        <p:nvSpPr>
          <p:cNvPr id="8" name="文本框 7"/>
          <p:cNvSpPr txBox="1"/>
          <p:nvPr/>
        </p:nvSpPr>
        <p:spPr>
          <a:xfrm>
            <a:off x="4100331" y="1857949"/>
            <a:ext cx="1512168" cy="584775"/>
          </a:xfrm>
          <a:prstGeom prst="rect">
            <a:avLst/>
          </a:prstGeom>
          <a:noFill/>
        </p:spPr>
        <p:txBody>
          <a:bodyPr wrap="square" rtlCol="0">
            <a:spAutoFit/>
          </a:bodyPr>
          <a:lstStyle/>
          <a:p>
            <a:r>
              <a:rPr lang="zh-CN" altLang="en-US" sz="3200" b="1" dirty="0">
                <a:solidFill>
                  <a:srgbClr val="FF0000"/>
                </a:solidFill>
                <a:latin typeface="楷体" panose="02010609060101010101" charset="-122"/>
                <a:ea typeface="楷体" panose="02010609060101010101" charset="-122"/>
              </a:rPr>
              <a:t>活脱脱</a:t>
            </a:r>
          </a:p>
        </p:txBody>
      </p:sp>
      <p:sp>
        <p:nvSpPr>
          <p:cNvPr id="10" name="文本框 9"/>
          <p:cNvSpPr txBox="1"/>
          <p:nvPr/>
        </p:nvSpPr>
        <p:spPr>
          <a:xfrm>
            <a:off x="2699792" y="4204802"/>
            <a:ext cx="2016224" cy="584775"/>
          </a:xfrm>
          <a:prstGeom prst="rect">
            <a:avLst/>
          </a:prstGeom>
          <a:noFill/>
        </p:spPr>
        <p:txBody>
          <a:bodyPr wrap="square" rtlCol="0">
            <a:spAutoFit/>
          </a:bodyPr>
          <a:lstStyle/>
          <a:p>
            <a:r>
              <a:rPr lang="zh-CN" altLang="en-US" sz="3200" b="1" dirty="0">
                <a:solidFill>
                  <a:srgbClr val="FF0000"/>
                </a:solidFill>
                <a:latin typeface="楷体" panose="02010609060101010101" charset="-122"/>
                <a:ea typeface="楷体" panose="02010609060101010101" charset="-122"/>
              </a:rPr>
              <a:t>自言自语</a:t>
            </a:r>
          </a:p>
        </p:txBody>
      </p:sp>
      <p:sp>
        <p:nvSpPr>
          <p:cNvPr id="15" name="文本框 14"/>
          <p:cNvSpPr txBox="1"/>
          <p:nvPr/>
        </p:nvSpPr>
        <p:spPr>
          <a:xfrm>
            <a:off x="668161" y="3040345"/>
            <a:ext cx="1872208" cy="584775"/>
          </a:xfrm>
          <a:prstGeom prst="rect">
            <a:avLst/>
          </a:prstGeom>
          <a:noFill/>
        </p:spPr>
        <p:txBody>
          <a:bodyPr wrap="square" rtlCol="0">
            <a:spAutoFit/>
          </a:bodyPr>
          <a:lstStyle/>
          <a:p>
            <a:r>
              <a:rPr lang="zh-CN" altLang="en-US" sz="3200" b="1" dirty="0">
                <a:solidFill>
                  <a:srgbClr val="FF0000"/>
                </a:solidFill>
                <a:latin typeface="楷体" panose="02010609060101010101" charset="-122"/>
                <a:ea typeface="楷体" panose="02010609060101010101" charset="-122"/>
              </a:rPr>
              <a:t>匆匆忙忙</a:t>
            </a:r>
          </a:p>
        </p:txBody>
      </p:sp>
      <p:sp>
        <p:nvSpPr>
          <p:cNvPr id="18" name="文本框 17"/>
          <p:cNvSpPr txBox="1"/>
          <p:nvPr/>
        </p:nvSpPr>
        <p:spPr>
          <a:xfrm>
            <a:off x="696973" y="699542"/>
            <a:ext cx="5307330" cy="523220"/>
          </a:xfrm>
          <a:prstGeom prst="rect">
            <a:avLst/>
          </a:prstGeom>
          <a:noFill/>
        </p:spPr>
        <p:txBody>
          <a:bodyPr wrap="square" rtlCol="0">
            <a:spAutoFit/>
          </a:bodyPr>
          <a:lstStyle/>
          <a:p>
            <a:r>
              <a:rPr lang="zh-CN" altLang="en-US" sz="2800" dirty="0">
                <a:latin typeface="黑体" panose="02010609060101010101" pitchFamily="49" charset="-122"/>
                <a:ea typeface="黑体" panose="02010609060101010101" pitchFamily="49" charset="-122"/>
              </a:rPr>
              <a:t>一、照样子写词语。</a:t>
            </a:r>
            <a:endParaRPr lang="zh-CN" altLang="en-US" sz="3200" dirty="0">
              <a:latin typeface="黑体" panose="02010609060101010101" pitchFamily="49" charset="-122"/>
              <a:ea typeface="黑体" panose="02010609060101010101" pitchFamily="49" charset="-122"/>
            </a:endParaRPr>
          </a:p>
        </p:txBody>
      </p:sp>
      <p:sp>
        <p:nvSpPr>
          <p:cNvPr id="21" name="文本框 6"/>
          <p:cNvSpPr txBox="1"/>
          <p:nvPr/>
        </p:nvSpPr>
        <p:spPr>
          <a:xfrm>
            <a:off x="4924183" y="4232933"/>
            <a:ext cx="2088232" cy="584775"/>
          </a:xfrm>
          <a:prstGeom prst="rect">
            <a:avLst/>
          </a:prstGeom>
          <a:noFill/>
        </p:spPr>
        <p:txBody>
          <a:bodyPr wrap="square" rtlCol="0">
            <a:spAutoFit/>
          </a:bodyPr>
          <a:lstStyle/>
          <a:p>
            <a:r>
              <a:rPr lang="zh-CN" altLang="en-US" sz="3200" b="1" dirty="0">
                <a:solidFill>
                  <a:srgbClr val="FF0000"/>
                </a:solidFill>
                <a:latin typeface="楷体" panose="02010609060101010101" charset="-122"/>
                <a:ea typeface="楷体" panose="02010609060101010101" charset="-122"/>
              </a:rPr>
              <a:t>自生自灭</a:t>
            </a:r>
          </a:p>
        </p:txBody>
      </p:sp>
      <p:sp>
        <p:nvSpPr>
          <p:cNvPr id="14" name="文本框 8"/>
          <p:cNvSpPr txBox="1"/>
          <p:nvPr/>
        </p:nvSpPr>
        <p:spPr>
          <a:xfrm>
            <a:off x="101714" y="135611"/>
            <a:ext cx="1668780" cy="523220"/>
          </a:xfrm>
          <a:prstGeom prst="rect">
            <a:avLst/>
          </a:prstGeom>
          <a:ln/>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zh-CN" altLang="en-US" sz="2800">
                <a:solidFill>
                  <a:schemeClr val="tx1"/>
                </a:solidFill>
                <a:latin typeface="黑体" panose="02010609060101010101" pitchFamily="49" charset="-122"/>
                <a:ea typeface="黑体" panose="02010609060101010101" pitchFamily="49" charset="-122"/>
              </a:rPr>
              <a:t>巩固练习</a:t>
            </a:r>
          </a:p>
        </p:txBody>
      </p:sp>
      <p:sp>
        <p:nvSpPr>
          <p:cNvPr id="12" name="文本框 14"/>
          <p:cNvSpPr txBox="1"/>
          <p:nvPr/>
        </p:nvSpPr>
        <p:spPr>
          <a:xfrm>
            <a:off x="2662584" y="3043963"/>
            <a:ext cx="1872208" cy="584775"/>
          </a:xfrm>
          <a:prstGeom prst="rect">
            <a:avLst/>
          </a:prstGeom>
          <a:noFill/>
        </p:spPr>
        <p:txBody>
          <a:bodyPr wrap="square" rtlCol="0">
            <a:spAutoFit/>
          </a:bodyPr>
          <a:lstStyle/>
          <a:p>
            <a:r>
              <a:rPr lang="zh-CN" altLang="en-US" sz="3200" b="1" dirty="0">
                <a:solidFill>
                  <a:srgbClr val="FF0000"/>
                </a:solidFill>
                <a:latin typeface="楷体" panose="02010609060101010101" charset="-122"/>
                <a:ea typeface="楷体" panose="02010609060101010101" charset="-122"/>
              </a:rPr>
              <a:t>红红火火</a:t>
            </a:r>
          </a:p>
        </p:txBody>
      </p:sp>
      <p:sp>
        <p:nvSpPr>
          <p:cNvPr id="13" name="文本框 14"/>
          <p:cNvSpPr txBox="1"/>
          <p:nvPr/>
        </p:nvSpPr>
        <p:spPr>
          <a:xfrm>
            <a:off x="4959103" y="3043963"/>
            <a:ext cx="1872208" cy="584775"/>
          </a:xfrm>
          <a:prstGeom prst="rect">
            <a:avLst/>
          </a:prstGeom>
          <a:noFill/>
        </p:spPr>
        <p:txBody>
          <a:bodyPr wrap="square" rtlCol="0">
            <a:spAutoFit/>
          </a:bodyPr>
          <a:lstStyle/>
          <a:p>
            <a:r>
              <a:rPr lang="zh-CN" altLang="en-US" sz="3200" b="1" dirty="0">
                <a:solidFill>
                  <a:srgbClr val="FF0000"/>
                </a:solidFill>
                <a:latin typeface="楷体" panose="02010609060101010101" charset="-122"/>
                <a:ea typeface="楷体" panose="02010609060101010101" charset="-122"/>
              </a:rPr>
              <a:t>大大方方</a:t>
            </a:r>
          </a:p>
        </p:txBody>
      </p:sp>
    </p:spTree>
    <p:extLst>
      <p:ext uri="{BB962C8B-B14F-4D97-AF65-F5344CB8AC3E}">
        <p14:creationId xmlns:p14="http://schemas.microsoft.com/office/powerpoint/2010/main" val="19646337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0"/>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10" grpId="0"/>
      <p:bldP spid="15" grpId="0"/>
      <p:bldP spid="21" grpId="0"/>
      <p:bldP spid="12" grpId="0"/>
      <p:bldP spid="1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80528" y="349002"/>
            <a:ext cx="8892480" cy="523220"/>
          </a:xfrm>
          <a:prstGeom prst="rect">
            <a:avLst/>
          </a:prstGeom>
          <a:noFill/>
        </p:spPr>
        <p:txBody>
          <a:bodyPr wrap="square" rtlCol="0">
            <a:spAutoFit/>
          </a:bodyPr>
          <a:lstStyle/>
          <a:p>
            <a:r>
              <a:rPr lang="zh-CN" altLang="en-US" sz="2800" dirty="0"/>
              <a:t>二、把下面的词语补充完整，并选词填空。</a:t>
            </a:r>
          </a:p>
        </p:txBody>
      </p:sp>
      <p:sp>
        <p:nvSpPr>
          <p:cNvPr id="5" name="TextBox 4"/>
          <p:cNvSpPr txBox="1"/>
          <p:nvPr/>
        </p:nvSpPr>
        <p:spPr>
          <a:xfrm>
            <a:off x="252536" y="987574"/>
            <a:ext cx="8567936" cy="3539430"/>
          </a:xfrm>
          <a:prstGeom prst="rect">
            <a:avLst/>
          </a:prstGeom>
          <a:noFill/>
        </p:spPr>
        <p:txBody>
          <a:bodyPr wrap="square" rtlCol="0">
            <a:spAutoFit/>
          </a:bodyPr>
          <a:lstStyle/>
          <a:p>
            <a:r>
              <a:rPr lang="en-US" altLang="zh-CN" sz="2800" b="1" dirty="0">
                <a:latin typeface="楷体" panose="02010609060101010101" charset="-122"/>
                <a:ea typeface="楷体" panose="02010609060101010101" charset="-122"/>
                <a:sym typeface="+mn-ea"/>
              </a:rPr>
              <a:t>( </a:t>
            </a:r>
            <a:r>
              <a:rPr lang="zh-CN" altLang="en-US" sz="2800" b="1" dirty="0">
                <a:latin typeface="楷体" panose="02010609060101010101" charset="-122"/>
                <a:ea typeface="楷体" panose="02010609060101010101" charset="-122"/>
                <a:sym typeface="+mn-ea"/>
              </a:rPr>
              <a:t>   </a:t>
            </a:r>
            <a:r>
              <a:rPr lang="en-US" altLang="zh-CN" sz="2800" b="1" dirty="0">
                <a:latin typeface="楷体" panose="02010609060101010101" charset="-122"/>
                <a:ea typeface="楷体" panose="02010609060101010101" charset="-122"/>
                <a:sym typeface="+mn-ea"/>
              </a:rPr>
              <a:t>)( </a:t>
            </a:r>
            <a:r>
              <a:rPr lang="zh-CN" altLang="en-US" sz="2800" b="1" dirty="0">
                <a:latin typeface="楷体" panose="02010609060101010101" charset="-122"/>
                <a:ea typeface="楷体" panose="02010609060101010101" charset="-122"/>
                <a:sym typeface="+mn-ea"/>
              </a:rPr>
              <a:t>   </a:t>
            </a:r>
            <a:r>
              <a:rPr lang="en-US" altLang="zh-CN" sz="2800" b="1" dirty="0">
                <a:latin typeface="楷体" panose="02010609060101010101" charset="-122"/>
                <a:ea typeface="楷体" panose="02010609060101010101" charset="-122"/>
                <a:sym typeface="+mn-ea"/>
              </a:rPr>
              <a:t>)</a:t>
            </a:r>
            <a:r>
              <a:rPr lang="zh-CN" altLang="en-US" sz="2800" b="1" dirty="0">
                <a:latin typeface="楷体" panose="02010609060101010101" charset="-122"/>
                <a:ea typeface="楷体" panose="02010609060101010101" charset="-122"/>
                <a:sym typeface="+mn-ea"/>
              </a:rPr>
              <a:t>忙忙  美味</a:t>
            </a:r>
            <a:r>
              <a:rPr lang="en-US" altLang="zh-CN" sz="2800" b="1" dirty="0">
                <a:latin typeface="楷体" panose="02010609060101010101" charset="-122"/>
                <a:ea typeface="楷体" panose="02010609060101010101" charset="-122"/>
                <a:sym typeface="+mn-ea"/>
              </a:rPr>
              <a:t>( </a:t>
            </a:r>
            <a:r>
              <a:rPr lang="zh-CN" altLang="en-US" sz="2800" b="1" dirty="0">
                <a:latin typeface="楷体" panose="02010609060101010101" charset="-122"/>
                <a:ea typeface="楷体" panose="02010609060101010101" charset="-122"/>
                <a:sym typeface="+mn-ea"/>
              </a:rPr>
              <a:t>   </a:t>
            </a:r>
            <a:r>
              <a:rPr lang="en-US" altLang="zh-CN" sz="2800" b="1" dirty="0">
                <a:latin typeface="楷体" panose="02010609060101010101" charset="-122"/>
                <a:ea typeface="楷体" panose="02010609060101010101" charset="-122"/>
                <a:sym typeface="+mn-ea"/>
              </a:rPr>
              <a:t>)</a:t>
            </a:r>
            <a:r>
              <a:rPr lang="zh-CN" altLang="en-US" sz="2800" b="1" dirty="0">
                <a:latin typeface="楷体" panose="02010609060101010101" charset="-122"/>
                <a:ea typeface="楷体" panose="02010609060101010101" charset="-122"/>
                <a:sym typeface="+mn-ea"/>
              </a:rPr>
              <a:t>口    哈哈大</a:t>
            </a:r>
            <a:r>
              <a:rPr lang="en-US" altLang="zh-CN" sz="2800" b="1" dirty="0">
                <a:latin typeface="楷体" panose="02010609060101010101" charset="-122"/>
                <a:ea typeface="楷体" panose="02010609060101010101" charset="-122"/>
                <a:sym typeface="+mn-ea"/>
              </a:rPr>
              <a:t>( </a:t>
            </a:r>
            <a:r>
              <a:rPr lang="zh-CN" altLang="en-US" sz="2800" b="1" dirty="0">
                <a:latin typeface="楷体" panose="02010609060101010101" charset="-122"/>
                <a:ea typeface="楷体" panose="02010609060101010101" charset="-122"/>
                <a:sym typeface="+mn-ea"/>
              </a:rPr>
              <a:t>   </a:t>
            </a:r>
            <a:r>
              <a:rPr lang="en-US" altLang="zh-CN" sz="2800" b="1" dirty="0">
                <a:latin typeface="楷体" panose="02010609060101010101" charset="-122"/>
                <a:ea typeface="楷体" panose="02010609060101010101" charset="-122"/>
                <a:sym typeface="+mn-ea"/>
              </a:rPr>
              <a:t>) ( </a:t>
            </a:r>
            <a:r>
              <a:rPr lang="zh-CN" altLang="en-US" sz="2800" b="1" dirty="0">
                <a:latin typeface="楷体" panose="02010609060101010101" charset="-122"/>
                <a:ea typeface="楷体" panose="02010609060101010101" charset="-122"/>
                <a:sym typeface="+mn-ea"/>
              </a:rPr>
              <a:t>  </a:t>
            </a:r>
            <a:r>
              <a:rPr lang="en-US" altLang="zh-CN" sz="2800" b="1" dirty="0">
                <a:latin typeface="楷体" panose="02010609060101010101" charset="-122"/>
                <a:ea typeface="楷体" panose="02010609060101010101" charset="-122"/>
                <a:sym typeface="+mn-ea"/>
              </a:rPr>
              <a:t>)</a:t>
            </a:r>
            <a:r>
              <a:rPr lang="zh-CN" altLang="en-US" sz="2800" b="1" dirty="0">
                <a:latin typeface="楷体" panose="02010609060101010101" charset="-122"/>
                <a:ea typeface="楷体" panose="02010609060101010101" charset="-122"/>
                <a:sym typeface="+mn-ea"/>
              </a:rPr>
              <a:t>战百胜       四通</a:t>
            </a:r>
            <a:r>
              <a:rPr lang="en-US" altLang="zh-CN" sz="2800" b="1" dirty="0">
                <a:latin typeface="楷体" panose="02010609060101010101" charset="-122"/>
                <a:ea typeface="楷体" panose="02010609060101010101" charset="-122"/>
                <a:sym typeface="+mn-ea"/>
              </a:rPr>
              <a:t>( </a:t>
            </a:r>
            <a:r>
              <a:rPr lang="zh-CN" altLang="en-US" sz="2800" b="1" dirty="0">
                <a:latin typeface="楷体" panose="02010609060101010101" charset="-122"/>
                <a:ea typeface="楷体" panose="02010609060101010101" charset="-122"/>
                <a:sym typeface="+mn-ea"/>
              </a:rPr>
              <a:t>   </a:t>
            </a:r>
            <a:r>
              <a:rPr lang="en-US" altLang="zh-CN" sz="2800" b="1" dirty="0">
                <a:latin typeface="楷体" panose="02010609060101010101" charset="-122"/>
                <a:ea typeface="楷体" panose="02010609060101010101" charset="-122"/>
                <a:sym typeface="+mn-ea"/>
              </a:rPr>
              <a:t>)</a:t>
            </a:r>
            <a:r>
              <a:rPr lang="zh-CN" altLang="en-US" sz="2800" b="1" dirty="0">
                <a:latin typeface="楷体" panose="02010609060101010101" charset="-122"/>
                <a:ea typeface="楷体" panose="02010609060101010101" charset="-122"/>
                <a:sym typeface="+mn-ea"/>
              </a:rPr>
              <a:t>达    七嘴八</a:t>
            </a:r>
            <a:r>
              <a:rPr lang="en-US" altLang="zh-CN" sz="2800" b="1" dirty="0">
                <a:latin typeface="楷体" panose="02010609060101010101" charset="-122"/>
                <a:ea typeface="楷体" panose="02010609060101010101" charset="-122"/>
                <a:sym typeface="+mn-ea"/>
              </a:rPr>
              <a:t>( </a:t>
            </a:r>
            <a:r>
              <a:rPr lang="zh-CN" altLang="en-US" sz="2800" b="1" dirty="0">
                <a:latin typeface="楷体" panose="02010609060101010101" charset="-122"/>
                <a:ea typeface="楷体" panose="02010609060101010101" charset="-122"/>
                <a:sym typeface="+mn-ea"/>
              </a:rPr>
              <a:t>   </a:t>
            </a:r>
            <a:r>
              <a:rPr lang="en-US" altLang="zh-CN" sz="2800" b="1" dirty="0">
                <a:latin typeface="楷体" panose="02010609060101010101" charset="-122"/>
                <a:ea typeface="楷体" panose="02010609060101010101" charset="-122"/>
                <a:sym typeface="+mn-ea"/>
              </a:rPr>
              <a:t>) </a:t>
            </a:r>
          </a:p>
          <a:p>
            <a:pPr indent="539750"/>
            <a:r>
              <a:rPr lang="en-US" altLang="zh-CN" sz="2800" b="1" dirty="0" smtClean="0">
                <a:latin typeface="楷体" panose="02010609060101010101" charset="-122"/>
                <a:ea typeface="楷体" panose="02010609060101010101" charset="-122"/>
                <a:sym typeface="+mn-ea"/>
              </a:rPr>
              <a:t>1</a:t>
            </a:r>
            <a:r>
              <a:rPr lang="en-US" altLang="zh-CN" sz="2800" b="1" dirty="0">
                <a:latin typeface="楷体" panose="02010609060101010101" charset="-122"/>
                <a:ea typeface="楷体" panose="02010609060101010101" charset="-122"/>
                <a:sym typeface="+mn-ea"/>
              </a:rPr>
              <a:t>.</a:t>
            </a:r>
            <a:r>
              <a:rPr lang="zh-CN" altLang="en-US" sz="2800" b="1" dirty="0">
                <a:latin typeface="楷体" panose="02010609060101010101" charset="-122"/>
                <a:ea typeface="楷体" panose="02010609060101010101" charset="-122"/>
                <a:sym typeface="+mn-ea"/>
              </a:rPr>
              <a:t>大家聚集在一起</a:t>
            </a:r>
            <a:r>
              <a:rPr lang="zh-CN" altLang="en-US" sz="2800" b="1" dirty="0" smtClean="0">
                <a:latin typeface="楷体" panose="02010609060101010101" charset="-122"/>
                <a:ea typeface="楷体" panose="02010609060101010101" charset="-122"/>
                <a:sym typeface="+mn-ea"/>
              </a:rPr>
              <a:t>，</a:t>
            </a:r>
            <a:r>
              <a:rPr lang="en-US" altLang="zh-CN" sz="2800" b="1" dirty="0" smtClean="0">
                <a:latin typeface="楷体" panose="02010609060101010101" charset="-122"/>
                <a:ea typeface="楷体" panose="02010609060101010101" charset="-122"/>
                <a:sym typeface="+mn-ea"/>
              </a:rPr>
              <a:t>___________</a:t>
            </a:r>
            <a:r>
              <a:rPr lang="zh-CN" altLang="en-US" sz="2800" b="1" dirty="0">
                <a:latin typeface="楷体" panose="02010609060101010101" charset="-122"/>
                <a:ea typeface="楷体" panose="02010609060101010101" charset="-122"/>
                <a:sym typeface="+mn-ea"/>
              </a:rPr>
              <a:t>地讲着刚才惊险</a:t>
            </a:r>
            <a:r>
              <a:rPr lang="zh-CN" altLang="en-US" sz="2800" b="1" dirty="0" smtClean="0">
                <a:latin typeface="楷体" panose="02010609060101010101" charset="-122"/>
                <a:ea typeface="楷体" panose="02010609060101010101" charset="-122"/>
                <a:sym typeface="+mn-ea"/>
              </a:rPr>
              <a:t>的一</a:t>
            </a:r>
            <a:r>
              <a:rPr lang="zh-CN" altLang="en-US" sz="2800" b="1" dirty="0">
                <a:latin typeface="楷体" panose="02010609060101010101" charset="-122"/>
                <a:ea typeface="楷体" panose="02010609060101010101" charset="-122"/>
                <a:sym typeface="+mn-ea"/>
              </a:rPr>
              <a:t>幕。 </a:t>
            </a:r>
          </a:p>
          <a:p>
            <a:pPr indent="539750"/>
            <a:r>
              <a:rPr lang="en-US" altLang="zh-CN" sz="2800" b="1" dirty="0">
                <a:latin typeface="楷体" panose="02010609060101010101" charset="-122"/>
                <a:ea typeface="楷体" panose="02010609060101010101" charset="-122"/>
                <a:sym typeface="+mn-ea"/>
              </a:rPr>
              <a:t>2.</a:t>
            </a:r>
            <a:r>
              <a:rPr lang="zh-CN" altLang="en-US" sz="2800" b="1" dirty="0">
                <a:latin typeface="楷体" panose="02010609060101010101" charset="-122"/>
                <a:ea typeface="楷体" panose="02010609060101010101" charset="-122"/>
                <a:sym typeface="+mn-ea"/>
              </a:rPr>
              <a:t>胡萝卜先生</a:t>
            </a:r>
            <a:r>
              <a:rPr lang="en-US" altLang="zh-CN" sz="2800" b="1" dirty="0">
                <a:latin typeface="楷体" panose="02010609060101010101" charset="-122"/>
                <a:ea typeface="楷体" panose="02010609060101010101" charset="-122"/>
                <a:sym typeface="+mn-ea"/>
              </a:rPr>
              <a:t>____________</a:t>
            </a:r>
            <a:r>
              <a:rPr lang="zh-CN" altLang="en-US" sz="2800" b="1" dirty="0">
                <a:latin typeface="楷体" panose="02010609060101010101" charset="-122"/>
                <a:ea typeface="楷体" panose="02010609060101010101" charset="-122"/>
                <a:sym typeface="+mn-ea"/>
              </a:rPr>
              <a:t>刮了胡子，就吃着果酱</a:t>
            </a:r>
            <a:r>
              <a:rPr lang="zh-CN" altLang="en-US" sz="2800" b="1" dirty="0" smtClean="0">
                <a:latin typeface="楷体" panose="02010609060101010101" charset="-122"/>
                <a:ea typeface="楷体" panose="02010609060101010101" charset="-122"/>
                <a:sym typeface="+mn-ea"/>
              </a:rPr>
              <a:t>面包</a:t>
            </a:r>
            <a:r>
              <a:rPr lang="zh-CN" altLang="en-US" sz="2800" b="1" dirty="0">
                <a:latin typeface="楷体" panose="02010609060101010101" charset="-122"/>
                <a:ea typeface="楷体" panose="02010609060101010101" charset="-122"/>
                <a:sym typeface="+mn-ea"/>
              </a:rPr>
              <a:t>上街去了。 </a:t>
            </a:r>
          </a:p>
          <a:p>
            <a:pPr indent="539750"/>
            <a:r>
              <a:rPr lang="en-US" altLang="zh-CN" sz="2800" b="1" dirty="0">
                <a:latin typeface="楷体" panose="02010609060101010101" charset="-122"/>
                <a:ea typeface="楷体" panose="02010609060101010101" charset="-122"/>
                <a:sym typeface="+mn-ea"/>
              </a:rPr>
              <a:t>3.</a:t>
            </a:r>
            <a:r>
              <a:rPr lang="zh-CN" altLang="en-US" sz="2800" b="1" dirty="0">
                <a:latin typeface="楷体" panose="02010609060101010101" charset="-122"/>
                <a:ea typeface="楷体" panose="02010609060101010101" charset="-122"/>
                <a:sym typeface="+mn-ea"/>
              </a:rPr>
              <a:t>狐狸真想</a:t>
            </a:r>
            <a:r>
              <a:rPr lang="en-US" altLang="zh-CN" sz="2800" b="1" dirty="0">
                <a:latin typeface="楷体" panose="02010609060101010101" charset="-122"/>
                <a:ea typeface="楷体" panose="02010609060101010101" charset="-122"/>
                <a:sym typeface="+mn-ea"/>
              </a:rPr>
              <a:t>____________</a:t>
            </a:r>
            <a:r>
              <a:rPr lang="zh-CN" altLang="en-US" sz="2800" b="1" dirty="0">
                <a:latin typeface="楷体" panose="02010609060101010101" charset="-122"/>
                <a:ea typeface="楷体" panose="02010609060101010101" charset="-122"/>
                <a:sym typeface="+mn-ea"/>
              </a:rPr>
              <a:t>。它在地上打着滚，捧着</a:t>
            </a:r>
            <a:r>
              <a:rPr lang="zh-CN" altLang="en-US" sz="2800" b="1" dirty="0" smtClean="0">
                <a:latin typeface="楷体" panose="02010609060101010101" charset="-122"/>
                <a:ea typeface="楷体" panose="02010609060101010101" charset="-122"/>
                <a:sym typeface="+mn-ea"/>
              </a:rPr>
              <a:t>肚子</a:t>
            </a:r>
            <a:r>
              <a:rPr lang="zh-CN" altLang="en-US" sz="2800" b="1" dirty="0">
                <a:latin typeface="楷体" panose="02010609060101010101" charset="-122"/>
                <a:ea typeface="楷体" panose="02010609060101010101" charset="-122"/>
                <a:sym typeface="+mn-ea"/>
              </a:rPr>
              <a:t>，竭力忍着不笑出声来。 </a:t>
            </a:r>
            <a:endParaRPr lang="en-US" altLang="zh-CN" sz="2800" b="1" dirty="0">
              <a:latin typeface="楷体" panose="02010609060101010101" charset="-122"/>
              <a:ea typeface="楷体" panose="02010609060101010101" charset="-122"/>
              <a:sym typeface="+mn-ea"/>
            </a:endParaRPr>
          </a:p>
        </p:txBody>
      </p:sp>
      <p:sp>
        <p:nvSpPr>
          <p:cNvPr id="7" name="TextBox 6"/>
          <p:cNvSpPr txBox="1"/>
          <p:nvPr/>
        </p:nvSpPr>
        <p:spPr>
          <a:xfrm>
            <a:off x="4292846" y="1842792"/>
            <a:ext cx="1944216" cy="523220"/>
          </a:xfrm>
          <a:prstGeom prst="rect">
            <a:avLst/>
          </a:prstGeom>
          <a:noFill/>
        </p:spPr>
        <p:txBody>
          <a:bodyPr wrap="square" rtlCol="0">
            <a:spAutoFit/>
          </a:bodyPr>
          <a:lstStyle/>
          <a:p>
            <a:r>
              <a:rPr lang="zh-CN" altLang="en-US" sz="2800" b="1" dirty="0">
                <a:solidFill>
                  <a:srgbClr val="FF0000"/>
                </a:solidFill>
                <a:latin typeface="楷体" pitchFamily="49" charset="-122"/>
                <a:ea typeface="楷体" pitchFamily="49" charset="-122"/>
              </a:rPr>
              <a:t>七嘴八舌</a:t>
            </a:r>
          </a:p>
        </p:txBody>
      </p:sp>
      <p:sp>
        <p:nvSpPr>
          <p:cNvPr id="8" name="TextBox 7"/>
          <p:cNvSpPr txBox="1"/>
          <p:nvPr/>
        </p:nvSpPr>
        <p:spPr>
          <a:xfrm>
            <a:off x="539552" y="968410"/>
            <a:ext cx="720080" cy="523220"/>
          </a:xfrm>
          <a:prstGeom prst="rect">
            <a:avLst/>
          </a:prstGeom>
          <a:noFill/>
        </p:spPr>
        <p:txBody>
          <a:bodyPr wrap="square" rtlCol="0">
            <a:spAutoFit/>
          </a:bodyPr>
          <a:lstStyle/>
          <a:p>
            <a:r>
              <a:rPr lang="zh-CN" altLang="en-US" sz="2800" b="1" dirty="0">
                <a:solidFill>
                  <a:srgbClr val="FF0000"/>
                </a:solidFill>
                <a:latin typeface="楷体" pitchFamily="49" charset="-122"/>
                <a:ea typeface="楷体" pitchFamily="49" charset="-122"/>
              </a:rPr>
              <a:t>匆</a:t>
            </a:r>
          </a:p>
        </p:txBody>
      </p:sp>
      <p:sp>
        <p:nvSpPr>
          <p:cNvPr id="10" name="TextBox 9"/>
          <p:cNvSpPr txBox="1"/>
          <p:nvPr/>
        </p:nvSpPr>
        <p:spPr>
          <a:xfrm>
            <a:off x="2923710" y="3558272"/>
            <a:ext cx="1944216" cy="523220"/>
          </a:xfrm>
          <a:prstGeom prst="rect">
            <a:avLst/>
          </a:prstGeom>
          <a:noFill/>
        </p:spPr>
        <p:txBody>
          <a:bodyPr wrap="square" rtlCol="0">
            <a:spAutoFit/>
          </a:bodyPr>
          <a:lstStyle/>
          <a:p>
            <a:r>
              <a:rPr lang="zh-CN" altLang="en-US" sz="2800" b="1" dirty="0">
                <a:solidFill>
                  <a:srgbClr val="FF0000"/>
                </a:solidFill>
                <a:latin typeface="楷体" pitchFamily="49" charset="-122"/>
                <a:ea typeface="楷体" pitchFamily="49" charset="-122"/>
              </a:rPr>
              <a:t>哈哈大笑</a:t>
            </a:r>
          </a:p>
        </p:txBody>
      </p:sp>
      <p:sp>
        <p:nvSpPr>
          <p:cNvPr id="9" name="TextBox 8"/>
          <p:cNvSpPr txBox="1"/>
          <p:nvPr/>
        </p:nvSpPr>
        <p:spPr>
          <a:xfrm>
            <a:off x="1691680" y="987574"/>
            <a:ext cx="720080" cy="523220"/>
          </a:xfrm>
          <a:prstGeom prst="rect">
            <a:avLst/>
          </a:prstGeom>
          <a:noFill/>
        </p:spPr>
        <p:txBody>
          <a:bodyPr wrap="square" rtlCol="0">
            <a:spAutoFit/>
          </a:bodyPr>
          <a:lstStyle/>
          <a:p>
            <a:r>
              <a:rPr lang="zh-CN" altLang="en-US" sz="2800" b="1" dirty="0">
                <a:solidFill>
                  <a:srgbClr val="FF0000"/>
                </a:solidFill>
                <a:latin typeface="楷体" pitchFamily="49" charset="-122"/>
                <a:ea typeface="楷体" pitchFamily="49" charset="-122"/>
              </a:rPr>
              <a:t>匆</a:t>
            </a:r>
          </a:p>
        </p:txBody>
      </p:sp>
      <p:sp>
        <p:nvSpPr>
          <p:cNvPr id="11" name="TextBox 10"/>
          <p:cNvSpPr txBox="1"/>
          <p:nvPr/>
        </p:nvSpPr>
        <p:spPr>
          <a:xfrm>
            <a:off x="4536504" y="987574"/>
            <a:ext cx="720080" cy="523220"/>
          </a:xfrm>
          <a:prstGeom prst="rect">
            <a:avLst/>
          </a:prstGeom>
          <a:noFill/>
        </p:spPr>
        <p:txBody>
          <a:bodyPr wrap="square" rtlCol="0">
            <a:spAutoFit/>
          </a:bodyPr>
          <a:lstStyle/>
          <a:p>
            <a:r>
              <a:rPr lang="zh-CN" altLang="en-US" sz="2800" b="1" dirty="0">
                <a:solidFill>
                  <a:srgbClr val="FF0000"/>
                </a:solidFill>
                <a:latin typeface="楷体" pitchFamily="49" charset="-122"/>
                <a:ea typeface="楷体" pitchFamily="49" charset="-122"/>
              </a:rPr>
              <a:t>可</a:t>
            </a:r>
          </a:p>
        </p:txBody>
      </p:sp>
      <p:sp>
        <p:nvSpPr>
          <p:cNvPr id="12" name="TextBox 11"/>
          <p:cNvSpPr txBox="1"/>
          <p:nvPr/>
        </p:nvSpPr>
        <p:spPr>
          <a:xfrm>
            <a:off x="7740352" y="987574"/>
            <a:ext cx="720080" cy="523220"/>
          </a:xfrm>
          <a:prstGeom prst="rect">
            <a:avLst/>
          </a:prstGeom>
          <a:noFill/>
        </p:spPr>
        <p:txBody>
          <a:bodyPr wrap="square" rtlCol="0">
            <a:spAutoFit/>
          </a:bodyPr>
          <a:lstStyle/>
          <a:p>
            <a:r>
              <a:rPr lang="zh-CN" altLang="en-US" sz="2800" b="1" dirty="0">
                <a:solidFill>
                  <a:srgbClr val="FF0000"/>
                </a:solidFill>
                <a:latin typeface="楷体" pitchFamily="49" charset="-122"/>
                <a:ea typeface="楷体" pitchFamily="49" charset="-122"/>
              </a:rPr>
              <a:t>笑</a:t>
            </a:r>
          </a:p>
        </p:txBody>
      </p:sp>
      <p:sp>
        <p:nvSpPr>
          <p:cNvPr id="13" name="TextBox 12"/>
          <p:cNvSpPr txBox="1"/>
          <p:nvPr/>
        </p:nvSpPr>
        <p:spPr>
          <a:xfrm>
            <a:off x="504056" y="1400458"/>
            <a:ext cx="720080" cy="523220"/>
          </a:xfrm>
          <a:prstGeom prst="rect">
            <a:avLst/>
          </a:prstGeom>
          <a:noFill/>
        </p:spPr>
        <p:txBody>
          <a:bodyPr wrap="square" rtlCol="0">
            <a:spAutoFit/>
          </a:bodyPr>
          <a:lstStyle/>
          <a:p>
            <a:r>
              <a:rPr lang="zh-CN" altLang="en-US" sz="2800" b="1" dirty="0">
                <a:solidFill>
                  <a:srgbClr val="FF0000"/>
                </a:solidFill>
                <a:latin typeface="楷体" pitchFamily="49" charset="-122"/>
                <a:ea typeface="楷体" pitchFamily="49" charset="-122"/>
              </a:rPr>
              <a:t>百</a:t>
            </a:r>
          </a:p>
        </p:txBody>
      </p:sp>
      <p:sp>
        <p:nvSpPr>
          <p:cNvPr id="14" name="TextBox 13"/>
          <p:cNvSpPr txBox="1"/>
          <p:nvPr/>
        </p:nvSpPr>
        <p:spPr>
          <a:xfrm>
            <a:off x="7740352" y="1428500"/>
            <a:ext cx="720080" cy="523220"/>
          </a:xfrm>
          <a:prstGeom prst="rect">
            <a:avLst/>
          </a:prstGeom>
          <a:noFill/>
        </p:spPr>
        <p:txBody>
          <a:bodyPr wrap="square" rtlCol="0">
            <a:spAutoFit/>
          </a:bodyPr>
          <a:lstStyle/>
          <a:p>
            <a:r>
              <a:rPr lang="zh-CN" altLang="en-US" sz="2800" b="1" dirty="0">
                <a:solidFill>
                  <a:srgbClr val="FF0000"/>
                </a:solidFill>
                <a:latin typeface="楷体" pitchFamily="49" charset="-122"/>
                <a:ea typeface="楷体" pitchFamily="49" charset="-122"/>
              </a:rPr>
              <a:t>舌</a:t>
            </a:r>
          </a:p>
        </p:txBody>
      </p:sp>
      <p:sp>
        <p:nvSpPr>
          <p:cNvPr id="15" name="TextBox 14"/>
          <p:cNvSpPr txBox="1"/>
          <p:nvPr/>
        </p:nvSpPr>
        <p:spPr>
          <a:xfrm>
            <a:off x="4536504" y="1419622"/>
            <a:ext cx="720080" cy="523220"/>
          </a:xfrm>
          <a:prstGeom prst="rect">
            <a:avLst/>
          </a:prstGeom>
          <a:noFill/>
        </p:spPr>
        <p:txBody>
          <a:bodyPr wrap="square" rtlCol="0">
            <a:spAutoFit/>
          </a:bodyPr>
          <a:lstStyle/>
          <a:p>
            <a:r>
              <a:rPr lang="zh-CN" altLang="en-US" sz="2800" b="1" dirty="0">
                <a:solidFill>
                  <a:srgbClr val="FF0000"/>
                </a:solidFill>
                <a:latin typeface="楷体" pitchFamily="49" charset="-122"/>
                <a:ea typeface="楷体" pitchFamily="49" charset="-122"/>
              </a:rPr>
              <a:t>八</a:t>
            </a:r>
          </a:p>
        </p:txBody>
      </p:sp>
      <p:sp>
        <p:nvSpPr>
          <p:cNvPr id="16" name="TextBox 15"/>
          <p:cNvSpPr txBox="1"/>
          <p:nvPr/>
        </p:nvSpPr>
        <p:spPr>
          <a:xfrm>
            <a:off x="3203848" y="2700690"/>
            <a:ext cx="1944216" cy="523220"/>
          </a:xfrm>
          <a:prstGeom prst="rect">
            <a:avLst/>
          </a:prstGeom>
          <a:noFill/>
        </p:spPr>
        <p:txBody>
          <a:bodyPr wrap="square" rtlCol="0">
            <a:spAutoFit/>
          </a:bodyPr>
          <a:lstStyle/>
          <a:p>
            <a:r>
              <a:rPr lang="zh-CN" altLang="en-US" sz="2800" b="1" dirty="0">
                <a:solidFill>
                  <a:srgbClr val="FF0000"/>
                </a:solidFill>
                <a:latin typeface="楷体" pitchFamily="49" charset="-122"/>
                <a:ea typeface="楷体" pitchFamily="49" charset="-122"/>
              </a:rPr>
              <a:t>匆匆忙忙</a:t>
            </a:r>
          </a:p>
        </p:txBody>
      </p:sp>
    </p:spTree>
    <p:extLst>
      <p:ext uri="{BB962C8B-B14F-4D97-AF65-F5344CB8AC3E}">
        <p14:creationId xmlns:p14="http://schemas.microsoft.com/office/powerpoint/2010/main" val="304056660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6"/>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0" grpId="0"/>
      <p:bldP spid="9" grpId="0"/>
      <p:bldP spid="11" grpId="0"/>
      <p:bldP spid="12" grpId="0"/>
      <p:bldP spid="13" grpId="0"/>
      <p:bldP spid="14" grpId="0"/>
      <p:bldP spid="15" grpId="0"/>
      <p:bldP spid="1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51520" y="560382"/>
            <a:ext cx="8892480" cy="523220"/>
          </a:xfrm>
          <a:prstGeom prst="rect">
            <a:avLst/>
          </a:prstGeom>
          <a:noFill/>
        </p:spPr>
        <p:txBody>
          <a:bodyPr wrap="square" rtlCol="0">
            <a:spAutoFit/>
          </a:bodyPr>
          <a:lstStyle/>
          <a:p>
            <a:r>
              <a:rPr lang="zh-CN" altLang="en-US" sz="2800" dirty="0"/>
              <a:t>三、选词填空。</a:t>
            </a:r>
          </a:p>
        </p:txBody>
      </p:sp>
      <p:sp>
        <p:nvSpPr>
          <p:cNvPr id="5" name="TextBox 4"/>
          <p:cNvSpPr txBox="1"/>
          <p:nvPr/>
        </p:nvSpPr>
        <p:spPr>
          <a:xfrm>
            <a:off x="251520" y="1331932"/>
            <a:ext cx="8748464" cy="1815882"/>
          </a:xfrm>
          <a:prstGeom prst="rect">
            <a:avLst/>
          </a:prstGeom>
          <a:noFill/>
        </p:spPr>
        <p:txBody>
          <a:bodyPr wrap="square" rtlCol="0">
            <a:spAutoFit/>
          </a:bodyPr>
          <a:lstStyle/>
          <a:p>
            <a:r>
              <a:rPr lang="en-US" altLang="zh-CN" sz="2800" b="1" dirty="0">
                <a:latin typeface="楷体" pitchFamily="49" charset="-122"/>
                <a:ea typeface="楷体" pitchFamily="49" charset="-122"/>
              </a:rPr>
              <a:t>                </a:t>
            </a:r>
            <a:r>
              <a:rPr lang="zh-CN" altLang="en-US" sz="2800" b="1" dirty="0">
                <a:latin typeface="楷体" pitchFamily="49" charset="-122"/>
                <a:ea typeface="楷体" pitchFamily="49" charset="-122"/>
              </a:rPr>
              <a:t>注意      留意</a:t>
            </a:r>
            <a:endParaRPr lang="en-US" altLang="zh-CN" sz="2800" b="1" dirty="0">
              <a:latin typeface="楷体" pitchFamily="49" charset="-122"/>
              <a:ea typeface="楷体" pitchFamily="49" charset="-122"/>
            </a:endParaRPr>
          </a:p>
          <a:p>
            <a:r>
              <a:rPr lang="en-US" altLang="zh-CN" sz="2800" b="1" dirty="0">
                <a:latin typeface="楷体" pitchFamily="49" charset="-122"/>
                <a:ea typeface="楷体" pitchFamily="49" charset="-122"/>
              </a:rPr>
              <a:t>1.</a:t>
            </a:r>
            <a:r>
              <a:rPr lang="zh-CN" altLang="en-US" sz="2800" b="1" dirty="0">
                <a:latin typeface="楷体" pitchFamily="49" charset="-122"/>
                <a:ea typeface="楷体" pitchFamily="49" charset="-122"/>
              </a:rPr>
              <a:t>春天来啦</a:t>
            </a:r>
            <a:r>
              <a:rPr lang="en-US" altLang="zh-CN" sz="2800" b="1" dirty="0">
                <a:latin typeface="楷体" pitchFamily="49" charset="-122"/>
                <a:ea typeface="楷体" pitchFamily="49" charset="-122"/>
              </a:rPr>
              <a:t>,</a:t>
            </a:r>
            <a:r>
              <a:rPr lang="zh-CN" altLang="en-US" sz="2800" b="1" dirty="0">
                <a:latin typeface="楷体" pitchFamily="49" charset="-122"/>
                <a:ea typeface="楷体" pitchFamily="49" charset="-122"/>
              </a:rPr>
              <a:t>小草偷偷地趁人不（   </a:t>
            </a:r>
            <a:r>
              <a:rPr lang="zh-CN" altLang="en-US" sz="2800" b="1" dirty="0" smtClean="0">
                <a:latin typeface="楷体" pitchFamily="49" charset="-122"/>
                <a:ea typeface="楷体" pitchFamily="49" charset="-122"/>
              </a:rPr>
              <a:t>  </a:t>
            </a:r>
            <a:r>
              <a:rPr lang="zh-CN" altLang="en-US" sz="2800" b="1" dirty="0">
                <a:latin typeface="楷体" pitchFamily="49" charset="-122"/>
                <a:ea typeface="楷体" pitchFamily="49" charset="-122"/>
              </a:rPr>
              <a:t>）地溜啦出来。</a:t>
            </a:r>
            <a:endParaRPr lang="en-US" altLang="zh-CN" sz="2800" b="1" dirty="0">
              <a:latin typeface="楷体" pitchFamily="49" charset="-122"/>
              <a:ea typeface="楷体" pitchFamily="49" charset="-122"/>
            </a:endParaRPr>
          </a:p>
          <a:p>
            <a:r>
              <a:rPr lang="en-US" altLang="zh-CN" sz="2800" b="1" dirty="0">
                <a:latin typeface="楷体" pitchFamily="49" charset="-122"/>
                <a:ea typeface="楷体" pitchFamily="49" charset="-122"/>
              </a:rPr>
              <a:t>2.</a:t>
            </a:r>
            <a:r>
              <a:rPr lang="zh-CN" altLang="en-US" sz="2800" b="1" dirty="0">
                <a:latin typeface="楷体" pitchFamily="49" charset="-122"/>
                <a:ea typeface="楷体" pitchFamily="49" charset="-122"/>
              </a:rPr>
              <a:t>平时（     ）观察事物</a:t>
            </a:r>
            <a:r>
              <a:rPr lang="en-US" altLang="zh-CN" sz="2800" b="1" dirty="0">
                <a:latin typeface="楷体" pitchFamily="49" charset="-122"/>
                <a:ea typeface="楷体" pitchFamily="49" charset="-122"/>
              </a:rPr>
              <a:t>,</a:t>
            </a:r>
            <a:r>
              <a:rPr lang="zh-CN" altLang="en-US" sz="2800" b="1" dirty="0">
                <a:latin typeface="楷体" pitchFamily="49" charset="-122"/>
                <a:ea typeface="楷体" pitchFamily="49" charset="-122"/>
              </a:rPr>
              <a:t>作文时就不会感到为难了。</a:t>
            </a:r>
            <a:endParaRPr lang="en-US" altLang="zh-CN" sz="2800" b="1" dirty="0">
              <a:latin typeface="楷体" pitchFamily="49" charset="-122"/>
              <a:ea typeface="楷体" pitchFamily="49" charset="-122"/>
            </a:endParaRPr>
          </a:p>
          <a:p>
            <a:r>
              <a:rPr lang="en-US" altLang="zh-CN" sz="2800" b="1" dirty="0">
                <a:latin typeface="楷体" pitchFamily="49" charset="-122"/>
                <a:ea typeface="楷体" pitchFamily="49" charset="-122"/>
              </a:rPr>
              <a:t>                 </a:t>
            </a:r>
            <a:endParaRPr lang="zh-CN" altLang="en-US" sz="2800" b="1" dirty="0">
              <a:latin typeface="楷体" pitchFamily="49" charset="-122"/>
              <a:ea typeface="楷体" pitchFamily="49" charset="-122"/>
            </a:endParaRPr>
          </a:p>
        </p:txBody>
      </p:sp>
      <p:sp>
        <p:nvSpPr>
          <p:cNvPr id="7" name="TextBox 6"/>
          <p:cNvSpPr txBox="1"/>
          <p:nvPr/>
        </p:nvSpPr>
        <p:spPr>
          <a:xfrm>
            <a:off x="1787136" y="2168990"/>
            <a:ext cx="1008112" cy="523220"/>
          </a:xfrm>
          <a:prstGeom prst="rect">
            <a:avLst/>
          </a:prstGeom>
          <a:noFill/>
        </p:spPr>
        <p:txBody>
          <a:bodyPr wrap="square" rtlCol="0">
            <a:spAutoFit/>
          </a:bodyPr>
          <a:lstStyle/>
          <a:p>
            <a:r>
              <a:rPr lang="zh-CN" altLang="en-US" sz="2800" b="1" dirty="0">
                <a:solidFill>
                  <a:srgbClr val="FF0000"/>
                </a:solidFill>
                <a:latin typeface="楷体" pitchFamily="49" charset="-122"/>
                <a:ea typeface="楷体" pitchFamily="49" charset="-122"/>
              </a:rPr>
              <a:t>注意</a:t>
            </a:r>
          </a:p>
        </p:txBody>
      </p:sp>
      <p:sp>
        <p:nvSpPr>
          <p:cNvPr id="16" name="TextBox 15"/>
          <p:cNvSpPr txBox="1"/>
          <p:nvPr/>
        </p:nvSpPr>
        <p:spPr>
          <a:xfrm>
            <a:off x="5543600" y="1755102"/>
            <a:ext cx="1080120" cy="523220"/>
          </a:xfrm>
          <a:prstGeom prst="rect">
            <a:avLst/>
          </a:prstGeom>
          <a:noFill/>
        </p:spPr>
        <p:txBody>
          <a:bodyPr wrap="square" rtlCol="0">
            <a:spAutoFit/>
          </a:bodyPr>
          <a:lstStyle/>
          <a:p>
            <a:r>
              <a:rPr lang="zh-CN" altLang="en-US" sz="2800" b="1" dirty="0">
                <a:solidFill>
                  <a:srgbClr val="FF0000"/>
                </a:solidFill>
                <a:latin typeface="楷体" pitchFamily="49" charset="-122"/>
                <a:ea typeface="楷体" pitchFamily="49" charset="-122"/>
              </a:rPr>
              <a:t>留意</a:t>
            </a:r>
          </a:p>
        </p:txBody>
      </p:sp>
    </p:spTree>
    <p:extLst>
      <p:ext uri="{BB962C8B-B14F-4D97-AF65-F5344CB8AC3E}">
        <p14:creationId xmlns:p14="http://schemas.microsoft.com/office/powerpoint/2010/main" val="304056660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43608" y="1275606"/>
            <a:ext cx="7056784" cy="2585323"/>
          </a:xfrm>
          <a:prstGeom prst="rect">
            <a:avLst/>
          </a:prstGeom>
          <a:noFill/>
        </p:spPr>
        <p:txBody>
          <a:bodyPr wrap="square" rtlCol="0">
            <a:spAutoFit/>
          </a:bodyPr>
          <a:lstStyle/>
          <a:p>
            <a:pPr>
              <a:lnSpc>
                <a:spcPct val="150000"/>
              </a:lnSpc>
            </a:pPr>
            <a:r>
              <a:rPr lang="zh-CN" altLang="en-US" sz="3600" b="1" dirty="0">
                <a:latin typeface="楷体" pitchFamily="49" charset="-122"/>
                <a:ea typeface="楷体" pitchFamily="49" charset="-122"/>
              </a:rPr>
              <a:t>    本单元有很多描写充满画面感的句子，让我们一起来总结一下吧！</a:t>
            </a:r>
          </a:p>
        </p:txBody>
      </p:sp>
    </p:spTree>
    <p:extLst>
      <p:ext uri="{BB962C8B-B14F-4D97-AF65-F5344CB8AC3E}">
        <p14:creationId xmlns:p14="http://schemas.microsoft.com/office/powerpoint/2010/main" val="422061766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47564" y="688504"/>
            <a:ext cx="7848872" cy="3539430"/>
          </a:xfrm>
          <a:prstGeom prst="rect">
            <a:avLst/>
          </a:prstGeom>
          <a:noFill/>
        </p:spPr>
        <p:txBody>
          <a:bodyPr wrap="square" rtlCol="0">
            <a:spAutoFit/>
          </a:bodyPr>
          <a:lstStyle/>
          <a:p>
            <a:r>
              <a:rPr lang="en-US" altLang="zh-CN" sz="3200" b="1" dirty="0">
                <a:latin typeface="楷体" pitchFamily="49" charset="-122"/>
                <a:ea typeface="楷体" pitchFamily="49" charset="-122"/>
              </a:rPr>
              <a:t>    </a:t>
            </a:r>
            <a:r>
              <a:rPr lang="zh-CN" altLang="en-US" sz="3200" b="1" dirty="0" smtClean="0">
                <a:latin typeface="楷体" pitchFamily="49" charset="-122"/>
                <a:ea typeface="楷体" pitchFamily="49" charset="-122"/>
              </a:rPr>
              <a:t>亲爱的</a:t>
            </a:r>
            <a:r>
              <a:rPr lang="zh-CN" altLang="en-US" sz="3200" b="1" dirty="0">
                <a:latin typeface="楷体" pitchFamily="49" charset="-122"/>
                <a:ea typeface="楷体" pitchFamily="49" charset="-122"/>
              </a:rPr>
              <a:t>同学们，在</a:t>
            </a:r>
            <a:r>
              <a:rPr lang="zh-CN" altLang="en-US" sz="3200" b="1" dirty="0" smtClean="0">
                <a:latin typeface="楷体" pitchFamily="49" charset="-122"/>
                <a:ea typeface="楷体" pitchFamily="49" charset="-122"/>
              </a:rPr>
              <a:t>第四单元</a:t>
            </a:r>
            <a:r>
              <a:rPr lang="zh-CN" altLang="en-US" sz="3200" b="1" dirty="0">
                <a:latin typeface="楷体" pitchFamily="49" charset="-122"/>
                <a:ea typeface="楷体" pitchFamily="49" charset="-122"/>
              </a:rPr>
              <a:t>中，我们学习了</a:t>
            </a:r>
            <a:r>
              <a:rPr lang="en-US" altLang="zh-CN" sz="3200" b="1" dirty="0">
                <a:latin typeface="楷体" pitchFamily="49" charset="-122"/>
                <a:ea typeface="楷体" pitchFamily="49" charset="-122"/>
              </a:rPr>
              <a:t>《</a:t>
            </a:r>
            <a:r>
              <a:rPr lang="zh-CN" altLang="en-US" sz="3200" b="1" dirty="0">
                <a:latin typeface="楷体" pitchFamily="49" charset="-122"/>
                <a:ea typeface="楷体" pitchFamily="49" charset="-122"/>
              </a:rPr>
              <a:t>总也倒不了的老屋</a:t>
            </a:r>
            <a:r>
              <a:rPr lang="en-US" altLang="zh-CN" sz="3200" b="1" dirty="0">
                <a:latin typeface="楷体" pitchFamily="49" charset="-122"/>
                <a:ea typeface="楷体" pitchFamily="49" charset="-122"/>
              </a:rPr>
              <a:t>》《</a:t>
            </a:r>
            <a:r>
              <a:rPr lang="zh-CN" altLang="en-US" sz="3200" b="1" dirty="0">
                <a:latin typeface="楷体" pitchFamily="49" charset="-122"/>
                <a:ea typeface="楷体" pitchFamily="49" charset="-122"/>
              </a:rPr>
              <a:t>胡萝卜先生的长胡子</a:t>
            </a:r>
            <a:r>
              <a:rPr lang="en-US" altLang="zh-CN" sz="3200" b="1" dirty="0">
                <a:latin typeface="楷体" pitchFamily="49" charset="-122"/>
                <a:ea typeface="楷体" pitchFamily="49" charset="-122"/>
              </a:rPr>
              <a:t>》《</a:t>
            </a:r>
            <a:r>
              <a:rPr lang="zh-CN" altLang="en-US" sz="3200" b="1" dirty="0">
                <a:latin typeface="楷体" pitchFamily="49" charset="-122"/>
                <a:ea typeface="楷体" pitchFamily="49" charset="-122"/>
              </a:rPr>
              <a:t>小狗学叫</a:t>
            </a:r>
            <a:r>
              <a:rPr lang="en-US" altLang="zh-CN" sz="3200" b="1" dirty="0">
                <a:latin typeface="楷体" pitchFamily="49" charset="-122"/>
                <a:ea typeface="楷体" pitchFamily="49" charset="-122"/>
              </a:rPr>
              <a:t>》</a:t>
            </a:r>
            <a:r>
              <a:rPr lang="zh-CN" altLang="en-US" sz="3200" b="1" dirty="0">
                <a:latin typeface="楷体" pitchFamily="49" charset="-122"/>
                <a:ea typeface="楷体" pitchFamily="49" charset="-122"/>
              </a:rPr>
              <a:t>以及</a:t>
            </a:r>
            <a:r>
              <a:rPr lang="en-US" altLang="zh-CN" sz="3200" b="1" dirty="0">
                <a:latin typeface="楷体" pitchFamily="49" charset="-122"/>
                <a:ea typeface="楷体" pitchFamily="49" charset="-122"/>
              </a:rPr>
              <a:t>《</a:t>
            </a:r>
            <a:r>
              <a:rPr lang="zh-CN" altLang="en-US" sz="3200" b="1" dirty="0">
                <a:latin typeface="楷体" pitchFamily="49" charset="-122"/>
                <a:ea typeface="楷体" pitchFamily="49" charset="-122"/>
              </a:rPr>
              <a:t>语文园地</a:t>
            </a:r>
            <a:r>
              <a:rPr lang="en-US" altLang="zh-CN" sz="3200" b="1" dirty="0">
                <a:latin typeface="楷体" pitchFamily="49" charset="-122"/>
                <a:ea typeface="楷体" pitchFamily="49" charset="-122"/>
              </a:rPr>
              <a:t>》</a:t>
            </a:r>
            <a:r>
              <a:rPr lang="zh-CN" altLang="en-US" sz="3200" b="1" dirty="0">
                <a:latin typeface="楷体" pitchFamily="49" charset="-122"/>
                <a:ea typeface="楷体" pitchFamily="49" charset="-122"/>
              </a:rPr>
              <a:t>，让我们一起来复习一下本单元的知识吧！</a:t>
            </a:r>
            <a:endParaRPr lang="en-US" altLang="zh-CN" sz="3200" b="1" dirty="0">
              <a:latin typeface="楷体" pitchFamily="49" charset="-122"/>
              <a:ea typeface="楷体" pitchFamily="49" charset="-122"/>
            </a:endParaRPr>
          </a:p>
          <a:p>
            <a:r>
              <a:rPr lang="en-US" altLang="zh-CN" sz="3200" b="1" dirty="0">
                <a:latin typeface="楷体" pitchFamily="49" charset="-122"/>
                <a:ea typeface="楷体" pitchFamily="49" charset="-122"/>
              </a:rPr>
              <a:t>    </a:t>
            </a:r>
            <a:r>
              <a:rPr lang="zh-CN" altLang="en-US" sz="3200" b="1" dirty="0">
                <a:latin typeface="楷体" pitchFamily="49" charset="-122"/>
                <a:ea typeface="楷体" pitchFamily="49" charset="-122"/>
              </a:rPr>
              <a:t>首先让我们一起来看看本单元有哪些需要注意的生字。</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611560" y="1131590"/>
            <a:ext cx="7848872" cy="2160591"/>
          </a:xfrm>
          <a:prstGeom prst="rect">
            <a:avLst/>
          </a:prstGeom>
          <a:noFill/>
        </p:spPr>
        <p:txBody>
          <a:bodyPr wrap="square" rtlCol="0">
            <a:spAutoFit/>
          </a:bodyPr>
          <a:lstStyle/>
          <a:p>
            <a:pPr>
              <a:lnSpc>
                <a:spcPct val="120000"/>
              </a:lnSpc>
            </a:pPr>
            <a:r>
              <a:rPr lang="en-US" altLang="zh-CN" sz="2800" dirty="0">
                <a:latin typeface="楷体" panose="02010609060101010101" charset="-122"/>
                <a:ea typeface="楷体" panose="02010609060101010101" charset="-122"/>
                <a:cs typeface="楷体" panose="02010609060101010101" charset="-122"/>
              </a:rPr>
              <a:t>    </a:t>
            </a:r>
            <a:r>
              <a:rPr lang="en-US" altLang="zh-CN" sz="2800" b="1" dirty="0">
                <a:latin typeface="楷体" panose="02010609060101010101" charset="-122"/>
                <a:ea typeface="楷体" panose="02010609060101010101" charset="-122"/>
                <a:cs typeface="楷体" panose="02010609060101010101" charset="-122"/>
              </a:rPr>
              <a:t>1.</a:t>
            </a:r>
            <a:r>
              <a:rPr lang="zh-CN" altLang="en-US" sz="2800" b="1" dirty="0">
                <a:latin typeface="楷体" panose="02010609060101010101" charset="-122"/>
                <a:ea typeface="楷体" panose="02010609060101010101" charset="-122"/>
                <a:cs typeface="楷体" panose="02010609060101010101" charset="-122"/>
              </a:rPr>
              <a:t>它们对过路的陌生人叫，</a:t>
            </a:r>
            <a:r>
              <a:rPr lang="zh-CN" altLang="en-US" sz="2800" b="1" dirty="0" smtClean="0">
                <a:latin typeface="楷体" panose="02010609060101010101" charset="-122"/>
                <a:ea typeface="楷体" panose="02010609060101010101" charset="-122"/>
                <a:cs typeface="楷体" panose="02010609060101010101" charset="-122"/>
              </a:rPr>
              <a:t>对惹人</a:t>
            </a:r>
            <a:r>
              <a:rPr lang="zh-CN" altLang="en-US" sz="2800" b="1" dirty="0">
                <a:latin typeface="楷体" panose="02010609060101010101" charset="-122"/>
                <a:ea typeface="楷体" panose="02010609060101010101" charset="-122"/>
                <a:cs typeface="楷体" panose="02010609060101010101" charset="-122"/>
              </a:rPr>
              <a:t>讨厌的猫叫，对着满月叫。它们高兴的时候叫，紧张的时候叫，发怒的时候也叫</a:t>
            </a:r>
            <a:r>
              <a:rPr lang="zh-CN" altLang="en-US" sz="2800" b="1" dirty="0" smtClean="0">
                <a:latin typeface="楷体" panose="02010609060101010101" charset="-122"/>
                <a:ea typeface="楷体" panose="02010609060101010101" charset="-122"/>
                <a:cs typeface="楷体" panose="02010609060101010101" charset="-122"/>
              </a:rPr>
              <a:t>。它们白天</a:t>
            </a:r>
            <a:r>
              <a:rPr lang="zh-CN" altLang="en-US" sz="2800" b="1" dirty="0">
                <a:latin typeface="楷体" panose="02010609060101010101" charset="-122"/>
                <a:ea typeface="楷体" panose="02010609060101010101" charset="-122"/>
                <a:cs typeface="楷体" panose="02010609060101010101" charset="-122"/>
              </a:rPr>
              <a:t>叫得多，但晚上也叫</a:t>
            </a:r>
            <a:r>
              <a:rPr lang="zh-CN" altLang="en-US" sz="2800" b="1" dirty="0" smtClean="0">
                <a:latin typeface="楷体" panose="02010609060101010101" charset="-122"/>
                <a:ea typeface="楷体" panose="02010609060101010101" charset="-122"/>
                <a:cs typeface="楷体" panose="02010609060101010101" charset="-122"/>
              </a:rPr>
              <a:t>。</a:t>
            </a:r>
            <a:r>
              <a:rPr lang="zh-CN" altLang="en-US" sz="2800" b="1" dirty="0" smtClean="0">
                <a:solidFill>
                  <a:srgbClr val="0000FF"/>
                </a:solidFill>
                <a:latin typeface="楷体" panose="02010609060101010101" charset="-122"/>
                <a:ea typeface="楷体" panose="02010609060101010101" charset="-122"/>
                <a:cs typeface="楷体" panose="02010609060101010101" charset="-122"/>
              </a:rPr>
              <a:t>（</a:t>
            </a:r>
            <a:r>
              <a:rPr lang="zh-CN" altLang="en-US" sz="2800" b="1" dirty="0">
                <a:solidFill>
                  <a:srgbClr val="0000FF"/>
                </a:solidFill>
                <a:latin typeface="楷体" panose="02010609060101010101" charset="-122"/>
                <a:ea typeface="楷体" panose="02010609060101010101" charset="-122"/>
                <a:cs typeface="楷体" panose="02010609060101010101" charset="-122"/>
              </a:rPr>
              <a:t>《小狗学叫》）</a:t>
            </a:r>
            <a:r>
              <a:rPr lang="en-US" altLang="zh-CN" sz="2800" b="1" dirty="0">
                <a:latin typeface="楷体" panose="02010609060101010101" charset="-122"/>
                <a:ea typeface="楷体" panose="02010609060101010101" charset="-122"/>
                <a:cs typeface="楷体" panose="02010609060101010101" charset="-122"/>
              </a:rPr>
              <a:t>  </a:t>
            </a:r>
            <a:endParaRPr lang="zh-CN" altLang="en-US" sz="2800" b="1" dirty="0">
              <a:solidFill>
                <a:srgbClr val="0000FF"/>
              </a:solidFill>
              <a:latin typeface="楷体" panose="02010609060101010101" charset="-122"/>
              <a:ea typeface="楷体" panose="02010609060101010101" charset="-122"/>
              <a:cs typeface="楷体" panose="02010609060101010101" charset="-122"/>
              <a:sym typeface="+mn-ea"/>
            </a:endParaRPr>
          </a:p>
        </p:txBody>
      </p:sp>
      <p:grpSp>
        <p:nvGrpSpPr>
          <p:cNvPr id="2" name="组合 3"/>
          <p:cNvGrpSpPr/>
          <p:nvPr/>
        </p:nvGrpSpPr>
        <p:grpSpPr>
          <a:xfrm>
            <a:off x="-108520" y="215683"/>
            <a:ext cx="2513330" cy="509438"/>
            <a:chOff x="458" y="988"/>
            <a:chExt cx="4134" cy="914"/>
          </a:xfrm>
          <a:effectLst>
            <a:outerShdw blurRad="50800" dist="38100" dir="2700000" algn="tl" rotWithShape="0">
              <a:prstClr val="black">
                <a:alpha val="40000"/>
              </a:prstClr>
            </a:outerShdw>
          </a:effectLst>
        </p:grpSpPr>
        <p:sp>
          <p:nvSpPr>
            <p:cNvPr id="7" name="流程图: 延期 6"/>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8" name="文本框 14">
              <a:hlinkClick r:id="rId3" action="ppaction://hlinkfile"/>
            </p:cNvPr>
            <p:cNvSpPr txBox="1"/>
            <p:nvPr/>
          </p:nvSpPr>
          <p:spPr>
            <a:xfrm>
              <a:off x="458" y="1005"/>
              <a:ext cx="3688" cy="897"/>
            </a:xfrm>
            <a:prstGeom prst="rect">
              <a:avLst/>
            </a:prstGeom>
            <a:noFill/>
          </p:spPr>
          <p:txBody>
            <a:bodyPr wrap="square" lIns="68580" tIns="34290" rIns="68580" bIns="34290" rtlCol="0">
              <a:spAutoFit/>
            </a:bodyPr>
            <a:lstStyle/>
            <a:p>
              <a:pPr algn="ctr"/>
              <a:r>
                <a:rPr lang="zh-CN" altLang="en-US" sz="2800" b="1" dirty="0">
                  <a:solidFill>
                    <a:schemeClr val="tx1"/>
                  </a:solidFill>
                  <a:latin typeface="楷体" panose="02010609060101010101" charset="-122"/>
                  <a:ea typeface="楷体" panose="02010609060101010101" charset="-122"/>
                </a:rPr>
                <a:t>排比句</a:t>
              </a:r>
            </a:p>
          </p:txBody>
        </p:sp>
      </p:grpSp>
      <p:sp>
        <p:nvSpPr>
          <p:cNvPr id="13" name="横卷形 12"/>
          <p:cNvSpPr/>
          <p:nvPr/>
        </p:nvSpPr>
        <p:spPr>
          <a:xfrm>
            <a:off x="2339752" y="3507854"/>
            <a:ext cx="4968552" cy="864096"/>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r>
              <a:rPr lang="zh-CN" altLang="en-US" sz="2400" dirty="0">
                <a:solidFill>
                  <a:srgbClr val="FF0000"/>
                </a:solidFill>
              </a:rPr>
              <a:t>排比句，写出了狗会叫、爱叫。</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5536" y="786066"/>
            <a:ext cx="8136904" cy="1569660"/>
          </a:xfrm>
          <a:prstGeom prst="rect">
            <a:avLst/>
          </a:prstGeom>
          <a:noFill/>
        </p:spPr>
        <p:txBody>
          <a:bodyPr wrap="square" rtlCol="0">
            <a:spAutoFit/>
          </a:bodyPr>
          <a:lstStyle/>
          <a:p>
            <a:r>
              <a:rPr lang="en-US" altLang="zh-CN" sz="3200" b="1" dirty="0">
                <a:latin typeface="楷体" pitchFamily="49" charset="-122"/>
                <a:ea typeface="楷体" pitchFamily="49" charset="-122"/>
              </a:rPr>
              <a:t>    2.</a:t>
            </a:r>
            <a:r>
              <a:rPr lang="zh-CN" altLang="en-US" sz="3200" b="1" dirty="0">
                <a:latin typeface="楷体" pitchFamily="49" charset="-122"/>
                <a:ea typeface="楷体" pitchFamily="49" charset="-122"/>
              </a:rPr>
              <a:t>它不会像狗一样叫，不会像猫一样叫，也不会像牛那样哞哞叫，更不会像马那样嘶鸣。</a:t>
            </a:r>
            <a:r>
              <a:rPr lang="zh-CN" altLang="en-US" sz="3200" b="1" dirty="0">
                <a:solidFill>
                  <a:srgbClr val="0000FF"/>
                </a:solidFill>
                <a:latin typeface="楷体" panose="02010609060101010101" charset="-122"/>
                <a:ea typeface="楷体" panose="02010609060101010101" charset="-122"/>
                <a:cs typeface="楷体" panose="02010609060101010101" charset="-122"/>
              </a:rPr>
              <a:t>（《小狗学叫》）</a:t>
            </a:r>
            <a:r>
              <a:rPr lang="en-US" altLang="zh-CN" sz="3200" b="1" dirty="0">
                <a:latin typeface="楷体" panose="02010609060101010101" charset="-122"/>
                <a:ea typeface="楷体" panose="02010609060101010101" charset="-122"/>
                <a:cs typeface="楷体" panose="02010609060101010101" charset="-122"/>
              </a:rPr>
              <a:t> </a:t>
            </a:r>
            <a:endParaRPr lang="zh-CN" altLang="en-US" sz="3200" b="1" dirty="0">
              <a:latin typeface="楷体" pitchFamily="49" charset="-122"/>
              <a:ea typeface="楷体" pitchFamily="49" charset="-122"/>
            </a:endParaRPr>
          </a:p>
        </p:txBody>
      </p:sp>
      <p:sp>
        <p:nvSpPr>
          <p:cNvPr id="3" name="横卷形 2"/>
          <p:cNvSpPr/>
          <p:nvPr/>
        </p:nvSpPr>
        <p:spPr>
          <a:xfrm>
            <a:off x="2160240" y="2931790"/>
            <a:ext cx="5004048" cy="864096"/>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r>
              <a:rPr lang="zh-CN" altLang="en-US" sz="2400" dirty="0">
                <a:solidFill>
                  <a:srgbClr val="FF0000"/>
                </a:solidFill>
              </a:rPr>
              <a:t>排比句，写出了这只小狗不会叫。</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76064" y="1062484"/>
            <a:ext cx="7236296" cy="1077218"/>
          </a:xfrm>
          <a:prstGeom prst="rect">
            <a:avLst/>
          </a:prstGeom>
          <a:noFill/>
        </p:spPr>
        <p:txBody>
          <a:bodyPr wrap="square" rtlCol="0">
            <a:spAutoFit/>
          </a:bodyPr>
          <a:lstStyle/>
          <a:p>
            <a:r>
              <a:rPr lang="zh-CN" altLang="en-US" sz="3200" b="1" dirty="0" smtClean="0">
                <a:latin typeface="楷体" panose="02010609060101010101" charset="-122"/>
                <a:ea typeface="楷体" panose="02010609060101010101" charset="-122"/>
                <a:cs typeface="楷体" panose="02010609060101010101" charset="-122"/>
                <a:sym typeface="+mn-ea"/>
              </a:rPr>
              <a:t>     你</a:t>
            </a:r>
            <a:r>
              <a:rPr lang="zh-CN" altLang="en-US" sz="3200" b="1" dirty="0">
                <a:latin typeface="楷体" panose="02010609060101010101" charset="-122"/>
                <a:ea typeface="楷体" panose="02010609060101010101" charset="-122"/>
                <a:cs typeface="楷体" panose="02010609060101010101" charset="-122"/>
                <a:sym typeface="+mn-ea"/>
              </a:rPr>
              <a:t>难道不知道狗是会叫的？</a:t>
            </a:r>
            <a:endParaRPr lang="en-US" altLang="zh-CN" sz="3200" b="1" dirty="0">
              <a:latin typeface="楷体" panose="02010609060101010101" charset="-122"/>
              <a:ea typeface="楷体" panose="02010609060101010101" charset="-122"/>
              <a:cs typeface="楷体" panose="02010609060101010101" charset="-122"/>
              <a:sym typeface="+mn-ea"/>
            </a:endParaRPr>
          </a:p>
          <a:p>
            <a:r>
              <a:rPr lang="en-US" altLang="zh-CN" sz="3200" b="1" dirty="0">
                <a:solidFill>
                  <a:srgbClr val="0000FF"/>
                </a:solidFill>
                <a:latin typeface="楷体" panose="02010609060101010101" charset="-122"/>
                <a:ea typeface="楷体" panose="02010609060101010101" charset="-122"/>
                <a:cs typeface="楷体" panose="02010609060101010101" charset="-122"/>
                <a:sym typeface="+mn-ea"/>
              </a:rPr>
              <a:t>                    </a:t>
            </a:r>
            <a:r>
              <a:rPr lang="zh-CN" altLang="en-US" sz="3200" b="1" dirty="0">
                <a:solidFill>
                  <a:srgbClr val="0000FF"/>
                </a:solidFill>
                <a:latin typeface="楷体" panose="02010609060101010101" charset="-122"/>
                <a:ea typeface="楷体" panose="02010609060101010101" charset="-122"/>
                <a:cs typeface="楷体" panose="02010609060101010101" charset="-122"/>
                <a:sym typeface="+mn-ea"/>
              </a:rPr>
              <a:t>（《小狗学叫》）</a:t>
            </a:r>
            <a:endParaRPr lang="en-US" altLang="zh-CN" sz="3200" b="1" dirty="0">
              <a:solidFill>
                <a:srgbClr val="0000FF"/>
              </a:solidFill>
              <a:latin typeface="楷体" panose="02010609060101010101" charset="-122"/>
              <a:ea typeface="楷体" panose="02010609060101010101" charset="-122"/>
              <a:cs typeface="楷体" panose="02010609060101010101" charset="-122"/>
              <a:sym typeface="+mn-ea"/>
            </a:endParaRPr>
          </a:p>
        </p:txBody>
      </p:sp>
      <p:grpSp>
        <p:nvGrpSpPr>
          <p:cNvPr id="3" name="组合 3"/>
          <p:cNvGrpSpPr/>
          <p:nvPr/>
        </p:nvGrpSpPr>
        <p:grpSpPr>
          <a:xfrm>
            <a:off x="0" y="195486"/>
            <a:ext cx="2513330" cy="509438"/>
            <a:chOff x="458" y="988"/>
            <a:chExt cx="4134" cy="914"/>
          </a:xfrm>
          <a:effectLst>
            <a:outerShdw blurRad="50800" dist="38100" dir="2700000" algn="tl" rotWithShape="0">
              <a:prstClr val="black">
                <a:alpha val="40000"/>
              </a:prstClr>
            </a:outerShdw>
          </a:effectLst>
        </p:grpSpPr>
        <p:sp>
          <p:nvSpPr>
            <p:cNvPr id="7" name="流程图: 延期 6"/>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8" name="文本框 14">
              <a:hlinkClick r:id="rId3" action="ppaction://hlinkfile"/>
            </p:cNvPr>
            <p:cNvSpPr txBox="1"/>
            <p:nvPr/>
          </p:nvSpPr>
          <p:spPr>
            <a:xfrm>
              <a:off x="458" y="1005"/>
              <a:ext cx="3688" cy="897"/>
            </a:xfrm>
            <a:prstGeom prst="rect">
              <a:avLst/>
            </a:prstGeom>
            <a:noFill/>
          </p:spPr>
          <p:txBody>
            <a:bodyPr wrap="square" lIns="68580" tIns="34290" rIns="68580" bIns="34290" rtlCol="0">
              <a:spAutoFit/>
            </a:bodyPr>
            <a:lstStyle/>
            <a:p>
              <a:pPr algn="ctr"/>
              <a:r>
                <a:rPr lang="zh-CN" altLang="en-US" sz="2800" b="1" dirty="0">
                  <a:solidFill>
                    <a:schemeClr val="tx1"/>
                  </a:solidFill>
                  <a:latin typeface="楷体" panose="02010609060101010101" charset="-122"/>
                  <a:ea typeface="楷体" panose="02010609060101010101" charset="-122"/>
                </a:rPr>
                <a:t>反问句</a:t>
              </a:r>
            </a:p>
          </p:txBody>
        </p:sp>
      </p:grpSp>
      <p:sp>
        <p:nvSpPr>
          <p:cNvPr id="16" name="横卷形 15"/>
          <p:cNvSpPr/>
          <p:nvPr/>
        </p:nvSpPr>
        <p:spPr>
          <a:xfrm>
            <a:off x="1864594" y="2588876"/>
            <a:ext cx="5155678" cy="1062994"/>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r>
              <a:rPr lang="zh-CN" altLang="en-US" sz="2400" dirty="0">
                <a:solidFill>
                  <a:srgbClr val="FF0000"/>
                </a:solidFill>
              </a:rPr>
              <a:t>用反问的语气，写出了大家的疑惑。</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73860" y="1059582"/>
            <a:ext cx="8244408" cy="1200329"/>
          </a:xfrm>
          <a:prstGeom prst="rect">
            <a:avLst/>
          </a:prstGeom>
          <a:noFill/>
        </p:spPr>
        <p:txBody>
          <a:bodyPr wrap="square" rtlCol="0">
            <a:spAutoFit/>
          </a:bodyPr>
          <a:lstStyle/>
          <a:p>
            <a:pPr>
              <a:lnSpc>
                <a:spcPct val="120000"/>
              </a:lnSpc>
            </a:pPr>
            <a:r>
              <a:rPr lang="en-US" altLang="zh-CN" sz="3200" b="1" dirty="0">
                <a:latin typeface="楷体" panose="02010609060101010101" charset="-122"/>
                <a:ea typeface="楷体" panose="02010609060101010101" charset="-122"/>
                <a:cs typeface="楷体" panose="02010609060101010101" charset="-122"/>
                <a:sym typeface="+mn-ea"/>
              </a:rPr>
              <a:t>    </a:t>
            </a:r>
            <a:r>
              <a:rPr lang="en-US" altLang="zh-CN" sz="2800" b="1" dirty="0">
                <a:latin typeface="楷体" panose="02010609060101010101" charset="-122"/>
                <a:ea typeface="楷体" panose="02010609060101010101" charset="-122"/>
                <a:cs typeface="楷体" panose="02010609060101010101" charset="-122"/>
                <a:sym typeface="+mn-ea"/>
              </a:rPr>
              <a:t>1.</a:t>
            </a:r>
            <a:r>
              <a:rPr lang="zh-CN" altLang="en-US" sz="2800" b="1" dirty="0">
                <a:latin typeface="楷体" panose="02010609060101010101" charset="-122"/>
                <a:ea typeface="楷体" panose="02010609060101010101" charset="-122"/>
                <a:cs typeface="楷体" panose="02010609060101010101" charset="-122"/>
                <a:sym typeface="+mn-ea"/>
              </a:rPr>
              <a:t>老屋</a:t>
            </a:r>
            <a:r>
              <a:rPr lang="zh-CN" altLang="en-US" sz="2800" b="1" dirty="0" smtClean="0">
                <a:latin typeface="楷体" panose="02010609060101010101" charset="-122"/>
                <a:ea typeface="楷体" panose="02010609060101010101" charset="-122"/>
                <a:cs typeface="楷体" panose="02010609060101010101" charset="-122"/>
                <a:sym typeface="+mn-ea"/>
              </a:rPr>
              <a:t>低头看看，吃力地眯起眼睛。</a:t>
            </a:r>
            <a:r>
              <a:rPr lang="en-US" altLang="zh-CN" sz="2800" b="1" dirty="0" smtClean="0">
                <a:latin typeface="楷体" panose="02010609060101010101" charset="-122"/>
                <a:ea typeface="楷体" panose="02010609060101010101" charset="-122"/>
                <a:cs typeface="楷体" panose="02010609060101010101" charset="-122"/>
                <a:sym typeface="+mn-ea"/>
              </a:rPr>
              <a:t>  </a:t>
            </a:r>
            <a:endParaRPr lang="en-US" altLang="zh-CN" sz="2800" b="1" dirty="0">
              <a:latin typeface="楷体" panose="02010609060101010101" charset="-122"/>
              <a:ea typeface="楷体" panose="02010609060101010101" charset="-122"/>
              <a:cs typeface="楷体" panose="02010609060101010101" charset="-122"/>
              <a:sym typeface="+mn-ea"/>
            </a:endParaRPr>
          </a:p>
          <a:p>
            <a:pPr>
              <a:lnSpc>
                <a:spcPct val="120000"/>
              </a:lnSpc>
            </a:pPr>
            <a:r>
              <a:rPr lang="en-US" altLang="zh-CN" sz="2800" b="1" dirty="0">
                <a:solidFill>
                  <a:srgbClr val="0000FF"/>
                </a:solidFill>
                <a:latin typeface="楷体" panose="02010609060101010101" charset="-122"/>
                <a:ea typeface="楷体" panose="02010609060101010101" charset="-122"/>
                <a:cs typeface="楷体" panose="02010609060101010101" charset="-122"/>
                <a:sym typeface="+mn-ea"/>
              </a:rPr>
              <a:t>                  </a:t>
            </a:r>
            <a:r>
              <a:rPr lang="zh-CN" altLang="en-US" sz="2800" b="1" dirty="0">
                <a:solidFill>
                  <a:srgbClr val="0000FF"/>
                </a:solidFill>
                <a:latin typeface="楷体" panose="02010609060101010101" charset="-122"/>
                <a:ea typeface="楷体" panose="02010609060101010101" charset="-122"/>
                <a:cs typeface="楷体" panose="02010609060101010101" charset="-122"/>
                <a:sym typeface="+mn-ea"/>
              </a:rPr>
              <a:t>（《总也倒不了的老屋》）</a:t>
            </a:r>
            <a:endParaRPr lang="en-US" altLang="zh-CN" sz="2800" b="1" dirty="0">
              <a:solidFill>
                <a:srgbClr val="0000FF"/>
              </a:solidFill>
              <a:latin typeface="楷体" panose="02010609060101010101" charset="-122"/>
              <a:ea typeface="楷体" panose="02010609060101010101" charset="-122"/>
              <a:cs typeface="楷体" panose="02010609060101010101" charset="-122"/>
              <a:sym typeface="+mn-ea"/>
            </a:endParaRPr>
          </a:p>
        </p:txBody>
      </p:sp>
      <p:grpSp>
        <p:nvGrpSpPr>
          <p:cNvPr id="3" name="组合 5"/>
          <p:cNvGrpSpPr/>
          <p:nvPr/>
        </p:nvGrpSpPr>
        <p:grpSpPr>
          <a:xfrm>
            <a:off x="0" y="195486"/>
            <a:ext cx="4355976" cy="509476"/>
            <a:chOff x="458" y="988"/>
            <a:chExt cx="4134" cy="914"/>
          </a:xfrm>
          <a:effectLst>
            <a:outerShdw blurRad="50800" dist="38100" dir="2700000" algn="tl" rotWithShape="0">
              <a:prstClr val="black">
                <a:alpha val="40000"/>
              </a:prstClr>
            </a:outerShdw>
          </a:effectLst>
        </p:grpSpPr>
        <p:sp>
          <p:nvSpPr>
            <p:cNvPr id="7" name="流程图: 延期 6"/>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8" name="文本框 14">
              <a:hlinkClick r:id="rId3" action="ppaction://hlinkfile"/>
            </p:cNvPr>
            <p:cNvSpPr txBox="1"/>
            <p:nvPr/>
          </p:nvSpPr>
          <p:spPr>
            <a:xfrm>
              <a:off x="458" y="1005"/>
              <a:ext cx="3688" cy="897"/>
            </a:xfrm>
            <a:prstGeom prst="rect">
              <a:avLst/>
            </a:prstGeom>
            <a:noFill/>
          </p:spPr>
          <p:txBody>
            <a:bodyPr wrap="square" lIns="68580" tIns="34290" rIns="68580" bIns="34290" rtlCol="0">
              <a:spAutoFit/>
            </a:bodyPr>
            <a:lstStyle/>
            <a:p>
              <a:pPr algn="ctr"/>
              <a:r>
                <a:rPr lang="zh-CN" altLang="en-US" sz="2800" b="1" dirty="0">
                  <a:solidFill>
                    <a:schemeClr val="tx1"/>
                  </a:solidFill>
                  <a:latin typeface="楷体" panose="02010609060101010101" charset="-122"/>
                  <a:ea typeface="楷体" panose="02010609060101010101" charset="-122"/>
                </a:rPr>
                <a:t>神态描写的句子</a:t>
              </a:r>
            </a:p>
          </p:txBody>
        </p:sp>
      </p:grpSp>
      <p:sp>
        <p:nvSpPr>
          <p:cNvPr id="11" name="横卷形 10"/>
          <p:cNvSpPr/>
          <p:nvPr/>
        </p:nvSpPr>
        <p:spPr>
          <a:xfrm>
            <a:off x="899592" y="2643758"/>
            <a:ext cx="7466312" cy="1224136"/>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r>
              <a:rPr lang="zh-CN" altLang="en-US" sz="2400" dirty="0">
                <a:solidFill>
                  <a:srgbClr val="FF0000"/>
                </a:solidFill>
              </a:rPr>
              <a:t>神态描写，说明老屋很老，眼睛都花了，看不清东西。</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23528" y="771550"/>
            <a:ext cx="7956376" cy="1384995"/>
          </a:xfrm>
          <a:prstGeom prst="rect">
            <a:avLst/>
          </a:prstGeom>
          <a:noFill/>
        </p:spPr>
        <p:txBody>
          <a:bodyPr wrap="square" rtlCol="0">
            <a:spAutoFit/>
          </a:bodyPr>
          <a:lstStyle/>
          <a:p>
            <a:r>
              <a:rPr lang="en-US" altLang="zh-CN" sz="2800" b="1" dirty="0">
                <a:latin typeface="楷体" panose="02010609060101010101" charset="-122"/>
                <a:ea typeface="楷体" panose="02010609060101010101" charset="-122"/>
                <a:cs typeface="楷体" panose="02010609060101010101" charset="-122"/>
                <a:sym typeface="+mn-ea"/>
              </a:rPr>
              <a:t>    2.</a:t>
            </a:r>
            <a:r>
              <a:rPr lang="zh-CN" altLang="en-US" sz="2800" b="1" dirty="0">
                <a:latin typeface="楷体" panose="02010609060101010101" charset="-122"/>
                <a:ea typeface="楷体" panose="02010609060101010101" charset="-122"/>
                <a:cs typeface="楷体" panose="02010609060101010101" charset="-122"/>
                <a:sym typeface="+mn-ea"/>
              </a:rPr>
              <a:t>老屋低头看看，眼睛眯成一条缝。</a:t>
            </a:r>
            <a:endParaRPr lang="en-US" altLang="zh-CN" sz="2800" b="1" dirty="0">
              <a:latin typeface="楷体" panose="02010609060101010101" charset="-122"/>
              <a:ea typeface="楷体" panose="02010609060101010101" charset="-122"/>
              <a:cs typeface="楷体" panose="02010609060101010101" charset="-122"/>
              <a:sym typeface="+mn-ea"/>
            </a:endParaRPr>
          </a:p>
          <a:p>
            <a:r>
              <a:rPr lang="en-US" altLang="zh-CN" sz="2800" b="1" dirty="0">
                <a:solidFill>
                  <a:srgbClr val="0000FF"/>
                </a:solidFill>
                <a:latin typeface="楷体" panose="02010609060101010101" charset="-122"/>
                <a:ea typeface="楷体" panose="02010609060101010101" charset="-122"/>
                <a:cs typeface="楷体" panose="02010609060101010101" charset="-122"/>
                <a:sym typeface="+mn-ea"/>
              </a:rPr>
              <a:t>                </a:t>
            </a:r>
            <a:r>
              <a:rPr lang="zh-CN" altLang="en-US" sz="2800" b="1" dirty="0">
                <a:solidFill>
                  <a:srgbClr val="0000FF"/>
                </a:solidFill>
                <a:latin typeface="楷体" panose="02010609060101010101" charset="-122"/>
                <a:ea typeface="楷体" panose="02010609060101010101" charset="-122"/>
                <a:cs typeface="楷体" panose="02010609060101010101" charset="-122"/>
                <a:sym typeface="+mn-ea"/>
              </a:rPr>
              <a:t>（《总也倒不了的老屋》）</a:t>
            </a:r>
            <a:endParaRPr lang="en-US" altLang="zh-CN" sz="2800" b="1" dirty="0">
              <a:solidFill>
                <a:srgbClr val="0000FF"/>
              </a:solidFill>
              <a:latin typeface="楷体" panose="02010609060101010101" charset="-122"/>
              <a:ea typeface="楷体" panose="02010609060101010101" charset="-122"/>
              <a:cs typeface="楷体" panose="02010609060101010101" charset="-122"/>
              <a:sym typeface="+mn-ea"/>
            </a:endParaRPr>
          </a:p>
          <a:p>
            <a:r>
              <a:rPr lang="en-US" altLang="zh-CN" sz="2800" b="1" dirty="0">
                <a:solidFill>
                  <a:srgbClr val="0000FF"/>
                </a:solidFill>
                <a:latin typeface="楷体" panose="02010609060101010101" charset="-122"/>
                <a:ea typeface="楷体" panose="02010609060101010101" charset="-122"/>
                <a:cs typeface="楷体" panose="02010609060101010101" charset="-122"/>
                <a:sym typeface="+mn-ea"/>
              </a:rPr>
              <a:t>    </a:t>
            </a:r>
            <a:endParaRPr lang="zh-CN" altLang="en-US" sz="2800" b="1" dirty="0">
              <a:solidFill>
                <a:srgbClr val="0000FF"/>
              </a:solidFill>
              <a:latin typeface="楷体" panose="02010609060101010101" charset="-122"/>
              <a:ea typeface="楷体" panose="02010609060101010101" charset="-122"/>
              <a:cs typeface="楷体" panose="02010609060101010101" charset="-122"/>
              <a:sym typeface="+mn-ea"/>
            </a:endParaRPr>
          </a:p>
        </p:txBody>
      </p:sp>
      <p:sp>
        <p:nvSpPr>
          <p:cNvPr id="8" name="横卷形 7"/>
          <p:cNvSpPr/>
          <p:nvPr/>
        </p:nvSpPr>
        <p:spPr>
          <a:xfrm>
            <a:off x="1475656" y="2643758"/>
            <a:ext cx="6300192" cy="878659"/>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r>
              <a:rPr lang="zh-CN" altLang="en-US" sz="2400" dirty="0">
                <a:solidFill>
                  <a:srgbClr val="FF0000"/>
                </a:solidFill>
              </a:rPr>
              <a:t>神态描写，形象地写出了老屋看东西的样子。</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5"/>
          <p:cNvGrpSpPr/>
          <p:nvPr/>
        </p:nvGrpSpPr>
        <p:grpSpPr>
          <a:xfrm>
            <a:off x="-252536" y="267494"/>
            <a:ext cx="3591556" cy="517837"/>
            <a:chOff x="253" y="967"/>
            <a:chExt cx="4339" cy="929"/>
          </a:xfrm>
          <a:effectLst>
            <a:outerShdw blurRad="50800" dist="38100" dir="2700000" algn="tl" rotWithShape="0">
              <a:prstClr val="black">
                <a:alpha val="40000"/>
              </a:prstClr>
            </a:outerShdw>
          </a:effectLst>
        </p:grpSpPr>
        <p:sp>
          <p:nvSpPr>
            <p:cNvPr id="7" name="流程图: 延期 6"/>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8" name="文本框 14">
              <a:hlinkClick r:id="rId3" action="ppaction://hlinkfile"/>
            </p:cNvPr>
            <p:cNvSpPr txBox="1"/>
            <p:nvPr/>
          </p:nvSpPr>
          <p:spPr>
            <a:xfrm>
              <a:off x="253" y="967"/>
              <a:ext cx="4163" cy="897"/>
            </a:xfrm>
            <a:prstGeom prst="rect">
              <a:avLst/>
            </a:prstGeom>
            <a:noFill/>
          </p:spPr>
          <p:txBody>
            <a:bodyPr wrap="square" lIns="68580" tIns="34290" rIns="68580" bIns="34290" rtlCol="0">
              <a:spAutoFit/>
            </a:bodyPr>
            <a:lstStyle/>
            <a:p>
              <a:pPr algn="ctr"/>
              <a:r>
                <a:rPr lang="zh-CN" altLang="en-US" sz="2800" b="1" dirty="0">
                  <a:solidFill>
                    <a:schemeClr val="tx1"/>
                  </a:solidFill>
                  <a:latin typeface="楷体" panose="02010609060101010101" charset="-122"/>
                  <a:ea typeface="楷体" panose="02010609060101010101" charset="-122"/>
                </a:rPr>
                <a:t>心理描写的句子</a:t>
              </a:r>
            </a:p>
          </p:txBody>
        </p:sp>
      </p:grpSp>
      <p:sp>
        <p:nvSpPr>
          <p:cNvPr id="9" name="文本框 1"/>
          <p:cNvSpPr txBox="1"/>
          <p:nvPr/>
        </p:nvSpPr>
        <p:spPr>
          <a:xfrm>
            <a:off x="371768" y="1117027"/>
            <a:ext cx="8448704" cy="1200329"/>
          </a:xfrm>
          <a:prstGeom prst="rect">
            <a:avLst/>
          </a:prstGeom>
          <a:noFill/>
        </p:spPr>
        <p:txBody>
          <a:bodyPr wrap="square" rtlCol="0">
            <a:spAutoFit/>
          </a:bodyPr>
          <a:lstStyle/>
          <a:p>
            <a:r>
              <a:rPr lang="zh-CN" altLang="en-US" sz="3600" b="1" dirty="0" smtClean="0">
                <a:latin typeface="楷体" panose="02010609060101010101" charset="-122"/>
                <a:ea typeface="楷体" panose="02010609060101010101" charset="-122"/>
                <a:cs typeface="楷体" panose="02010609060101010101" charset="-122"/>
                <a:sym typeface="+mn-ea"/>
              </a:rPr>
              <a:t>    一</a:t>
            </a:r>
            <a:r>
              <a:rPr lang="zh-CN" altLang="en-US" sz="3600" b="1" dirty="0">
                <a:latin typeface="楷体" panose="02010609060101010101" charset="-122"/>
                <a:ea typeface="楷体" panose="02010609060101010101" charset="-122"/>
                <a:cs typeface="楷体" panose="02010609060101010101" charset="-122"/>
                <a:sym typeface="+mn-ea"/>
              </a:rPr>
              <a:t>只狐狸听到了，心里寻思着：公鸡终于来找我了。</a:t>
            </a:r>
            <a:r>
              <a:rPr lang="zh-CN" altLang="en-US" sz="3600" b="1" dirty="0">
                <a:solidFill>
                  <a:srgbClr val="0000FF"/>
                </a:solidFill>
                <a:latin typeface="楷体" panose="02010609060101010101" charset="-122"/>
                <a:ea typeface="楷体" panose="02010609060101010101" charset="-122"/>
                <a:cs typeface="楷体" panose="02010609060101010101" charset="-122"/>
                <a:sym typeface="+mn-ea"/>
              </a:rPr>
              <a:t> （《小狗学叫》）</a:t>
            </a:r>
            <a:endParaRPr lang="zh-CN" altLang="en-US" sz="3600" b="1" dirty="0">
              <a:latin typeface="楷体" panose="02010609060101010101" charset="-122"/>
              <a:ea typeface="楷体" panose="02010609060101010101" charset="-122"/>
              <a:cs typeface="楷体" panose="02010609060101010101" charset="-122"/>
              <a:sym typeface="+mn-ea"/>
            </a:endParaRPr>
          </a:p>
        </p:txBody>
      </p:sp>
      <p:sp>
        <p:nvSpPr>
          <p:cNvPr id="6" name="横卷形 5"/>
          <p:cNvSpPr/>
          <p:nvPr/>
        </p:nvSpPr>
        <p:spPr>
          <a:xfrm>
            <a:off x="1475656" y="2931790"/>
            <a:ext cx="6192688" cy="1200329"/>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r>
              <a:rPr lang="zh-CN" altLang="en-US" sz="2400" dirty="0" smtClean="0">
                <a:solidFill>
                  <a:srgbClr val="FF0000"/>
                </a:solidFill>
              </a:rPr>
              <a:t>           这</a:t>
            </a:r>
            <a:r>
              <a:rPr lang="zh-CN" altLang="en-US" sz="2400" dirty="0">
                <a:solidFill>
                  <a:srgbClr val="FF0000"/>
                </a:solidFill>
              </a:rPr>
              <a:t>句话是狐狸听到小狗叫声后的想法，“终于”说明狐狸等这一刻等了很久。</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5"/>
          <p:cNvGrpSpPr/>
          <p:nvPr/>
        </p:nvGrpSpPr>
        <p:grpSpPr>
          <a:xfrm>
            <a:off x="-180076" y="195487"/>
            <a:ext cx="4248020" cy="506132"/>
            <a:chOff x="275" y="988"/>
            <a:chExt cx="4317" cy="908"/>
          </a:xfrm>
          <a:effectLst>
            <a:outerShdw blurRad="50800" dist="38100" dir="2700000" algn="tl" rotWithShape="0">
              <a:prstClr val="black">
                <a:alpha val="40000"/>
              </a:prstClr>
            </a:outerShdw>
          </a:effectLst>
        </p:grpSpPr>
        <p:sp>
          <p:nvSpPr>
            <p:cNvPr id="7" name="流程图: 延期 6"/>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8" name="文本框 14">
              <a:hlinkClick r:id="rId3" action="ppaction://hlinkfile"/>
            </p:cNvPr>
            <p:cNvSpPr txBox="1"/>
            <p:nvPr/>
          </p:nvSpPr>
          <p:spPr>
            <a:xfrm>
              <a:off x="275" y="999"/>
              <a:ext cx="4134" cy="897"/>
            </a:xfrm>
            <a:prstGeom prst="rect">
              <a:avLst/>
            </a:prstGeom>
            <a:noFill/>
          </p:spPr>
          <p:txBody>
            <a:bodyPr wrap="square" lIns="68580" tIns="34290" rIns="68580" bIns="34290" rtlCol="0">
              <a:spAutoFit/>
            </a:bodyPr>
            <a:lstStyle/>
            <a:p>
              <a:pPr algn="ctr"/>
              <a:r>
                <a:rPr lang="zh-CN" altLang="en-US" sz="2800" b="1" dirty="0">
                  <a:latin typeface="楷体" panose="02010609060101010101" charset="-122"/>
                  <a:ea typeface="楷体" panose="02010609060101010101" charset="-122"/>
                </a:rPr>
                <a:t>含有关联词语</a:t>
              </a:r>
              <a:r>
                <a:rPr lang="zh-CN" altLang="en-US" sz="2800" b="1" dirty="0">
                  <a:solidFill>
                    <a:schemeClr val="tx1"/>
                  </a:solidFill>
                  <a:latin typeface="楷体" panose="02010609060101010101" charset="-122"/>
                  <a:ea typeface="楷体" panose="02010609060101010101" charset="-122"/>
                </a:rPr>
                <a:t>的句子</a:t>
              </a:r>
            </a:p>
          </p:txBody>
        </p:sp>
      </p:grpSp>
      <p:sp>
        <p:nvSpPr>
          <p:cNvPr id="9" name="文本框 1"/>
          <p:cNvSpPr txBox="1"/>
          <p:nvPr/>
        </p:nvSpPr>
        <p:spPr>
          <a:xfrm>
            <a:off x="395536" y="1131590"/>
            <a:ext cx="8460432" cy="1754326"/>
          </a:xfrm>
          <a:prstGeom prst="rect">
            <a:avLst/>
          </a:prstGeom>
          <a:noFill/>
        </p:spPr>
        <p:txBody>
          <a:bodyPr wrap="square" rtlCol="0">
            <a:spAutoFit/>
          </a:bodyPr>
          <a:lstStyle/>
          <a:p>
            <a:r>
              <a:rPr lang="zh-CN" altLang="en-US" sz="3600" b="1" dirty="0">
                <a:latin typeface="楷体" panose="02010609060101010101" charset="-122"/>
                <a:ea typeface="楷体" panose="02010609060101010101" charset="-122"/>
                <a:cs typeface="楷体" panose="02010609060101010101" charset="-122"/>
                <a:sym typeface="+mn-ea"/>
              </a:rPr>
              <a:t>  　</a:t>
            </a:r>
            <a:r>
              <a:rPr lang="en-US" altLang="zh-CN" sz="3600" b="1" dirty="0">
                <a:latin typeface="楷体" panose="02010609060101010101" charset="-122"/>
                <a:ea typeface="楷体" panose="02010609060101010101" charset="-122"/>
                <a:cs typeface="楷体" panose="02010609060101010101" charset="-122"/>
                <a:sym typeface="+mn-ea"/>
              </a:rPr>
              <a:t>1.</a:t>
            </a:r>
            <a:r>
              <a:rPr lang="zh-CN" altLang="en-US" sz="3600" b="1" dirty="0">
                <a:latin typeface="楷体" panose="02010609060101010101" charset="-122"/>
                <a:ea typeface="楷体" panose="02010609060101010101" charset="-122"/>
                <a:cs typeface="楷体" panose="02010609060101010101" charset="-122"/>
                <a:sym typeface="+mn-ea"/>
              </a:rPr>
              <a:t>胡萝卜先生常常为胡子发愁，</a:t>
            </a:r>
            <a:r>
              <a:rPr lang="zh-CN" altLang="en-US" sz="3600" b="1" dirty="0">
                <a:solidFill>
                  <a:srgbClr val="FF0000"/>
                </a:solidFill>
                <a:latin typeface="楷体" panose="02010609060101010101" charset="-122"/>
                <a:ea typeface="楷体" panose="02010609060101010101" charset="-122"/>
                <a:cs typeface="楷体" panose="02010609060101010101" charset="-122"/>
                <a:sym typeface="+mn-ea"/>
              </a:rPr>
              <a:t>因为</a:t>
            </a:r>
            <a:r>
              <a:rPr lang="zh-CN" altLang="en-US" sz="3600" b="1" dirty="0">
                <a:latin typeface="楷体" panose="02010609060101010101" charset="-122"/>
                <a:ea typeface="楷体" panose="02010609060101010101" charset="-122"/>
                <a:cs typeface="楷体" panose="02010609060101010101" charset="-122"/>
                <a:sym typeface="+mn-ea"/>
              </a:rPr>
              <a:t>他长着浓密的胡子，必须每天刮</a:t>
            </a:r>
            <a:r>
              <a:rPr lang="zh-CN" altLang="en-US" sz="3600" b="1" dirty="0" smtClean="0">
                <a:latin typeface="楷体" panose="02010609060101010101" charset="-122"/>
                <a:ea typeface="楷体" panose="02010609060101010101" charset="-122"/>
                <a:cs typeface="楷体" panose="02010609060101010101" charset="-122"/>
                <a:sym typeface="+mn-ea"/>
              </a:rPr>
              <a:t>。</a:t>
            </a:r>
            <a:endParaRPr lang="en-US" altLang="zh-CN" sz="3600" b="1" dirty="0" smtClean="0">
              <a:latin typeface="楷体" panose="02010609060101010101" charset="-122"/>
              <a:ea typeface="楷体" panose="02010609060101010101" charset="-122"/>
              <a:cs typeface="楷体" panose="02010609060101010101" charset="-122"/>
              <a:sym typeface="+mn-ea"/>
            </a:endParaRPr>
          </a:p>
          <a:p>
            <a:pPr algn="r"/>
            <a:r>
              <a:rPr lang="zh-CN" altLang="en-US" sz="3600" b="1" dirty="0" smtClean="0">
                <a:latin typeface="楷体" panose="02010609060101010101" charset="-122"/>
                <a:ea typeface="楷体" panose="02010609060101010101" charset="-122"/>
                <a:cs typeface="楷体" panose="02010609060101010101" charset="-122"/>
                <a:sym typeface="+mn-ea"/>
              </a:rPr>
              <a:t>         </a:t>
            </a:r>
            <a:r>
              <a:rPr lang="zh-CN" altLang="en-US" sz="3600" b="1" dirty="0">
                <a:solidFill>
                  <a:srgbClr val="0000FF"/>
                </a:solidFill>
                <a:latin typeface="楷体" panose="02010609060101010101" charset="-122"/>
                <a:ea typeface="楷体" panose="02010609060101010101" charset="-122"/>
                <a:cs typeface="楷体" panose="02010609060101010101" charset="-122"/>
                <a:sym typeface="+mn-ea"/>
              </a:rPr>
              <a:t>（《胡萝卜先生的长胡子》）</a:t>
            </a:r>
            <a:endParaRPr lang="zh-CN" altLang="en-US" sz="3600" b="1" dirty="0">
              <a:latin typeface="楷体" panose="02010609060101010101" charset="-122"/>
              <a:ea typeface="楷体" panose="02010609060101010101" charset="-122"/>
              <a:cs typeface="楷体" panose="02010609060101010101" charset="-122"/>
              <a:sym typeface="+mn-ea"/>
            </a:endParaRPr>
          </a:p>
        </p:txBody>
      </p:sp>
      <p:sp>
        <p:nvSpPr>
          <p:cNvPr id="6" name="横卷形 5"/>
          <p:cNvSpPr/>
          <p:nvPr/>
        </p:nvSpPr>
        <p:spPr>
          <a:xfrm>
            <a:off x="1080120" y="3003798"/>
            <a:ext cx="7020272" cy="1572605"/>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r>
              <a:rPr lang="zh-CN" altLang="en-US" sz="2400" dirty="0" smtClean="0">
                <a:solidFill>
                  <a:srgbClr val="FF0000"/>
                </a:solidFill>
              </a:rPr>
              <a:t>        因果</a:t>
            </a:r>
            <a:r>
              <a:rPr lang="zh-CN" altLang="en-US" sz="2400" dirty="0">
                <a:solidFill>
                  <a:srgbClr val="FF0000"/>
                </a:solidFill>
              </a:rPr>
              <a:t>关系的句子，先写结果胡萝卜先生发愁，再写发愁的原因是必须每天刮胡子。</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1"/>
          <p:cNvSpPr txBox="1"/>
          <p:nvPr/>
        </p:nvSpPr>
        <p:spPr>
          <a:xfrm>
            <a:off x="20935" y="915566"/>
            <a:ext cx="8496944" cy="1200329"/>
          </a:xfrm>
          <a:prstGeom prst="rect">
            <a:avLst/>
          </a:prstGeom>
          <a:noFill/>
        </p:spPr>
        <p:txBody>
          <a:bodyPr wrap="square" rtlCol="0">
            <a:spAutoFit/>
          </a:bodyPr>
          <a:lstStyle/>
          <a:p>
            <a:r>
              <a:rPr lang="zh-CN" altLang="en-US" sz="3600" b="1" dirty="0">
                <a:latin typeface="楷体" panose="02010609060101010101" charset="-122"/>
                <a:ea typeface="楷体" panose="02010609060101010101" charset="-122"/>
                <a:cs typeface="楷体" panose="02010609060101010101" charset="-122"/>
                <a:sym typeface="+mn-ea"/>
              </a:rPr>
              <a:t>     </a:t>
            </a:r>
            <a:r>
              <a:rPr lang="en-US" altLang="zh-CN" sz="3600" b="1" dirty="0">
                <a:latin typeface="楷体" panose="02010609060101010101" charset="-122"/>
                <a:ea typeface="楷体" panose="02010609060101010101" charset="-122"/>
                <a:cs typeface="楷体" panose="02010609060101010101" charset="-122"/>
                <a:sym typeface="+mn-ea"/>
              </a:rPr>
              <a:t>2.</a:t>
            </a:r>
            <a:r>
              <a:rPr lang="zh-CN" altLang="en-US" sz="3600" b="1" dirty="0">
                <a:solidFill>
                  <a:srgbClr val="FF0000"/>
                </a:solidFill>
                <a:latin typeface="楷体" panose="02010609060101010101" charset="-122"/>
                <a:ea typeface="楷体" panose="02010609060101010101" charset="-122"/>
                <a:cs typeface="楷体" panose="02010609060101010101" charset="-122"/>
                <a:sym typeface="+mn-ea"/>
              </a:rPr>
              <a:t>因为</a:t>
            </a:r>
            <a:r>
              <a:rPr lang="zh-CN" altLang="en-US" sz="3600" b="1" dirty="0">
                <a:latin typeface="楷体" panose="02010609060101010101" charset="-122"/>
                <a:ea typeface="楷体" panose="02010609060101010101" charset="-122"/>
                <a:cs typeface="楷体" panose="02010609060101010101" charset="-122"/>
                <a:sym typeface="+mn-ea"/>
              </a:rPr>
              <a:t>他近视，就没有发现漏刮了一根胡子。</a:t>
            </a:r>
            <a:r>
              <a:rPr lang="zh-CN" altLang="en-US" sz="3600" b="1" dirty="0">
                <a:solidFill>
                  <a:srgbClr val="0000FF"/>
                </a:solidFill>
                <a:latin typeface="楷体" panose="02010609060101010101" charset="-122"/>
                <a:ea typeface="楷体" panose="02010609060101010101" charset="-122"/>
                <a:cs typeface="楷体" panose="02010609060101010101" charset="-122"/>
                <a:sym typeface="+mn-ea"/>
              </a:rPr>
              <a:t>（《胡萝卜先生的长胡子》）</a:t>
            </a:r>
            <a:endParaRPr lang="zh-CN" altLang="en-US" sz="3600" b="1" dirty="0">
              <a:latin typeface="楷体" panose="02010609060101010101" charset="-122"/>
              <a:ea typeface="楷体" panose="02010609060101010101" charset="-122"/>
              <a:cs typeface="楷体" panose="02010609060101010101" charset="-122"/>
              <a:sym typeface="+mn-ea"/>
            </a:endParaRPr>
          </a:p>
        </p:txBody>
      </p:sp>
      <p:sp>
        <p:nvSpPr>
          <p:cNvPr id="6" name="横卷形 5"/>
          <p:cNvSpPr/>
          <p:nvPr/>
        </p:nvSpPr>
        <p:spPr>
          <a:xfrm>
            <a:off x="1296144" y="2499742"/>
            <a:ext cx="6732240" cy="1296144"/>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r>
              <a:rPr lang="zh-CN" altLang="en-US" sz="2400" dirty="0" smtClean="0">
                <a:solidFill>
                  <a:srgbClr val="FF0000"/>
                </a:solidFill>
              </a:rPr>
              <a:t>        因果</a:t>
            </a:r>
            <a:r>
              <a:rPr lang="zh-CN" altLang="en-US" sz="2400" dirty="0">
                <a:solidFill>
                  <a:srgbClr val="FF0000"/>
                </a:solidFill>
              </a:rPr>
              <a:t>关系的句子，是胡萝卜先生有一根胡子没刮的原因，也为下文奠定了基础。</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1"/>
          <p:cNvSpPr txBox="1"/>
          <p:nvPr/>
        </p:nvSpPr>
        <p:spPr>
          <a:xfrm>
            <a:off x="504056" y="745416"/>
            <a:ext cx="8388424" cy="1754326"/>
          </a:xfrm>
          <a:prstGeom prst="rect">
            <a:avLst/>
          </a:prstGeom>
          <a:noFill/>
        </p:spPr>
        <p:txBody>
          <a:bodyPr wrap="square" rtlCol="0">
            <a:spAutoFit/>
          </a:bodyPr>
          <a:lstStyle/>
          <a:p>
            <a:r>
              <a:rPr lang="en-US" altLang="zh-CN" sz="3600" b="1" dirty="0">
                <a:latin typeface="楷体" panose="02010609060101010101" charset="-122"/>
                <a:ea typeface="楷体" panose="02010609060101010101" charset="-122"/>
                <a:cs typeface="楷体" panose="02010609060101010101" charset="-122"/>
                <a:sym typeface="+mn-ea"/>
              </a:rPr>
              <a:t>    3.</a:t>
            </a:r>
            <a:r>
              <a:rPr lang="zh-CN" altLang="en-US" sz="3600" b="1" dirty="0" smtClean="0">
                <a:solidFill>
                  <a:srgbClr val="FF0000"/>
                </a:solidFill>
                <a:latin typeface="楷体" panose="02010609060101010101" charset="-122"/>
                <a:ea typeface="楷体" panose="02010609060101010101" charset="-122"/>
                <a:cs typeface="楷体" panose="02010609060101010101" charset="-122"/>
                <a:sym typeface="+mn-ea"/>
              </a:rPr>
              <a:t>只要</a:t>
            </a:r>
            <a:r>
              <a:rPr lang="zh-CN" altLang="en-US" sz="3600" b="1" dirty="0" smtClean="0">
                <a:latin typeface="楷体" panose="02010609060101010101" charset="-122"/>
                <a:ea typeface="楷体" panose="02010609060101010101" charset="-122"/>
                <a:cs typeface="楷体" panose="02010609060101010101" charset="-122"/>
                <a:sym typeface="+mn-ea"/>
              </a:rPr>
              <a:t>看看</a:t>
            </a:r>
            <a:r>
              <a:rPr lang="zh-CN" altLang="en-US" sz="3600" b="1" dirty="0">
                <a:latin typeface="楷体" panose="02010609060101010101" charset="-122"/>
                <a:ea typeface="楷体" panose="02010609060101010101" charset="-122"/>
                <a:cs typeface="楷体" panose="02010609060101010101" charset="-122"/>
                <a:sym typeface="+mn-ea"/>
              </a:rPr>
              <a:t>胡萝卜先生走了多长的路，</a:t>
            </a:r>
            <a:r>
              <a:rPr lang="zh-CN" altLang="en-US" sz="3600" b="1" dirty="0">
                <a:solidFill>
                  <a:srgbClr val="FF0000"/>
                </a:solidFill>
                <a:latin typeface="楷体" panose="02010609060101010101" charset="-122"/>
                <a:ea typeface="楷体" panose="02010609060101010101" charset="-122"/>
                <a:cs typeface="楷体" panose="02010609060101010101" charset="-122"/>
                <a:sym typeface="+mn-ea"/>
              </a:rPr>
              <a:t>就</a:t>
            </a:r>
            <a:r>
              <a:rPr lang="zh-CN" altLang="en-US" sz="3600" b="1" dirty="0">
                <a:latin typeface="楷体" panose="02010609060101010101" charset="-122"/>
                <a:ea typeface="楷体" panose="02010609060101010101" charset="-122"/>
                <a:cs typeface="楷体" panose="02010609060101010101" charset="-122"/>
                <a:sym typeface="+mn-ea"/>
              </a:rPr>
              <a:t>可以</a:t>
            </a:r>
            <a:r>
              <a:rPr lang="zh-CN" altLang="en-US" sz="3600" b="1" dirty="0" smtClean="0">
                <a:latin typeface="楷体" panose="02010609060101010101" charset="-122"/>
                <a:ea typeface="楷体" panose="02010609060101010101" charset="-122"/>
                <a:cs typeface="楷体" panose="02010609060101010101" charset="-122"/>
                <a:sym typeface="+mn-ea"/>
              </a:rPr>
              <a:t>知道他的</a:t>
            </a:r>
            <a:r>
              <a:rPr lang="zh-CN" altLang="en-US" sz="3600" b="1" dirty="0">
                <a:latin typeface="楷体" panose="02010609060101010101" charset="-122"/>
                <a:ea typeface="楷体" panose="02010609060101010101" charset="-122"/>
                <a:cs typeface="楷体" panose="02010609060101010101" charset="-122"/>
                <a:sym typeface="+mn-ea"/>
              </a:rPr>
              <a:t>这根胡子已经长了多长了</a:t>
            </a:r>
            <a:r>
              <a:rPr lang="zh-CN" altLang="en-US" sz="3600" b="1" dirty="0" smtClean="0">
                <a:latin typeface="楷体" panose="02010609060101010101" charset="-122"/>
                <a:ea typeface="楷体" panose="02010609060101010101" charset="-122"/>
                <a:cs typeface="楷体" panose="02010609060101010101" charset="-122"/>
                <a:sym typeface="+mn-ea"/>
              </a:rPr>
              <a:t>。</a:t>
            </a:r>
            <a:r>
              <a:rPr lang="zh-CN" altLang="en-US" sz="3600" b="1" dirty="0" smtClean="0">
                <a:solidFill>
                  <a:srgbClr val="0000FF"/>
                </a:solidFill>
                <a:latin typeface="楷体" panose="02010609060101010101" charset="-122"/>
                <a:ea typeface="楷体" panose="02010609060101010101" charset="-122"/>
                <a:cs typeface="楷体" panose="02010609060101010101" charset="-122"/>
                <a:sym typeface="+mn-ea"/>
              </a:rPr>
              <a:t>（</a:t>
            </a:r>
            <a:r>
              <a:rPr lang="zh-CN" altLang="en-US" sz="3600" b="1" dirty="0">
                <a:solidFill>
                  <a:srgbClr val="0000FF"/>
                </a:solidFill>
                <a:latin typeface="楷体" panose="02010609060101010101" charset="-122"/>
                <a:ea typeface="楷体" panose="02010609060101010101" charset="-122"/>
                <a:cs typeface="楷体" panose="02010609060101010101" charset="-122"/>
                <a:sym typeface="+mn-ea"/>
              </a:rPr>
              <a:t>《胡萝卜先生的长胡子》）</a:t>
            </a:r>
            <a:endParaRPr lang="zh-CN" altLang="en-US" sz="3600" b="1" dirty="0">
              <a:latin typeface="楷体" panose="02010609060101010101" charset="-122"/>
              <a:ea typeface="楷体" panose="02010609060101010101" charset="-122"/>
              <a:cs typeface="楷体" panose="02010609060101010101" charset="-122"/>
              <a:sym typeface="+mn-ea"/>
            </a:endParaRPr>
          </a:p>
        </p:txBody>
      </p:sp>
      <p:sp>
        <p:nvSpPr>
          <p:cNvPr id="6" name="横卷形 5"/>
          <p:cNvSpPr/>
          <p:nvPr/>
        </p:nvSpPr>
        <p:spPr>
          <a:xfrm>
            <a:off x="1656184" y="3075806"/>
            <a:ext cx="6228184" cy="878659"/>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r>
              <a:rPr lang="zh-CN" altLang="en-US" sz="2400" dirty="0">
                <a:solidFill>
                  <a:srgbClr val="FF0000"/>
                </a:solidFill>
              </a:rPr>
              <a:t>条件关系的句子，说明这根胡子有多长了。</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525070" y="904528"/>
            <a:ext cx="8151386" cy="2062103"/>
          </a:xfrm>
          <a:prstGeom prst="rect">
            <a:avLst/>
          </a:prstGeom>
          <a:noFill/>
        </p:spPr>
        <p:txBody>
          <a:bodyPr wrap="square" rtlCol="0">
            <a:spAutoFit/>
          </a:bodyPr>
          <a:lstStyle/>
          <a:p>
            <a:r>
              <a:rPr lang="zh-CN" altLang="en-US" sz="3200" b="1" dirty="0">
                <a:latin typeface="黑体" panose="02010609060101010101" pitchFamily="49" charset="-122"/>
                <a:ea typeface="黑体" panose="02010609060101010101" pitchFamily="49" charset="-122"/>
              </a:rPr>
              <a:t>一、按要求写句子。</a:t>
            </a:r>
            <a:endParaRPr lang="en-US" altLang="zh-CN" sz="3200" b="1" dirty="0">
              <a:latin typeface="黑体" panose="02010609060101010101" pitchFamily="49" charset="-122"/>
              <a:ea typeface="黑体" panose="02010609060101010101" pitchFamily="49" charset="-122"/>
            </a:endParaRPr>
          </a:p>
          <a:p>
            <a:r>
              <a:rPr lang="en-US" altLang="zh-CN" sz="3200" b="1" dirty="0" smtClean="0">
                <a:latin typeface="楷体" pitchFamily="49" charset="-122"/>
                <a:ea typeface="楷体" pitchFamily="49" charset="-122"/>
              </a:rPr>
              <a:t>    1</a:t>
            </a:r>
            <a:r>
              <a:rPr lang="en-US" altLang="zh-CN" sz="3200" b="1" dirty="0">
                <a:latin typeface="楷体" pitchFamily="49" charset="-122"/>
                <a:ea typeface="楷体" pitchFamily="49" charset="-122"/>
              </a:rPr>
              <a:t>.</a:t>
            </a:r>
            <a:r>
              <a:rPr lang="zh-CN" altLang="en-US" sz="3200" b="1" dirty="0" smtClean="0">
                <a:latin typeface="楷体" pitchFamily="49" charset="-122"/>
                <a:ea typeface="楷体" pitchFamily="49" charset="-122"/>
              </a:rPr>
              <a:t>只要看看</a:t>
            </a:r>
            <a:r>
              <a:rPr lang="zh-CN" altLang="en-US" sz="3200" b="1" dirty="0">
                <a:latin typeface="楷体" pitchFamily="49" charset="-122"/>
                <a:ea typeface="楷体" pitchFamily="49" charset="-122"/>
              </a:rPr>
              <a:t>胡萝卜先生走了多长的路，就可以</a:t>
            </a:r>
            <a:r>
              <a:rPr lang="zh-CN" altLang="en-US" sz="3200" b="1" dirty="0" smtClean="0">
                <a:latin typeface="楷体" pitchFamily="49" charset="-122"/>
                <a:ea typeface="楷体" pitchFamily="49" charset="-122"/>
              </a:rPr>
              <a:t>知道他的</a:t>
            </a:r>
            <a:r>
              <a:rPr lang="zh-CN" altLang="en-US" sz="3200" b="1" dirty="0">
                <a:latin typeface="楷体" pitchFamily="49" charset="-122"/>
                <a:ea typeface="楷体" pitchFamily="49" charset="-122"/>
              </a:rPr>
              <a:t>这根胡子已经长了多长了</a:t>
            </a:r>
            <a:r>
              <a:rPr lang="zh-CN" altLang="en-US" sz="3200" b="1" dirty="0" smtClean="0">
                <a:latin typeface="楷体" pitchFamily="49" charset="-122"/>
                <a:ea typeface="楷体" pitchFamily="49" charset="-122"/>
              </a:rPr>
              <a:t>。</a:t>
            </a:r>
            <a:r>
              <a:rPr lang="en-US" altLang="zh-CN" sz="3200" b="1" dirty="0" smtClean="0">
                <a:latin typeface="宋体" panose="02010600030101010101" pitchFamily="2" charset="-122"/>
                <a:ea typeface="宋体" panose="02010600030101010101" pitchFamily="2" charset="-122"/>
              </a:rPr>
              <a:t>(</a:t>
            </a:r>
            <a:r>
              <a:rPr lang="zh-CN" altLang="en-US" sz="3200" b="1" dirty="0">
                <a:latin typeface="宋体" panose="02010600030101010101" pitchFamily="2" charset="-122"/>
                <a:ea typeface="宋体" panose="02010600030101010101" pitchFamily="2" charset="-122"/>
              </a:rPr>
              <a:t>用加点的关联词造句。</a:t>
            </a:r>
            <a:r>
              <a:rPr lang="en-US" altLang="zh-CN" sz="3200" b="1" dirty="0">
                <a:latin typeface="宋体" panose="02010600030101010101" pitchFamily="2" charset="-122"/>
                <a:ea typeface="宋体" panose="02010600030101010101" pitchFamily="2" charset="-122"/>
              </a:rPr>
              <a:t>)</a:t>
            </a:r>
          </a:p>
        </p:txBody>
      </p:sp>
      <p:sp>
        <p:nvSpPr>
          <p:cNvPr id="9" name="TextBox 8"/>
          <p:cNvSpPr txBox="1"/>
          <p:nvPr/>
        </p:nvSpPr>
        <p:spPr>
          <a:xfrm>
            <a:off x="827584" y="3147814"/>
            <a:ext cx="7728506" cy="1077218"/>
          </a:xfrm>
          <a:prstGeom prst="rect">
            <a:avLst/>
          </a:prstGeom>
          <a:noFill/>
        </p:spPr>
        <p:txBody>
          <a:bodyPr wrap="square" rtlCol="0">
            <a:spAutoFit/>
          </a:bodyPr>
          <a:lstStyle/>
          <a:p>
            <a:pPr indent="809625"/>
            <a:r>
              <a:rPr lang="zh-CN" altLang="en-US" sz="3200" b="1" dirty="0">
                <a:solidFill>
                  <a:srgbClr val="FF0000"/>
                </a:solidFill>
                <a:latin typeface="楷体" pitchFamily="49" charset="-122"/>
                <a:ea typeface="楷体" pitchFamily="49" charset="-122"/>
              </a:rPr>
              <a:t>只要我们上课认真听讲，学习就能有所提高。</a:t>
            </a:r>
          </a:p>
        </p:txBody>
      </p:sp>
      <p:sp>
        <p:nvSpPr>
          <p:cNvPr id="10" name="文本框 8"/>
          <p:cNvSpPr txBox="1"/>
          <p:nvPr/>
        </p:nvSpPr>
        <p:spPr>
          <a:xfrm>
            <a:off x="324544" y="267494"/>
            <a:ext cx="1668780" cy="523220"/>
          </a:xfrm>
          <a:prstGeom prst="rect">
            <a:avLst/>
          </a:prstGeom>
          <a:ln/>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zh-CN" altLang="en-US" sz="2800">
                <a:solidFill>
                  <a:schemeClr val="tx1"/>
                </a:solidFill>
                <a:latin typeface="黑体" panose="02010609060101010101" pitchFamily="49" charset="-122"/>
                <a:ea typeface="黑体" panose="02010609060101010101" pitchFamily="49" charset="-122"/>
              </a:rPr>
              <a:t>巩固练习</a:t>
            </a:r>
          </a:p>
        </p:txBody>
      </p:sp>
      <p:sp>
        <p:nvSpPr>
          <p:cNvPr id="12" name="TextBox 11"/>
          <p:cNvSpPr txBox="1"/>
          <p:nvPr/>
        </p:nvSpPr>
        <p:spPr>
          <a:xfrm>
            <a:off x="1712694" y="1635645"/>
            <a:ext cx="1512168" cy="584775"/>
          </a:xfrm>
          <a:prstGeom prst="rect">
            <a:avLst/>
          </a:prstGeom>
          <a:noFill/>
        </p:spPr>
        <p:txBody>
          <a:bodyPr wrap="square" rtlCol="0">
            <a:spAutoFit/>
          </a:bodyPr>
          <a:lstStyle/>
          <a:p>
            <a:r>
              <a:rPr lang="en-US" altLang="zh-CN" sz="3200" b="1" dirty="0">
                <a:solidFill>
                  <a:srgbClr val="FF0000"/>
                </a:solidFill>
                <a:latin typeface="宋体" panose="02010600030101010101" pitchFamily="2" charset="-122"/>
                <a:ea typeface="宋体" panose="02010600030101010101" pitchFamily="2" charset="-122"/>
              </a:rPr>
              <a:t>··</a:t>
            </a:r>
            <a:endParaRPr lang="zh-CN" altLang="en-US" sz="3200" b="1" dirty="0">
              <a:solidFill>
                <a:srgbClr val="FF0000"/>
              </a:solidFill>
              <a:latin typeface="宋体" panose="02010600030101010101" pitchFamily="2" charset="-122"/>
              <a:ea typeface="宋体" panose="02010600030101010101" pitchFamily="2" charset="-122"/>
            </a:endParaRPr>
          </a:p>
        </p:txBody>
      </p:sp>
      <p:sp>
        <p:nvSpPr>
          <p:cNvPr id="13" name="TextBox 12"/>
          <p:cNvSpPr txBox="1"/>
          <p:nvPr/>
        </p:nvSpPr>
        <p:spPr>
          <a:xfrm>
            <a:off x="521926" y="2130991"/>
            <a:ext cx="792088" cy="584775"/>
          </a:xfrm>
          <a:prstGeom prst="rect">
            <a:avLst/>
          </a:prstGeom>
          <a:noFill/>
        </p:spPr>
        <p:txBody>
          <a:bodyPr wrap="square" rtlCol="0">
            <a:spAutoFit/>
          </a:bodyPr>
          <a:lstStyle/>
          <a:p>
            <a:r>
              <a:rPr lang="en-US" altLang="zh-CN" sz="3200" b="1" dirty="0">
                <a:solidFill>
                  <a:srgbClr val="FF0000"/>
                </a:solidFill>
                <a:latin typeface="宋体" panose="02010600030101010101" pitchFamily="2" charset="-122"/>
                <a:ea typeface="宋体" panose="02010600030101010101" pitchFamily="2" charset="-122"/>
              </a:rPr>
              <a:t>·  </a:t>
            </a:r>
            <a:endParaRPr lang="zh-CN" altLang="en-US" sz="3200" b="1" dirty="0">
              <a:solidFill>
                <a:srgbClr val="FF0000"/>
              </a:solidFill>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304056660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4"/>
          <p:cNvGrpSpPr/>
          <p:nvPr/>
        </p:nvGrpSpPr>
        <p:grpSpPr>
          <a:xfrm>
            <a:off x="0" y="195486"/>
            <a:ext cx="2513330" cy="509438"/>
            <a:chOff x="458" y="988"/>
            <a:chExt cx="4134" cy="914"/>
          </a:xfrm>
          <a:effectLst>
            <a:outerShdw blurRad="50800" dist="38100" dir="2700000" algn="tl" rotWithShape="0">
              <a:prstClr val="black">
                <a:alpha val="40000"/>
              </a:prstClr>
            </a:outerShdw>
          </a:effectLst>
        </p:grpSpPr>
        <p:sp>
          <p:nvSpPr>
            <p:cNvPr id="4" name="流程图: 延期 3"/>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59" name="文本框 14">
              <a:hlinkClick r:id="rId3" action="ppaction://hlinkfile"/>
            </p:cNvPr>
            <p:cNvSpPr txBox="1"/>
            <p:nvPr/>
          </p:nvSpPr>
          <p:spPr>
            <a:xfrm>
              <a:off x="458" y="1005"/>
              <a:ext cx="3688" cy="897"/>
            </a:xfrm>
            <a:prstGeom prst="rect">
              <a:avLst/>
            </a:prstGeom>
            <a:noFill/>
          </p:spPr>
          <p:txBody>
            <a:bodyPr wrap="square" lIns="68580" tIns="34290" rIns="68580" bIns="34290" rtlCol="0">
              <a:spAutoFit/>
            </a:bodyPr>
            <a:lstStyle/>
            <a:p>
              <a:pPr algn="ctr"/>
              <a:r>
                <a:rPr lang="zh-CN" altLang="en-US" sz="2800" b="1" dirty="0">
                  <a:solidFill>
                    <a:schemeClr val="tx1"/>
                  </a:solidFill>
                  <a:latin typeface="楷体" panose="02010609060101010101" charset="-122"/>
                  <a:ea typeface="楷体" panose="02010609060101010101" charset="-122"/>
                </a:rPr>
                <a:t>易读错的字</a:t>
              </a:r>
            </a:p>
          </p:txBody>
        </p:sp>
      </p:grpSp>
      <p:sp>
        <p:nvSpPr>
          <p:cNvPr id="2" name="文本框 1"/>
          <p:cNvSpPr txBox="1"/>
          <p:nvPr/>
        </p:nvSpPr>
        <p:spPr>
          <a:xfrm>
            <a:off x="778642" y="1659220"/>
            <a:ext cx="800219" cy="830997"/>
          </a:xfrm>
          <a:prstGeom prst="rect">
            <a:avLst/>
          </a:prstGeom>
          <a:noFill/>
        </p:spPr>
        <p:txBody>
          <a:bodyPr wrap="none" rtlCol="0">
            <a:spAutoFit/>
          </a:bodyPr>
          <a:lstStyle/>
          <a:p>
            <a:pPr algn="l"/>
            <a:r>
              <a:rPr lang="zh-CN" altLang="en-US" sz="4800" dirty="0">
                <a:latin typeface="黑体" panose="02010609060101010101" pitchFamily="49" charset="-122"/>
                <a:ea typeface="黑体" panose="02010609060101010101" pitchFamily="49" charset="-122"/>
                <a:cs typeface="楷体" panose="02010609060101010101" charset="-122"/>
                <a:sym typeface="+mn-ea"/>
              </a:rPr>
              <a:t>吗</a:t>
            </a:r>
          </a:p>
        </p:txBody>
      </p:sp>
      <p:sp>
        <p:nvSpPr>
          <p:cNvPr id="7" name="文本框 6"/>
          <p:cNvSpPr txBox="1"/>
          <p:nvPr/>
        </p:nvSpPr>
        <p:spPr>
          <a:xfrm>
            <a:off x="4477367" y="3324929"/>
            <a:ext cx="800219" cy="830997"/>
          </a:xfrm>
          <a:prstGeom prst="rect">
            <a:avLst/>
          </a:prstGeom>
          <a:noFill/>
        </p:spPr>
        <p:txBody>
          <a:bodyPr wrap="none" rtlCol="0">
            <a:spAutoFit/>
          </a:bodyPr>
          <a:lstStyle/>
          <a:p>
            <a:pPr algn="l"/>
            <a:r>
              <a:rPr lang="zh-CN" altLang="en-US" sz="4800" dirty="0">
                <a:latin typeface="黑体" panose="02010609060101010101" pitchFamily="49" charset="-122"/>
                <a:ea typeface="黑体" panose="02010609060101010101" pitchFamily="49" charset="-122"/>
                <a:cs typeface="楷体" panose="02010609060101010101" charset="-122"/>
                <a:sym typeface="+mn-ea"/>
              </a:rPr>
              <a:t>沾</a:t>
            </a:r>
          </a:p>
        </p:txBody>
      </p:sp>
      <p:sp>
        <p:nvSpPr>
          <p:cNvPr id="8" name="文本框 7"/>
          <p:cNvSpPr txBox="1"/>
          <p:nvPr/>
        </p:nvSpPr>
        <p:spPr>
          <a:xfrm>
            <a:off x="4381988" y="2850633"/>
            <a:ext cx="990977" cy="523220"/>
          </a:xfrm>
          <a:prstGeom prst="rect">
            <a:avLst/>
          </a:prstGeom>
          <a:noFill/>
        </p:spPr>
        <p:txBody>
          <a:bodyPr wrap="none" rtlCol="0">
            <a:spAutoFit/>
          </a:bodyPr>
          <a:lstStyle/>
          <a:p>
            <a:r>
              <a:rPr lang="en-US" altLang="zh-CN" sz="2800" b="1" dirty="0" err="1">
                <a:latin typeface="汉语拼音" pitchFamily="34" charset="0"/>
                <a:ea typeface="宋体" panose="02010600030101010101" pitchFamily="2" charset="-122"/>
                <a:cs typeface="汉语拼音" pitchFamily="34" charset="0"/>
              </a:rPr>
              <a:t>zhān</a:t>
            </a:r>
            <a:endParaRPr lang="zh-CN" altLang="en-US" sz="2800" b="1" dirty="0">
              <a:latin typeface="汉语拼音" pitchFamily="34" charset="0"/>
              <a:ea typeface="宋体" panose="02010600030101010101" pitchFamily="2" charset="-122"/>
              <a:cs typeface="汉语拼音" pitchFamily="34" charset="0"/>
            </a:endParaRPr>
          </a:p>
        </p:txBody>
      </p:sp>
      <p:sp>
        <p:nvSpPr>
          <p:cNvPr id="9" name="文本框 8"/>
          <p:cNvSpPr txBox="1"/>
          <p:nvPr/>
        </p:nvSpPr>
        <p:spPr>
          <a:xfrm>
            <a:off x="1501306" y="3324929"/>
            <a:ext cx="800219" cy="830997"/>
          </a:xfrm>
          <a:prstGeom prst="rect">
            <a:avLst/>
          </a:prstGeom>
          <a:noFill/>
        </p:spPr>
        <p:txBody>
          <a:bodyPr wrap="none" rtlCol="0">
            <a:spAutoFit/>
          </a:bodyPr>
          <a:lstStyle/>
          <a:p>
            <a:pPr algn="l"/>
            <a:r>
              <a:rPr lang="zh-CN" altLang="en-US" sz="4800" dirty="0" smtClean="0">
                <a:latin typeface="黑体" panose="02010609060101010101" pitchFamily="49" charset="-122"/>
                <a:ea typeface="黑体" panose="02010609060101010101" pitchFamily="49" charset="-122"/>
                <a:cs typeface="楷体" panose="02010609060101010101" charset="-122"/>
                <a:sym typeface="+mn-ea"/>
              </a:rPr>
              <a:t>轴</a:t>
            </a:r>
            <a:endParaRPr lang="zh-CN" altLang="en-US" sz="4800" dirty="0">
              <a:latin typeface="黑体" panose="02010609060101010101" pitchFamily="49" charset="-122"/>
              <a:ea typeface="黑体" panose="02010609060101010101" pitchFamily="49" charset="-122"/>
              <a:cs typeface="楷体" panose="02010609060101010101" charset="-122"/>
              <a:sym typeface="+mn-ea"/>
            </a:endParaRPr>
          </a:p>
        </p:txBody>
      </p:sp>
      <p:sp>
        <p:nvSpPr>
          <p:cNvPr id="12" name="文本框 11"/>
          <p:cNvSpPr txBox="1"/>
          <p:nvPr/>
        </p:nvSpPr>
        <p:spPr>
          <a:xfrm>
            <a:off x="1306541" y="2850633"/>
            <a:ext cx="994183" cy="523220"/>
          </a:xfrm>
          <a:prstGeom prst="rect">
            <a:avLst/>
          </a:prstGeom>
          <a:noFill/>
        </p:spPr>
        <p:txBody>
          <a:bodyPr wrap="none" rtlCol="0">
            <a:spAutoFit/>
          </a:bodyPr>
          <a:lstStyle>
            <a:defPPr>
              <a:defRPr lang="zh-CN"/>
            </a:defPPr>
            <a:lvl1pPr>
              <a:defRPr sz="2800">
                <a:latin typeface="黑体" panose="02010609060101010101" charset="-122"/>
                <a:ea typeface="黑体" panose="02010609060101010101" charset="-122"/>
              </a:defRPr>
            </a:lvl1pPr>
          </a:lstStyle>
          <a:p>
            <a:r>
              <a:rPr lang="en-US" altLang="zh-CN" b="1" dirty="0" err="1" smtClean="0">
                <a:latin typeface="汉语拼音" pitchFamily="34" charset="0"/>
                <a:ea typeface="宋体" panose="02010600030101010101" pitchFamily="2" charset="-122"/>
                <a:cs typeface="汉语拼音" pitchFamily="34" charset="0"/>
              </a:rPr>
              <a:t>zhóu</a:t>
            </a:r>
            <a:endParaRPr lang="zh-CN" altLang="en-US" b="1" dirty="0">
              <a:latin typeface="汉语拼音" pitchFamily="34" charset="0"/>
              <a:ea typeface="宋体" panose="02010600030101010101" pitchFamily="2" charset="-122"/>
              <a:cs typeface="汉语拼音" pitchFamily="34" charset="0"/>
            </a:endParaRPr>
          </a:p>
        </p:txBody>
      </p:sp>
      <p:sp>
        <p:nvSpPr>
          <p:cNvPr id="13" name="文本框 12"/>
          <p:cNvSpPr txBox="1"/>
          <p:nvPr/>
        </p:nvSpPr>
        <p:spPr>
          <a:xfrm>
            <a:off x="5825626" y="1659220"/>
            <a:ext cx="800219" cy="830997"/>
          </a:xfrm>
          <a:prstGeom prst="rect">
            <a:avLst/>
          </a:prstGeom>
          <a:noFill/>
        </p:spPr>
        <p:txBody>
          <a:bodyPr wrap="none" rtlCol="0">
            <a:spAutoFit/>
          </a:bodyPr>
          <a:lstStyle/>
          <a:p>
            <a:pPr algn="l"/>
            <a:r>
              <a:rPr lang="zh-CN" altLang="en-US" sz="4800" dirty="0">
                <a:latin typeface="黑体" panose="02010609060101010101" pitchFamily="49" charset="-122"/>
                <a:ea typeface="黑体" panose="02010609060101010101" pitchFamily="49" charset="-122"/>
                <a:cs typeface="楷体" panose="02010609060101010101" charset="-122"/>
                <a:sym typeface="+mn-ea"/>
              </a:rPr>
              <a:t>中</a:t>
            </a:r>
          </a:p>
        </p:txBody>
      </p:sp>
      <p:sp>
        <p:nvSpPr>
          <p:cNvPr id="14" name="文本框 13"/>
          <p:cNvSpPr txBox="1"/>
          <p:nvPr/>
        </p:nvSpPr>
        <p:spPr>
          <a:xfrm>
            <a:off x="5654905" y="1246570"/>
            <a:ext cx="1170513" cy="523220"/>
          </a:xfrm>
          <a:prstGeom prst="rect">
            <a:avLst/>
          </a:prstGeom>
          <a:noFill/>
        </p:spPr>
        <p:txBody>
          <a:bodyPr wrap="none" rtlCol="0">
            <a:spAutoFit/>
          </a:bodyPr>
          <a:lstStyle/>
          <a:p>
            <a:r>
              <a:rPr lang="en-US" altLang="zh-CN" sz="2800" b="1" dirty="0" err="1" smtClean="0">
                <a:latin typeface="汉语拼音" pitchFamily="34" charset="0"/>
                <a:ea typeface="宋体" panose="02010600030101010101" pitchFamily="2" charset="-122"/>
                <a:cs typeface="汉语拼音" pitchFamily="34" charset="0"/>
              </a:rPr>
              <a:t>zhòn</a:t>
            </a:r>
            <a:r>
              <a:rPr lang="en-US" altLang="zh-CN" sz="2800" dirty="0" err="1">
                <a:latin typeface="汉语拼音" pitchFamily="34" charset="0"/>
                <a:cs typeface="汉语拼音" pitchFamily="34" charset="0"/>
              </a:rPr>
              <a:t>g</a:t>
            </a:r>
            <a:endParaRPr lang="zh-CN" altLang="en-US" sz="2800" dirty="0">
              <a:latin typeface="汉语拼音" pitchFamily="34" charset="0"/>
              <a:ea typeface="楷体" panose="02010609060101010101" charset="-122"/>
              <a:cs typeface="汉语拼音" pitchFamily="34" charset="0"/>
            </a:endParaRPr>
          </a:p>
        </p:txBody>
      </p:sp>
      <p:sp>
        <p:nvSpPr>
          <p:cNvPr id="17" name="文本框 16"/>
          <p:cNvSpPr txBox="1"/>
          <p:nvPr/>
        </p:nvSpPr>
        <p:spPr>
          <a:xfrm>
            <a:off x="2369242" y="1659220"/>
            <a:ext cx="800219" cy="830997"/>
          </a:xfrm>
          <a:prstGeom prst="rect">
            <a:avLst/>
          </a:prstGeom>
          <a:noFill/>
        </p:spPr>
        <p:txBody>
          <a:bodyPr wrap="none" rtlCol="0">
            <a:spAutoFit/>
          </a:bodyPr>
          <a:lstStyle/>
          <a:p>
            <a:pPr algn="l"/>
            <a:r>
              <a:rPr lang="zh-CN" altLang="en-US" sz="4800" dirty="0">
                <a:latin typeface="黑体" panose="02010609060101010101" pitchFamily="49" charset="-122"/>
                <a:ea typeface="黑体" panose="02010609060101010101" pitchFamily="49" charset="-122"/>
                <a:cs typeface="楷体" panose="02010609060101010101" charset="-122"/>
                <a:sym typeface="+mn-ea"/>
              </a:rPr>
              <a:t>担</a:t>
            </a:r>
          </a:p>
        </p:txBody>
      </p:sp>
      <p:sp>
        <p:nvSpPr>
          <p:cNvPr id="18" name="文本框 17"/>
          <p:cNvSpPr txBox="1"/>
          <p:nvPr/>
        </p:nvSpPr>
        <p:spPr>
          <a:xfrm>
            <a:off x="2307091" y="1236697"/>
            <a:ext cx="902811" cy="523220"/>
          </a:xfrm>
          <a:prstGeom prst="rect">
            <a:avLst/>
          </a:prstGeom>
          <a:noFill/>
        </p:spPr>
        <p:txBody>
          <a:bodyPr wrap="square" rtlCol="0">
            <a:spAutoFit/>
          </a:bodyPr>
          <a:lstStyle>
            <a:defPPr>
              <a:defRPr lang="zh-CN"/>
            </a:defPPr>
            <a:lvl1pPr>
              <a:defRPr sz="2800">
                <a:latin typeface="黑体" panose="02010609060101010101" charset="-122"/>
                <a:ea typeface="黑体" panose="02010609060101010101" charset="-122"/>
              </a:defRPr>
            </a:lvl1pPr>
          </a:lstStyle>
          <a:p>
            <a:r>
              <a:rPr lang="en-US" altLang="zh-CN" b="1" dirty="0" err="1">
                <a:latin typeface="汉语拼音" pitchFamily="34" charset="0"/>
                <a:ea typeface="宋体" panose="02010600030101010101" pitchFamily="2" charset="-122"/>
                <a:cs typeface="汉语拼音" pitchFamily="34" charset="0"/>
              </a:rPr>
              <a:t>dān</a:t>
            </a:r>
            <a:endParaRPr lang="zh-CN" altLang="en-US" b="1" dirty="0">
              <a:latin typeface="汉语拼音" pitchFamily="34" charset="0"/>
              <a:ea typeface="宋体" panose="02010600030101010101" pitchFamily="2" charset="-122"/>
              <a:cs typeface="汉语拼音" pitchFamily="34" charset="0"/>
              <a:sym typeface="+mn-ea"/>
            </a:endParaRPr>
          </a:p>
        </p:txBody>
      </p:sp>
      <p:sp>
        <p:nvSpPr>
          <p:cNvPr id="19" name="文本框 18"/>
          <p:cNvSpPr txBox="1"/>
          <p:nvPr/>
        </p:nvSpPr>
        <p:spPr>
          <a:xfrm>
            <a:off x="4067944" y="1659220"/>
            <a:ext cx="800219" cy="830997"/>
          </a:xfrm>
          <a:prstGeom prst="rect">
            <a:avLst/>
          </a:prstGeom>
          <a:noFill/>
        </p:spPr>
        <p:txBody>
          <a:bodyPr wrap="none" rtlCol="0">
            <a:spAutoFit/>
          </a:bodyPr>
          <a:lstStyle/>
          <a:p>
            <a:pPr algn="l"/>
            <a:r>
              <a:rPr lang="zh-CN" altLang="en-US" sz="4800" dirty="0">
                <a:latin typeface="黑体" panose="02010609060101010101" pitchFamily="49" charset="-122"/>
                <a:ea typeface="黑体" panose="02010609060101010101" pitchFamily="49" charset="-122"/>
                <a:cs typeface="黑体" panose="02010609060101010101" pitchFamily="49" charset="-122"/>
                <a:sym typeface="+mn-ea"/>
              </a:rPr>
              <a:t>压</a:t>
            </a:r>
          </a:p>
        </p:txBody>
      </p:sp>
      <p:sp>
        <p:nvSpPr>
          <p:cNvPr id="21" name="文本框 20"/>
          <p:cNvSpPr txBox="1"/>
          <p:nvPr/>
        </p:nvSpPr>
        <p:spPr>
          <a:xfrm>
            <a:off x="4121693" y="1236697"/>
            <a:ext cx="601447" cy="523220"/>
          </a:xfrm>
          <a:prstGeom prst="rect">
            <a:avLst/>
          </a:prstGeom>
          <a:noFill/>
        </p:spPr>
        <p:txBody>
          <a:bodyPr wrap="none" rtlCol="0">
            <a:spAutoFit/>
          </a:bodyPr>
          <a:lstStyle/>
          <a:p>
            <a:r>
              <a:rPr lang="en-US" altLang="zh-CN" sz="2800" b="1" dirty="0" err="1">
                <a:latin typeface="汉语拼音" pitchFamily="34" charset="0"/>
                <a:ea typeface="宋体" panose="02010600030101010101" pitchFamily="2" charset="-122"/>
                <a:cs typeface="汉语拼音" pitchFamily="34" charset="0"/>
              </a:rPr>
              <a:t>yà</a:t>
            </a:r>
            <a:endParaRPr lang="zh-CN" altLang="en-US" sz="2800" b="1" dirty="0">
              <a:latin typeface="汉语拼音" pitchFamily="34" charset="0"/>
              <a:ea typeface="宋体" panose="02010600030101010101" pitchFamily="2" charset="-122"/>
              <a:cs typeface="汉语拼音" pitchFamily="34" charset="0"/>
            </a:endParaRPr>
          </a:p>
        </p:txBody>
      </p:sp>
      <p:sp>
        <p:nvSpPr>
          <p:cNvPr id="25" name="文本框 24"/>
          <p:cNvSpPr txBox="1"/>
          <p:nvPr/>
        </p:nvSpPr>
        <p:spPr>
          <a:xfrm>
            <a:off x="5891030" y="3324929"/>
            <a:ext cx="800219" cy="830997"/>
          </a:xfrm>
          <a:prstGeom prst="rect">
            <a:avLst/>
          </a:prstGeom>
          <a:noFill/>
        </p:spPr>
        <p:txBody>
          <a:bodyPr wrap="none" rtlCol="0">
            <a:spAutoFit/>
          </a:bodyPr>
          <a:lstStyle/>
          <a:p>
            <a:pPr algn="l"/>
            <a:r>
              <a:rPr lang="zh-CN" altLang="en-US" sz="4800" dirty="0">
                <a:latin typeface="黑体" panose="02010609060101010101" pitchFamily="49" charset="-122"/>
                <a:ea typeface="黑体" panose="02010609060101010101" pitchFamily="49" charset="-122"/>
                <a:cs typeface="黑体" panose="02010609060101010101" pitchFamily="49" charset="-122"/>
                <a:sym typeface="+mn-ea"/>
              </a:rPr>
              <a:t>差</a:t>
            </a:r>
          </a:p>
        </p:txBody>
      </p:sp>
      <p:sp>
        <p:nvSpPr>
          <p:cNvPr id="26" name="文本框 25"/>
          <p:cNvSpPr txBox="1"/>
          <p:nvPr/>
        </p:nvSpPr>
        <p:spPr>
          <a:xfrm>
            <a:off x="5855334" y="2850633"/>
            <a:ext cx="795411" cy="523220"/>
          </a:xfrm>
          <a:prstGeom prst="rect">
            <a:avLst/>
          </a:prstGeom>
          <a:noFill/>
        </p:spPr>
        <p:txBody>
          <a:bodyPr wrap="none" rtlCol="0">
            <a:spAutoFit/>
          </a:bodyPr>
          <a:lstStyle>
            <a:defPPr>
              <a:defRPr lang="zh-CN"/>
            </a:defPPr>
            <a:lvl1pPr>
              <a:defRPr sz="3200">
                <a:solidFill>
                  <a:srgbClr val="FF0000"/>
                </a:solidFill>
                <a:latin typeface="+mn-ea"/>
                <a:cs typeface="汉语拼音" pitchFamily="34" charset="0"/>
              </a:defRPr>
            </a:lvl1pPr>
          </a:lstStyle>
          <a:p>
            <a:r>
              <a:rPr lang="en-US" altLang="zh-CN" sz="2800" b="1" dirty="0" err="1">
                <a:solidFill>
                  <a:schemeClr val="tx1"/>
                </a:solidFill>
                <a:latin typeface="汉语拼音" pitchFamily="34" charset="0"/>
                <a:ea typeface="宋体" panose="02010600030101010101" pitchFamily="2" charset="-122"/>
              </a:rPr>
              <a:t>chà</a:t>
            </a:r>
            <a:endParaRPr lang="zh-CN" altLang="en-US" sz="2800" b="1" dirty="0">
              <a:solidFill>
                <a:schemeClr val="tx1"/>
              </a:solidFill>
              <a:latin typeface="汉语拼音" pitchFamily="34" charset="0"/>
              <a:ea typeface="宋体" panose="02010600030101010101" pitchFamily="2" charset="-122"/>
              <a:sym typeface="+mn-ea"/>
            </a:endParaRPr>
          </a:p>
        </p:txBody>
      </p:sp>
      <p:sp>
        <p:nvSpPr>
          <p:cNvPr id="27" name="文本框 26"/>
          <p:cNvSpPr txBox="1"/>
          <p:nvPr/>
        </p:nvSpPr>
        <p:spPr>
          <a:xfrm>
            <a:off x="7156157" y="3324929"/>
            <a:ext cx="800219" cy="830997"/>
          </a:xfrm>
          <a:prstGeom prst="rect">
            <a:avLst/>
          </a:prstGeom>
          <a:noFill/>
        </p:spPr>
        <p:txBody>
          <a:bodyPr wrap="none" rtlCol="0">
            <a:spAutoFit/>
          </a:bodyPr>
          <a:lstStyle/>
          <a:p>
            <a:pPr algn="l"/>
            <a:r>
              <a:rPr lang="zh-CN" altLang="en-US" sz="4800" dirty="0">
                <a:latin typeface="黑体" panose="02010609060101010101" pitchFamily="49" charset="-122"/>
                <a:ea typeface="黑体" panose="02010609060101010101" pitchFamily="49" charset="-122"/>
                <a:cs typeface="黑体" panose="02010609060101010101" pitchFamily="49" charset="-122"/>
                <a:sym typeface="+mn-ea"/>
              </a:rPr>
              <a:t>础</a:t>
            </a:r>
          </a:p>
        </p:txBody>
      </p:sp>
      <p:sp>
        <p:nvSpPr>
          <p:cNvPr id="28" name="文本框 27"/>
          <p:cNvSpPr txBox="1"/>
          <p:nvPr/>
        </p:nvSpPr>
        <p:spPr>
          <a:xfrm>
            <a:off x="7092781" y="2850633"/>
            <a:ext cx="774571" cy="523220"/>
          </a:xfrm>
          <a:prstGeom prst="rect">
            <a:avLst/>
          </a:prstGeom>
          <a:noFill/>
        </p:spPr>
        <p:txBody>
          <a:bodyPr wrap="none" rtlCol="0">
            <a:spAutoFit/>
          </a:bodyPr>
          <a:lstStyle/>
          <a:p>
            <a:r>
              <a:rPr lang="en-US" altLang="zh-CN" sz="2800" b="1" dirty="0" err="1">
                <a:latin typeface="汉语拼音" pitchFamily="34" charset="0"/>
                <a:ea typeface="宋体" panose="02010600030101010101" pitchFamily="2" charset="-122"/>
                <a:cs typeface="汉语拼音" pitchFamily="34" charset="0"/>
              </a:rPr>
              <a:t>chǔ</a:t>
            </a:r>
            <a:endParaRPr lang="en-US" altLang="zh-CN" sz="2800" b="1" dirty="0">
              <a:latin typeface="汉语拼音" pitchFamily="34" charset="0"/>
              <a:ea typeface="宋体" panose="02010600030101010101" pitchFamily="2" charset="-122"/>
              <a:cs typeface="汉语拼音" pitchFamily="34" charset="0"/>
              <a:sym typeface="+mn-ea"/>
            </a:endParaRPr>
          </a:p>
        </p:txBody>
      </p:sp>
      <p:sp>
        <p:nvSpPr>
          <p:cNvPr id="23" name="文本框 20"/>
          <p:cNvSpPr txBox="1"/>
          <p:nvPr/>
        </p:nvSpPr>
        <p:spPr>
          <a:xfrm>
            <a:off x="2887379" y="2850633"/>
            <a:ext cx="973343" cy="523220"/>
          </a:xfrm>
          <a:prstGeom prst="rect">
            <a:avLst/>
          </a:prstGeom>
          <a:noFill/>
        </p:spPr>
        <p:txBody>
          <a:bodyPr wrap="none" rtlCol="0">
            <a:spAutoFit/>
          </a:bodyPr>
          <a:lstStyle/>
          <a:p>
            <a:r>
              <a:rPr lang="en-US" altLang="zh-CN" sz="2800" b="1" dirty="0" err="1">
                <a:latin typeface="汉语拼音" pitchFamily="34" charset="0"/>
                <a:ea typeface="宋体" panose="02010600030101010101" pitchFamily="2" charset="-122"/>
                <a:cs typeface="汉语拼音" pitchFamily="34" charset="0"/>
              </a:rPr>
              <a:t>chóu</a:t>
            </a:r>
            <a:endParaRPr lang="zh-CN" altLang="en-US" sz="2800" b="1" dirty="0">
              <a:latin typeface="汉语拼音" pitchFamily="34" charset="0"/>
              <a:ea typeface="宋体" panose="02010600030101010101" pitchFamily="2" charset="-122"/>
              <a:cs typeface="汉语拼音" pitchFamily="34" charset="0"/>
            </a:endParaRPr>
          </a:p>
        </p:txBody>
      </p:sp>
      <p:sp>
        <p:nvSpPr>
          <p:cNvPr id="24" name="文本框 18"/>
          <p:cNvSpPr txBox="1"/>
          <p:nvPr/>
        </p:nvSpPr>
        <p:spPr>
          <a:xfrm>
            <a:off x="2973941" y="3324929"/>
            <a:ext cx="800219" cy="830997"/>
          </a:xfrm>
          <a:prstGeom prst="rect">
            <a:avLst/>
          </a:prstGeom>
          <a:noFill/>
        </p:spPr>
        <p:txBody>
          <a:bodyPr wrap="none" rtlCol="0">
            <a:spAutoFit/>
          </a:bodyPr>
          <a:lstStyle/>
          <a:p>
            <a:pPr algn="l"/>
            <a:r>
              <a:rPr lang="zh-CN" altLang="en-US" sz="4800" dirty="0">
                <a:latin typeface="黑体" panose="02010609060101010101" pitchFamily="49" charset="-122"/>
                <a:ea typeface="黑体" panose="02010609060101010101" pitchFamily="49" charset="-122"/>
                <a:cs typeface="黑体" panose="02010609060101010101" pitchFamily="49" charset="-122"/>
                <a:sym typeface="+mn-ea"/>
              </a:rPr>
              <a:t>愁</a:t>
            </a:r>
          </a:p>
        </p:txBody>
      </p:sp>
      <p:sp>
        <p:nvSpPr>
          <p:cNvPr id="37" name="TextBox 36"/>
          <p:cNvSpPr txBox="1"/>
          <p:nvPr/>
        </p:nvSpPr>
        <p:spPr>
          <a:xfrm>
            <a:off x="2674693" y="4227934"/>
            <a:ext cx="1337558" cy="523220"/>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zh-CN" altLang="en-US" sz="2800" dirty="0">
                <a:solidFill>
                  <a:srgbClr val="FF0000"/>
                </a:solidFill>
                <a:latin typeface="+mn-ea"/>
              </a:rPr>
              <a:t>翘舌音</a:t>
            </a:r>
          </a:p>
        </p:txBody>
      </p:sp>
      <p:sp>
        <p:nvSpPr>
          <p:cNvPr id="40" name="文本框 11"/>
          <p:cNvSpPr txBox="1"/>
          <p:nvPr/>
        </p:nvSpPr>
        <p:spPr>
          <a:xfrm>
            <a:off x="875062" y="1207507"/>
            <a:ext cx="1152128" cy="523220"/>
          </a:xfrm>
          <a:prstGeom prst="rect">
            <a:avLst/>
          </a:prstGeom>
          <a:noFill/>
        </p:spPr>
        <p:txBody>
          <a:bodyPr wrap="square" rtlCol="0">
            <a:spAutoFit/>
          </a:bodyPr>
          <a:lstStyle>
            <a:defPPr>
              <a:defRPr lang="zh-CN"/>
            </a:defPPr>
            <a:lvl1pPr>
              <a:defRPr sz="2800">
                <a:latin typeface="黑体" panose="02010609060101010101" charset="-122"/>
                <a:ea typeface="黑体" panose="02010609060101010101" charset="-122"/>
              </a:defRPr>
            </a:lvl1pPr>
          </a:lstStyle>
          <a:p>
            <a:r>
              <a:rPr lang="en-US" altLang="zh-CN" b="1" dirty="0" err="1">
                <a:latin typeface="汉语拼音" pitchFamily="34" charset="0"/>
                <a:ea typeface="宋体" panose="02010600030101010101" pitchFamily="2" charset="-122"/>
                <a:cs typeface="汉语拼音" pitchFamily="34" charset="0"/>
              </a:rPr>
              <a:t>mā</a:t>
            </a:r>
            <a:endParaRPr lang="zh-CN" altLang="en-US" b="1" dirty="0">
              <a:latin typeface="汉语拼音" pitchFamily="34" charset="0"/>
              <a:ea typeface="宋体" panose="02010600030101010101" pitchFamily="2" charset="-122"/>
              <a:cs typeface="汉语拼音" pitchFamily="34" charset="0"/>
            </a:endParaRPr>
          </a:p>
        </p:txBody>
      </p:sp>
      <p:sp>
        <p:nvSpPr>
          <p:cNvPr id="43" name="TextBox 42"/>
          <p:cNvSpPr txBox="1"/>
          <p:nvPr/>
        </p:nvSpPr>
        <p:spPr>
          <a:xfrm>
            <a:off x="3601509" y="483518"/>
            <a:ext cx="1368153" cy="523220"/>
          </a:xfrm>
          <a:prstGeom prst="rect">
            <a:avLst/>
          </a:prstGeom>
          <a:solidFill>
            <a:srgbClr val="FFFF00"/>
          </a:solidFill>
          <a:ln>
            <a:solidFill>
              <a:srgbClr val="FF0000"/>
            </a:solidFill>
          </a:ln>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zh-CN" altLang="en-US" sz="2800" dirty="0">
                <a:solidFill>
                  <a:srgbClr val="FF0000"/>
                </a:solidFill>
                <a:latin typeface="+mn-ea"/>
              </a:rPr>
              <a:t>多音字</a:t>
            </a:r>
          </a:p>
        </p:txBody>
      </p:sp>
      <p:sp>
        <p:nvSpPr>
          <p:cNvPr id="33" name="横卷形 32"/>
          <p:cNvSpPr/>
          <p:nvPr/>
        </p:nvSpPr>
        <p:spPr>
          <a:xfrm>
            <a:off x="5148064" y="-20538"/>
            <a:ext cx="2562701" cy="1161694"/>
          </a:xfrm>
          <a:prstGeom prst="horizontalScroll">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a:solidFill>
                  <a:srgbClr val="FF0000"/>
                </a:solidFill>
              </a:rPr>
              <a:t>读准多音字在本课中的读音</a:t>
            </a:r>
          </a:p>
        </p:txBody>
      </p:sp>
      <p:sp>
        <p:nvSpPr>
          <p:cNvPr id="34" name="横卷形 33"/>
          <p:cNvSpPr/>
          <p:nvPr/>
        </p:nvSpPr>
        <p:spPr>
          <a:xfrm>
            <a:off x="4402885" y="4155926"/>
            <a:ext cx="2971122" cy="914655"/>
          </a:xfrm>
          <a:prstGeom prst="horizontalScroll">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dirty="0">
                <a:solidFill>
                  <a:srgbClr val="FF0000"/>
                </a:solidFill>
              </a:rPr>
              <a:t>读</a:t>
            </a:r>
            <a:r>
              <a:rPr lang="zh-CN" altLang="en-US" sz="3200" dirty="0" smtClean="0">
                <a:solidFill>
                  <a:srgbClr val="FF0000"/>
                </a:solidFill>
              </a:rPr>
              <a:t>准平</a:t>
            </a:r>
            <a:r>
              <a:rPr lang="zh-CN" altLang="en-US" sz="3200" dirty="0">
                <a:solidFill>
                  <a:srgbClr val="FF0000"/>
                </a:solidFill>
              </a:rPr>
              <a:t>翘舌音</a:t>
            </a:r>
            <a:endParaRPr lang="zh-CN" altLang="en-US" dirty="0">
              <a:solidFill>
                <a:srgbClr val="FF0000"/>
              </a:solidFill>
            </a:endParaRPr>
          </a:p>
        </p:txBody>
      </p:sp>
      <p:grpSp>
        <p:nvGrpSpPr>
          <p:cNvPr id="6" name="组合 5">
            <a:extLst>
              <a:ext uri="{FF2B5EF4-FFF2-40B4-BE49-F238E27FC236}">
                <a16:creationId xmlns:a16="http://schemas.microsoft.com/office/drawing/2014/main" xmlns="" id="{CF1078A4-AC6D-45EF-80C2-47A280C626BE}"/>
              </a:ext>
            </a:extLst>
          </p:cNvPr>
          <p:cNvGrpSpPr/>
          <p:nvPr/>
        </p:nvGrpSpPr>
        <p:grpSpPr>
          <a:xfrm>
            <a:off x="703741" y="1115203"/>
            <a:ext cx="7612675" cy="1564431"/>
            <a:chOff x="44174" y="1131590"/>
            <a:chExt cx="6416623" cy="1564431"/>
          </a:xfrm>
        </p:grpSpPr>
        <p:sp>
          <p:nvSpPr>
            <p:cNvPr id="5" name="矩形: 圆角 4">
              <a:extLst>
                <a:ext uri="{FF2B5EF4-FFF2-40B4-BE49-F238E27FC236}">
                  <a16:creationId xmlns:a16="http://schemas.microsoft.com/office/drawing/2014/main" xmlns="" id="{C865CF68-A947-4057-86F2-C1256D8F64BF}"/>
                </a:ext>
              </a:extLst>
            </p:cNvPr>
            <p:cNvSpPr/>
            <p:nvPr/>
          </p:nvSpPr>
          <p:spPr>
            <a:xfrm>
              <a:off x="44174" y="1131590"/>
              <a:ext cx="6416623" cy="1564431"/>
            </a:xfrm>
            <a:prstGeom prst="roundRect">
              <a:avLst/>
            </a:prstGeom>
            <a:noFill/>
            <a:ln w="38100" cmpd="sng">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矩形: 圆角 40">
              <a:extLst>
                <a:ext uri="{FF2B5EF4-FFF2-40B4-BE49-F238E27FC236}">
                  <a16:creationId xmlns:a16="http://schemas.microsoft.com/office/drawing/2014/main" xmlns="" id="{F7302B9E-6A25-4FB5-B22C-32DF28A9D03F}"/>
                </a:ext>
              </a:extLst>
            </p:cNvPr>
            <p:cNvSpPr/>
            <p:nvPr/>
          </p:nvSpPr>
          <p:spPr>
            <a:xfrm>
              <a:off x="164957" y="1213247"/>
              <a:ext cx="6165076" cy="1381516"/>
            </a:xfrm>
            <a:prstGeom prst="roundRect">
              <a:avLst/>
            </a:prstGeom>
            <a:noFill/>
            <a:ln w="38100" cmpd="sng">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6" name="文本框 18"/>
          <p:cNvSpPr txBox="1"/>
          <p:nvPr/>
        </p:nvSpPr>
        <p:spPr>
          <a:xfrm>
            <a:off x="7264168" y="1659220"/>
            <a:ext cx="800219" cy="830997"/>
          </a:xfrm>
          <a:prstGeom prst="rect">
            <a:avLst/>
          </a:prstGeom>
          <a:noFill/>
        </p:spPr>
        <p:txBody>
          <a:bodyPr wrap="none" rtlCol="0">
            <a:spAutoFit/>
          </a:bodyPr>
          <a:lstStyle/>
          <a:p>
            <a:pPr algn="l"/>
            <a:r>
              <a:rPr lang="zh-CN" altLang="en-US" sz="4800" dirty="0" smtClean="0">
                <a:latin typeface="黑体" panose="02010609060101010101" pitchFamily="49" charset="-122"/>
                <a:ea typeface="黑体" panose="02010609060101010101" pitchFamily="49" charset="-122"/>
                <a:cs typeface="黑体" panose="02010609060101010101" pitchFamily="49" charset="-122"/>
                <a:sym typeface="+mn-ea"/>
              </a:rPr>
              <a:t>弹</a:t>
            </a:r>
            <a:endParaRPr lang="zh-CN" altLang="en-US" sz="4800" dirty="0">
              <a:latin typeface="黑体" panose="02010609060101010101" pitchFamily="49" charset="-122"/>
              <a:ea typeface="黑体" panose="02010609060101010101" pitchFamily="49" charset="-122"/>
              <a:cs typeface="黑体" panose="02010609060101010101" pitchFamily="49" charset="-122"/>
              <a:sym typeface="+mn-ea"/>
            </a:endParaRPr>
          </a:p>
        </p:txBody>
      </p:sp>
      <p:sp>
        <p:nvSpPr>
          <p:cNvPr id="38" name="文本框 20"/>
          <p:cNvSpPr txBox="1"/>
          <p:nvPr/>
        </p:nvSpPr>
        <p:spPr>
          <a:xfrm>
            <a:off x="7195621" y="1217647"/>
            <a:ext cx="976779" cy="523220"/>
          </a:xfrm>
          <a:prstGeom prst="rect">
            <a:avLst/>
          </a:prstGeom>
          <a:noFill/>
        </p:spPr>
        <p:txBody>
          <a:bodyPr wrap="square" rtlCol="0">
            <a:spAutoFit/>
          </a:bodyPr>
          <a:lstStyle/>
          <a:p>
            <a:r>
              <a:rPr lang="en-US" altLang="zh-CN" sz="2800" b="1" dirty="0" err="1" smtClean="0">
                <a:latin typeface="汉语拼音" pitchFamily="34" charset="0"/>
                <a:ea typeface="宋体" panose="02010600030101010101" pitchFamily="2" charset="-122"/>
                <a:cs typeface="汉语拼音" pitchFamily="34" charset="0"/>
              </a:rPr>
              <a:t>dàn</a:t>
            </a:r>
            <a:endParaRPr lang="zh-CN" altLang="en-US" sz="2800" b="1" dirty="0">
              <a:latin typeface="汉语拼音" pitchFamily="34" charset="0"/>
              <a:ea typeface="宋体" panose="02010600030101010101" pitchFamily="2" charset="-122"/>
              <a:cs typeface="汉语拼音" pitchFamily="34" charset="0"/>
            </a:endParaRPr>
          </a:p>
        </p:txBody>
      </p:sp>
    </p:spTree>
    <p:extLst>
      <p:ext uri="{BB962C8B-B14F-4D97-AF65-F5344CB8AC3E}">
        <p14:creationId xmlns:p14="http://schemas.microsoft.com/office/powerpoint/2010/main" val="331581434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par>
                                <p:cTn id="11" presetID="1" presetClass="entr" presetSubtype="0" fill="hold" grpId="0" nodeType="withEffect">
                                  <p:stCondLst>
                                    <p:cond delay="0"/>
                                  </p:stCondLst>
                                  <p:iterate type="lt">
                                    <p:tmAbs val="0"/>
                                  </p:iterate>
                                  <p:childTnLst>
                                    <p:set>
                                      <p:cBhvr>
                                        <p:cTn id="12" dur="1" fill="hold">
                                          <p:stCondLst>
                                            <p:cond delay="0"/>
                                          </p:stCondLst>
                                        </p:cTn>
                                        <p:tgtEl>
                                          <p:spTgt spid="14"/>
                                        </p:tgtEl>
                                        <p:attrNameLst>
                                          <p:attrName>style.visibility</p:attrName>
                                        </p:attrNameLst>
                                      </p:cBhvr>
                                      <p:to>
                                        <p:strVal val="visible"/>
                                      </p:to>
                                    </p:set>
                                  </p:childTnLst>
                                </p:cTn>
                              </p:par>
                              <p:par>
                                <p:cTn id="13" presetID="1" presetClass="entr" presetSubtype="0" fill="hold" grpId="0" nodeType="withEffect">
                                  <p:stCondLst>
                                    <p:cond delay="0"/>
                                  </p:stCondLst>
                                  <p:iterate type="lt">
                                    <p:tmAbs val="0"/>
                                  </p:iterate>
                                  <p:childTnLst>
                                    <p:set>
                                      <p:cBhvr>
                                        <p:cTn id="14" dur="1" fill="hold">
                                          <p:stCondLst>
                                            <p:cond delay="0"/>
                                          </p:stCondLst>
                                        </p:cTn>
                                        <p:tgtEl>
                                          <p:spTgt spid="12"/>
                                        </p:tgtEl>
                                        <p:attrNameLst>
                                          <p:attrName>style.visibility</p:attrName>
                                        </p:attrNameLst>
                                      </p:cBhvr>
                                      <p:to>
                                        <p:strVal val="visible"/>
                                      </p:to>
                                    </p:set>
                                  </p:childTnLst>
                                </p:cTn>
                              </p:par>
                              <p:par>
                                <p:cTn id="15" presetID="1" presetClass="entr" presetSubtype="0" fill="hold" grpId="0" nodeType="withEffect">
                                  <p:stCondLst>
                                    <p:cond delay="0"/>
                                  </p:stCondLst>
                                  <p:iterate type="lt">
                                    <p:tmAbs val="0"/>
                                  </p:iterate>
                                  <p:childTnLst>
                                    <p:set>
                                      <p:cBhvr>
                                        <p:cTn id="16" dur="1" fill="hold">
                                          <p:stCondLst>
                                            <p:cond delay="0"/>
                                          </p:stCondLst>
                                        </p:cTn>
                                        <p:tgtEl>
                                          <p:spTgt spid="23"/>
                                        </p:tgtEl>
                                        <p:attrNameLst>
                                          <p:attrName>style.visibility</p:attrName>
                                        </p:attrNameLst>
                                      </p:cBhvr>
                                      <p:to>
                                        <p:strVal val="visible"/>
                                      </p:to>
                                    </p:set>
                                  </p:childTnLst>
                                </p:cTn>
                              </p:par>
                              <p:par>
                                <p:cTn id="17" presetID="1" presetClass="entr" presetSubtype="0" fill="hold" grpId="0" nodeType="withEffect">
                                  <p:stCondLst>
                                    <p:cond delay="0"/>
                                  </p:stCondLst>
                                  <p:iterate type="lt">
                                    <p:tmAbs val="0"/>
                                  </p:iterate>
                                  <p:childTnLst>
                                    <p:set>
                                      <p:cBhvr>
                                        <p:cTn id="18" dur="1" fill="hold">
                                          <p:stCondLst>
                                            <p:cond delay="0"/>
                                          </p:stCondLst>
                                        </p:cTn>
                                        <p:tgtEl>
                                          <p:spTgt spid="8"/>
                                        </p:tgtEl>
                                        <p:attrNameLst>
                                          <p:attrName>style.visibility</p:attrName>
                                        </p:attrNameLst>
                                      </p:cBhvr>
                                      <p:to>
                                        <p:strVal val="visible"/>
                                      </p:to>
                                    </p:set>
                                  </p:childTnLst>
                                </p:cTn>
                              </p:par>
                              <p:par>
                                <p:cTn id="19" presetID="1" presetClass="entr" presetSubtype="0" fill="hold" grpId="0" nodeType="withEffect">
                                  <p:stCondLst>
                                    <p:cond delay="0"/>
                                  </p:stCondLst>
                                  <p:iterate type="lt">
                                    <p:tmAbs val="0"/>
                                  </p:iterate>
                                  <p:childTnLst>
                                    <p:set>
                                      <p:cBhvr>
                                        <p:cTn id="20" dur="1" fill="hold">
                                          <p:stCondLst>
                                            <p:cond delay="0"/>
                                          </p:stCondLst>
                                        </p:cTn>
                                        <p:tgtEl>
                                          <p:spTgt spid="26"/>
                                        </p:tgtEl>
                                        <p:attrNameLst>
                                          <p:attrName>style.visibility</p:attrName>
                                        </p:attrNameLst>
                                      </p:cBhvr>
                                      <p:to>
                                        <p:strVal val="visible"/>
                                      </p:to>
                                    </p:set>
                                  </p:childTnLst>
                                </p:cTn>
                              </p:par>
                              <p:par>
                                <p:cTn id="21" presetID="1" presetClass="entr" presetSubtype="0" fill="hold" grpId="0" nodeType="withEffect">
                                  <p:stCondLst>
                                    <p:cond delay="0"/>
                                  </p:stCondLst>
                                  <p:iterate type="lt">
                                    <p:tmAbs val="0"/>
                                  </p:iterate>
                                  <p:childTnLst>
                                    <p:set>
                                      <p:cBhvr>
                                        <p:cTn id="22" dur="1" fill="hold">
                                          <p:stCondLst>
                                            <p:cond delay="0"/>
                                          </p:stCondLst>
                                        </p:cTn>
                                        <p:tgtEl>
                                          <p:spTgt spid="2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8"/>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6" presetClass="emph" presetSubtype="0" fill="hold" grpId="1" nodeType="clickEffect">
                                  <p:stCondLst>
                                    <p:cond delay="0"/>
                                  </p:stCondLst>
                                  <p:iterate type="lt">
                                    <p:tmPct val="4000"/>
                                  </p:iterate>
                                  <p:childTnLst>
                                    <p:set>
                                      <p:cBhvr override="childStyle">
                                        <p:cTn id="28" dur="500" fill="hold"/>
                                        <p:tgtEl>
                                          <p:spTgt spid="14"/>
                                        </p:tgtEl>
                                        <p:attrNameLst>
                                          <p:attrName>style.color</p:attrName>
                                        </p:attrNameLst>
                                      </p:cBhvr>
                                      <p:to>
                                        <p:clrVal>
                                          <a:srgbClr val="FF0000"/>
                                        </p:clrVal>
                                      </p:to>
                                    </p:set>
                                    <p:set>
                                      <p:cBhvr>
                                        <p:cTn id="29" dur="500" fill="hold"/>
                                        <p:tgtEl>
                                          <p:spTgt spid="14"/>
                                        </p:tgtEl>
                                        <p:attrNameLst>
                                          <p:attrName>fillcolor</p:attrName>
                                        </p:attrNameLst>
                                      </p:cBhvr>
                                      <p:to>
                                        <p:clrVal>
                                          <a:srgbClr val="FF0000"/>
                                        </p:clrVal>
                                      </p:to>
                                    </p:set>
                                    <p:set>
                                      <p:cBhvr>
                                        <p:cTn id="30" dur="500" fill="hold"/>
                                        <p:tgtEl>
                                          <p:spTgt spid="14"/>
                                        </p:tgtEl>
                                        <p:attrNameLst>
                                          <p:attrName>fill.type</p:attrName>
                                        </p:attrNameLst>
                                      </p:cBhvr>
                                      <p:to>
                                        <p:strVal val="solid"/>
                                      </p:to>
                                    </p:set>
                                  </p:childTnLst>
                                </p:cTn>
                              </p:par>
                              <p:par>
                                <p:cTn id="31" presetID="16" presetClass="emph" presetSubtype="0" fill="hold" grpId="1" nodeType="withEffect">
                                  <p:stCondLst>
                                    <p:cond delay="0"/>
                                  </p:stCondLst>
                                  <p:iterate type="lt">
                                    <p:tmPct val="4000"/>
                                  </p:iterate>
                                  <p:childTnLst>
                                    <p:set>
                                      <p:cBhvr override="childStyle">
                                        <p:cTn id="32" dur="500" fill="hold"/>
                                        <p:tgtEl>
                                          <p:spTgt spid="23"/>
                                        </p:tgtEl>
                                        <p:attrNameLst>
                                          <p:attrName>style.color</p:attrName>
                                        </p:attrNameLst>
                                      </p:cBhvr>
                                      <p:to>
                                        <p:clrVal>
                                          <a:srgbClr val="FF0000"/>
                                        </p:clrVal>
                                      </p:to>
                                    </p:set>
                                    <p:set>
                                      <p:cBhvr>
                                        <p:cTn id="33" dur="500" fill="hold"/>
                                        <p:tgtEl>
                                          <p:spTgt spid="23"/>
                                        </p:tgtEl>
                                        <p:attrNameLst>
                                          <p:attrName>fillcolor</p:attrName>
                                        </p:attrNameLst>
                                      </p:cBhvr>
                                      <p:to>
                                        <p:clrVal>
                                          <a:srgbClr val="FF0000"/>
                                        </p:clrVal>
                                      </p:to>
                                    </p:set>
                                    <p:set>
                                      <p:cBhvr>
                                        <p:cTn id="34" dur="500" fill="hold"/>
                                        <p:tgtEl>
                                          <p:spTgt spid="23"/>
                                        </p:tgtEl>
                                        <p:attrNameLst>
                                          <p:attrName>fill.type</p:attrName>
                                        </p:attrNameLst>
                                      </p:cBhvr>
                                      <p:to>
                                        <p:strVal val="solid"/>
                                      </p:to>
                                    </p:set>
                                  </p:childTnLst>
                                </p:cTn>
                              </p:par>
                              <p:par>
                                <p:cTn id="35" presetID="16" presetClass="emph" presetSubtype="0" fill="hold" grpId="1" nodeType="withEffect">
                                  <p:stCondLst>
                                    <p:cond delay="0"/>
                                  </p:stCondLst>
                                  <p:iterate type="lt">
                                    <p:tmPct val="4000"/>
                                  </p:iterate>
                                  <p:childTnLst>
                                    <p:set>
                                      <p:cBhvr override="childStyle">
                                        <p:cTn id="36" dur="500" fill="hold"/>
                                        <p:tgtEl>
                                          <p:spTgt spid="8"/>
                                        </p:tgtEl>
                                        <p:attrNameLst>
                                          <p:attrName>style.color</p:attrName>
                                        </p:attrNameLst>
                                      </p:cBhvr>
                                      <p:to>
                                        <p:clrVal>
                                          <a:srgbClr val="FF0000"/>
                                        </p:clrVal>
                                      </p:to>
                                    </p:set>
                                    <p:set>
                                      <p:cBhvr>
                                        <p:cTn id="37" dur="500" fill="hold"/>
                                        <p:tgtEl>
                                          <p:spTgt spid="8"/>
                                        </p:tgtEl>
                                        <p:attrNameLst>
                                          <p:attrName>fillcolor</p:attrName>
                                        </p:attrNameLst>
                                      </p:cBhvr>
                                      <p:to>
                                        <p:clrVal>
                                          <a:srgbClr val="FF0000"/>
                                        </p:clrVal>
                                      </p:to>
                                    </p:set>
                                    <p:set>
                                      <p:cBhvr>
                                        <p:cTn id="38" dur="500" fill="hold"/>
                                        <p:tgtEl>
                                          <p:spTgt spid="8"/>
                                        </p:tgtEl>
                                        <p:attrNameLst>
                                          <p:attrName>fill.type</p:attrName>
                                        </p:attrNameLst>
                                      </p:cBhvr>
                                      <p:to>
                                        <p:strVal val="solid"/>
                                      </p:to>
                                    </p:set>
                                  </p:childTnLst>
                                </p:cTn>
                              </p:par>
                              <p:par>
                                <p:cTn id="39" presetID="16" presetClass="emph" presetSubtype="0" fill="hold" grpId="1" nodeType="withEffect">
                                  <p:stCondLst>
                                    <p:cond delay="0"/>
                                  </p:stCondLst>
                                  <p:iterate type="lt">
                                    <p:tmPct val="4000"/>
                                  </p:iterate>
                                  <p:childTnLst>
                                    <p:set>
                                      <p:cBhvr override="childStyle">
                                        <p:cTn id="40" dur="500" fill="hold"/>
                                        <p:tgtEl>
                                          <p:spTgt spid="26"/>
                                        </p:tgtEl>
                                        <p:attrNameLst>
                                          <p:attrName>style.color</p:attrName>
                                        </p:attrNameLst>
                                      </p:cBhvr>
                                      <p:to>
                                        <p:clrVal>
                                          <a:srgbClr val="FF0000"/>
                                        </p:clrVal>
                                      </p:to>
                                    </p:set>
                                    <p:set>
                                      <p:cBhvr>
                                        <p:cTn id="41" dur="500" fill="hold"/>
                                        <p:tgtEl>
                                          <p:spTgt spid="26"/>
                                        </p:tgtEl>
                                        <p:attrNameLst>
                                          <p:attrName>fillcolor</p:attrName>
                                        </p:attrNameLst>
                                      </p:cBhvr>
                                      <p:to>
                                        <p:clrVal>
                                          <a:srgbClr val="FF0000"/>
                                        </p:clrVal>
                                      </p:to>
                                    </p:set>
                                    <p:set>
                                      <p:cBhvr>
                                        <p:cTn id="42" dur="500" fill="hold"/>
                                        <p:tgtEl>
                                          <p:spTgt spid="26"/>
                                        </p:tgtEl>
                                        <p:attrNameLst>
                                          <p:attrName>fill.type</p:attrName>
                                        </p:attrNameLst>
                                      </p:cBhvr>
                                      <p:to>
                                        <p:strVal val="solid"/>
                                      </p:to>
                                    </p:set>
                                  </p:childTnLst>
                                </p:cTn>
                              </p:par>
                              <p:par>
                                <p:cTn id="43" presetID="16" presetClass="emph" presetSubtype="0" fill="hold" grpId="1" nodeType="withEffect">
                                  <p:stCondLst>
                                    <p:cond delay="0"/>
                                  </p:stCondLst>
                                  <p:iterate type="lt">
                                    <p:tmPct val="4000"/>
                                  </p:iterate>
                                  <p:childTnLst>
                                    <p:set>
                                      <p:cBhvr override="childStyle">
                                        <p:cTn id="44" dur="500" fill="hold"/>
                                        <p:tgtEl>
                                          <p:spTgt spid="28"/>
                                        </p:tgtEl>
                                        <p:attrNameLst>
                                          <p:attrName>style.color</p:attrName>
                                        </p:attrNameLst>
                                      </p:cBhvr>
                                      <p:to>
                                        <p:clrVal>
                                          <a:srgbClr val="FF0000"/>
                                        </p:clrVal>
                                      </p:to>
                                    </p:set>
                                    <p:set>
                                      <p:cBhvr>
                                        <p:cTn id="45" dur="500" fill="hold"/>
                                        <p:tgtEl>
                                          <p:spTgt spid="28"/>
                                        </p:tgtEl>
                                        <p:attrNameLst>
                                          <p:attrName>fillcolor</p:attrName>
                                        </p:attrNameLst>
                                      </p:cBhvr>
                                      <p:to>
                                        <p:clrVal>
                                          <a:srgbClr val="FF0000"/>
                                        </p:clrVal>
                                      </p:to>
                                    </p:set>
                                    <p:set>
                                      <p:cBhvr>
                                        <p:cTn id="46" dur="500" fill="hold"/>
                                        <p:tgtEl>
                                          <p:spTgt spid="28"/>
                                        </p:tgtEl>
                                        <p:attrNameLst>
                                          <p:attrName>fill.type</p:attrName>
                                        </p:attrNameLst>
                                      </p:cBhvr>
                                      <p:to>
                                        <p:strVal val="solid"/>
                                      </p:to>
                                    </p:set>
                                  </p:childTnLst>
                                </p:cTn>
                              </p:par>
                              <p:par>
                                <p:cTn id="47" presetID="16" presetClass="emph" presetSubtype="0" fill="hold" grpId="0" nodeType="withEffect">
                                  <p:stCondLst>
                                    <p:cond delay="0"/>
                                  </p:stCondLst>
                                  <p:iterate type="lt">
                                    <p:tmPct val="4000"/>
                                  </p:iterate>
                                  <p:childTnLst>
                                    <p:set>
                                      <p:cBhvr override="childStyle">
                                        <p:cTn id="48" dur="500" fill="hold"/>
                                        <p:tgtEl>
                                          <p:spTgt spid="13"/>
                                        </p:tgtEl>
                                        <p:attrNameLst>
                                          <p:attrName>style.color</p:attrName>
                                        </p:attrNameLst>
                                      </p:cBhvr>
                                      <p:to>
                                        <p:clrVal>
                                          <a:srgbClr val="FF0000"/>
                                        </p:clrVal>
                                      </p:to>
                                    </p:set>
                                    <p:set>
                                      <p:cBhvr>
                                        <p:cTn id="49" dur="500" fill="hold"/>
                                        <p:tgtEl>
                                          <p:spTgt spid="13"/>
                                        </p:tgtEl>
                                        <p:attrNameLst>
                                          <p:attrName>fillcolor</p:attrName>
                                        </p:attrNameLst>
                                      </p:cBhvr>
                                      <p:to>
                                        <p:clrVal>
                                          <a:srgbClr val="FF0000"/>
                                        </p:clrVal>
                                      </p:to>
                                    </p:set>
                                    <p:set>
                                      <p:cBhvr>
                                        <p:cTn id="50" dur="500" fill="hold"/>
                                        <p:tgtEl>
                                          <p:spTgt spid="13"/>
                                        </p:tgtEl>
                                        <p:attrNameLst>
                                          <p:attrName>fill.type</p:attrName>
                                        </p:attrNameLst>
                                      </p:cBhvr>
                                      <p:to>
                                        <p:strVal val="solid"/>
                                      </p:to>
                                    </p:set>
                                  </p:childTnLst>
                                </p:cTn>
                              </p:par>
                              <p:par>
                                <p:cTn id="51" presetID="16" presetClass="emph" presetSubtype="0" fill="hold" grpId="0" nodeType="withEffect">
                                  <p:stCondLst>
                                    <p:cond delay="0"/>
                                  </p:stCondLst>
                                  <p:iterate type="lt">
                                    <p:tmPct val="4000"/>
                                  </p:iterate>
                                  <p:childTnLst>
                                    <p:set>
                                      <p:cBhvr override="childStyle">
                                        <p:cTn id="52" dur="500" fill="hold"/>
                                        <p:tgtEl>
                                          <p:spTgt spid="24"/>
                                        </p:tgtEl>
                                        <p:attrNameLst>
                                          <p:attrName>style.color</p:attrName>
                                        </p:attrNameLst>
                                      </p:cBhvr>
                                      <p:to>
                                        <p:clrVal>
                                          <a:srgbClr val="FF0000"/>
                                        </p:clrVal>
                                      </p:to>
                                    </p:set>
                                    <p:set>
                                      <p:cBhvr>
                                        <p:cTn id="53" dur="500" fill="hold"/>
                                        <p:tgtEl>
                                          <p:spTgt spid="24"/>
                                        </p:tgtEl>
                                        <p:attrNameLst>
                                          <p:attrName>fillcolor</p:attrName>
                                        </p:attrNameLst>
                                      </p:cBhvr>
                                      <p:to>
                                        <p:clrVal>
                                          <a:srgbClr val="FF0000"/>
                                        </p:clrVal>
                                      </p:to>
                                    </p:set>
                                    <p:set>
                                      <p:cBhvr>
                                        <p:cTn id="54" dur="500" fill="hold"/>
                                        <p:tgtEl>
                                          <p:spTgt spid="24"/>
                                        </p:tgtEl>
                                        <p:attrNameLst>
                                          <p:attrName>fill.type</p:attrName>
                                        </p:attrNameLst>
                                      </p:cBhvr>
                                      <p:to>
                                        <p:strVal val="solid"/>
                                      </p:to>
                                    </p:set>
                                  </p:childTnLst>
                                </p:cTn>
                              </p:par>
                              <p:par>
                                <p:cTn id="55" presetID="16" presetClass="emph" presetSubtype="0" fill="hold" grpId="0" nodeType="withEffect">
                                  <p:stCondLst>
                                    <p:cond delay="0"/>
                                  </p:stCondLst>
                                  <p:iterate type="lt">
                                    <p:tmPct val="4000"/>
                                  </p:iterate>
                                  <p:childTnLst>
                                    <p:set>
                                      <p:cBhvr override="childStyle">
                                        <p:cTn id="56" dur="500" fill="hold"/>
                                        <p:tgtEl>
                                          <p:spTgt spid="7"/>
                                        </p:tgtEl>
                                        <p:attrNameLst>
                                          <p:attrName>style.color</p:attrName>
                                        </p:attrNameLst>
                                      </p:cBhvr>
                                      <p:to>
                                        <p:clrVal>
                                          <a:srgbClr val="FF0000"/>
                                        </p:clrVal>
                                      </p:to>
                                    </p:set>
                                    <p:set>
                                      <p:cBhvr>
                                        <p:cTn id="57" dur="500" fill="hold"/>
                                        <p:tgtEl>
                                          <p:spTgt spid="7"/>
                                        </p:tgtEl>
                                        <p:attrNameLst>
                                          <p:attrName>fillcolor</p:attrName>
                                        </p:attrNameLst>
                                      </p:cBhvr>
                                      <p:to>
                                        <p:clrVal>
                                          <a:srgbClr val="FF0000"/>
                                        </p:clrVal>
                                      </p:to>
                                    </p:set>
                                    <p:set>
                                      <p:cBhvr>
                                        <p:cTn id="58" dur="500" fill="hold"/>
                                        <p:tgtEl>
                                          <p:spTgt spid="7"/>
                                        </p:tgtEl>
                                        <p:attrNameLst>
                                          <p:attrName>fill.type</p:attrName>
                                        </p:attrNameLst>
                                      </p:cBhvr>
                                      <p:to>
                                        <p:strVal val="solid"/>
                                      </p:to>
                                    </p:set>
                                  </p:childTnLst>
                                </p:cTn>
                              </p:par>
                              <p:par>
                                <p:cTn id="59" presetID="16" presetClass="emph" presetSubtype="0" fill="hold" grpId="0" nodeType="withEffect">
                                  <p:stCondLst>
                                    <p:cond delay="0"/>
                                  </p:stCondLst>
                                  <p:iterate type="lt">
                                    <p:tmPct val="4000"/>
                                  </p:iterate>
                                  <p:childTnLst>
                                    <p:set>
                                      <p:cBhvr override="childStyle">
                                        <p:cTn id="60" dur="500" fill="hold"/>
                                        <p:tgtEl>
                                          <p:spTgt spid="25"/>
                                        </p:tgtEl>
                                        <p:attrNameLst>
                                          <p:attrName>style.color</p:attrName>
                                        </p:attrNameLst>
                                      </p:cBhvr>
                                      <p:to>
                                        <p:clrVal>
                                          <a:srgbClr val="FF0000"/>
                                        </p:clrVal>
                                      </p:to>
                                    </p:set>
                                    <p:set>
                                      <p:cBhvr>
                                        <p:cTn id="61" dur="500" fill="hold"/>
                                        <p:tgtEl>
                                          <p:spTgt spid="25"/>
                                        </p:tgtEl>
                                        <p:attrNameLst>
                                          <p:attrName>fillcolor</p:attrName>
                                        </p:attrNameLst>
                                      </p:cBhvr>
                                      <p:to>
                                        <p:clrVal>
                                          <a:srgbClr val="FF0000"/>
                                        </p:clrVal>
                                      </p:to>
                                    </p:set>
                                    <p:set>
                                      <p:cBhvr>
                                        <p:cTn id="62" dur="500" fill="hold"/>
                                        <p:tgtEl>
                                          <p:spTgt spid="25"/>
                                        </p:tgtEl>
                                        <p:attrNameLst>
                                          <p:attrName>fill.type</p:attrName>
                                        </p:attrNameLst>
                                      </p:cBhvr>
                                      <p:to>
                                        <p:strVal val="solid"/>
                                      </p:to>
                                    </p:set>
                                  </p:childTnLst>
                                </p:cTn>
                              </p:par>
                              <p:par>
                                <p:cTn id="63" presetID="16" presetClass="emph" presetSubtype="0" fill="hold" grpId="0" nodeType="withEffect">
                                  <p:stCondLst>
                                    <p:cond delay="0"/>
                                  </p:stCondLst>
                                  <p:iterate type="lt">
                                    <p:tmPct val="4000"/>
                                  </p:iterate>
                                  <p:childTnLst>
                                    <p:set>
                                      <p:cBhvr override="childStyle">
                                        <p:cTn id="64" dur="500" fill="hold"/>
                                        <p:tgtEl>
                                          <p:spTgt spid="27"/>
                                        </p:tgtEl>
                                        <p:attrNameLst>
                                          <p:attrName>style.color</p:attrName>
                                        </p:attrNameLst>
                                      </p:cBhvr>
                                      <p:to>
                                        <p:clrVal>
                                          <a:srgbClr val="FF0000"/>
                                        </p:clrVal>
                                      </p:to>
                                    </p:set>
                                    <p:set>
                                      <p:cBhvr>
                                        <p:cTn id="65" dur="500" fill="hold"/>
                                        <p:tgtEl>
                                          <p:spTgt spid="27"/>
                                        </p:tgtEl>
                                        <p:attrNameLst>
                                          <p:attrName>fillcolor</p:attrName>
                                        </p:attrNameLst>
                                      </p:cBhvr>
                                      <p:to>
                                        <p:clrVal>
                                          <a:srgbClr val="FF0000"/>
                                        </p:clrVal>
                                      </p:to>
                                    </p:set>
                                    <p:set>
                                      <p:cBhvr>
                                        <p:cTn id="66" dur="500" fill="hold"/>
                                        <p:tgtEl>
                                          <p:spTgt spid="27"/>
                                        </p:tgtEl>
                                        <p:attrNameLst>
                                          <p:attrName>fill.type</p:attrName>
                                        </p:attrNameLst>
                                      </p:cBhvr>
                                      <p:to>
                                        <p:strVal val="solid"/>
                                      </p:to>
                                    </p:set>
                                  </p:childTnLst>
                                </p:cTn>
                              </p:par>
                              <p:par>
                                <p:cTn id="67" presetID="16" presetClass="emph" presetSubtype="0" fill="hold" grpId="0" nodeType="withEffect">
                                  <p:stCondLst>
                                    <p:cond delay="0"/>
                                  </p:stCondLst>
                                  <p:iterate type="lt">
                                    <p:tmPct val="4000"/>
                                  </p:iterate>
                                  <p:childTnLst>
                                    <p:set>
                                      <p:cBhvr override="childStyle">
                                        <p:cTn id="68" dur="500" fill="hold"/>
                                        <p:tgtEl>
                                          <p:spTgt spid="9"/>
                                        </p:tgtEl>
                                        <p:attrNameLst>
                                          <p:attrName>style.color</p:attrName>
                                        </p:attrNameLst>
                                      </p:cBhvr>
                                      <p:to>
                                        <p:clrVal>
                                          <a:srgbClr val="FF0000"/>
                                        </p:clrVal>
                                      </p:to>
                                    </p:set>
                                    <p:set>
                                      <p:cBhvr>
                                        <p:cTn id="69" dur="500" fill="hold"/>
                                        <p:tgtEl>
                                          <p:spTgt spid="9"/>
                                        </p:tgtEl>
                                        <p:attrNameLst>
                                          <p:attrName>fillcolor</p:attrName>
                                        </p:attrNameLst>
                                      </p:cBhvr>
                                      <p:to>
                                        <p:clrVal>
                                          <a:srgbClr val="FF0000"/>
                                        </p:clrVal>
                                      </p:to>
                                    </p:set>
                                    <p:set>
                                      <p:cBhvr>
                                        <p:cTn id="70" dur="500" fill="hold"/>
                                        <p:tgtEl>
                                          <p:spTgt spid="9"/>
                                        </p:tgtEl>
                                        <p:attrNameLst>
                                          <p:attrName>fill.type</p:attrName>
                                        </p:attrNameLst>
                                      </p:cBhvr>
                                      <p:to>
                                        <p:strVal val="solid"/>
                                      </p:to>
                                    </p:set>
                                  </p:childTnLst>
                                </p:cTn>
                              </p:par>
                              <p:par>
                                <p:cTn id="71" presetID="16" presetClass="emph" presetSubtype="0" fill="hold" grpId="1" nodeType="withEffect">
                                  <p:stCondLst>
                                    <p:cond delay="0"/>
                                  </p:stCondLst>
                                  <p:iterate type="lt">
                                    <p:tmPct val="4000"/>
                                  </p:iterate>
                                  <p:childTnLst>
                                    <p:set>
                                      <p:cBhvr override="childStyle">
                                        <p:cTn id="72" dur="500" fill="hold"/>
                                        <p:tgtEl>
                                          <p:spTgt spid="12"/>
                                        </p:tgtEl>
                                        <p:attrNameLst>
                                          <p:attrName>style.color</p:attrName>
                                        </p:attrNameLst>
                                      </p:cBhvr>
                                      <p:to>
                                        <p:clrVal>
                                          <a:srgbClr val="FF0000"/>
                                        </p:clrVal>
                                      </p:to>
                                    </p:set>
                                    <p:set>
                                      <p:cBhvr>
                                        <p:cTn id="73" dur="500" fill="hold"/>
                                        <p:tgtEl>
                                          <p:spTgt spid="12"/>
                                        </p:tgtEl>
                                        <p:attrNameLst>
                                          <p:attrName>fillcolor</p:attrName>
                                        </p:attrNameLst>
                                      </p:cBhvr>
                                      <p:to>
                                        <p:clrVal>
                                          <a:srgbClr val="FF0000"/>
                                        </p:clrVal>
                                      </p:to>
                                    </p:set>
                                    <p:set>
                                      <p:cBhvr>
                                        <p:cTn id="74" dur="500" fill="hold"/>
                                        <p:tgtEl>
                                          <p:spTgt spid="12"/>
                                        </p:tgtEl>
                                        <p:attrNameLst>
                                          <p:attrName>fill.type</p:attrName>
                                        </p:attrNameLst>
                                      </p:cBhvr>
                                      <p:to>
                                        <p:strVal val="solid"/>
                                      </p:to>
                                    </p:set>
                                  </p:childTnLst>
                                </p:cTn>
                              </p:par>
                              <p:par>
                                <p:cTn id="75" presetID="1" presetClass="entr" presetSubtype="0" fill="hold" grpId="0" nodeType="withEffect">
                                  <p:stCondLst>
                                    <p:cond delay="0"/>
                                  </p:stCondLst>
                                  <p:childTnLst>
                                    <p:set>
                                      <p:cBhvr>
                                        <p:cTn id="76" dur="1" fill="hold">
                                          <p:stCondLst>
                                            <p:cond delay="0"/>
                                          </p:stCondLst>
                                        </p:cTn>
                                        <p:tgtEl>
                                          <p:spTgt spid="37"/>
                                        </p:tgtEl>
                                        <p:attrNameLst>
                                          <p:attrName>style.visibility</p:attrName>
                                        </p:attrNameLst>
                                      </p:cBhvr>
                                      <p:to>
                                        <p:strVal val="visible"/>
                                      </p:to>
                                    </p:set>
                                  </p:childTnLst>
                                </p:cTn>
                              </p:par>
                            </p:childTnLst>
                          </p:cTn>
                        </p:par>
                      </p:childTnLst>
                    </p:cTn>
                  </p:par>
                  <p:par>
                    <p:cTn id="77" fill="hold">
                      <p:stCondLst>
                        <p:cond delay="indefinite"/>
                      </p:stCondLst>
                      <p:childTnLst>
                        <p:par>
                          <p:cTn id="78" fill="hold">
                            <p:stCondLst>
                              <p:cond delay="0"/>
                            </p:stCondLst>
                            <p:childTnLst>
                              <p:par>
                                <p:cTn id="79" presetID="1" presetClass="entr" presetSubtype="0" fill="hold" grpId="0" nodeType="clickEffect">
                                  <p:stCondLst>
                                    <p:cond delay="0"/>
                                  </p:stCondLst>
                                  <p:childTnLst>
                                    <p:set>
                                      <p:cBhvr>
                                        <p:cTn id="80" dur="1" fill="hold">
                                          <p:stCondLst>
                                            <p:cond delay="0"/>
                                          </p:stCondLst>
                                        </p:cTn>
                                        <p:tgtEl>
                                          <p:spTgt spid="34"/>
                                        </p:tgtEl>
                                        <p:attrNameLst>
                                          <p:attrName>style.visibility</p:attrName>
                                        </p:attrNameLst>
                                      </p:cBhvr>
                                      <p:to>
                                        <p:strVal val="visible"/>
                                      </p:to>
                                    </p:set>
                                  </p:childTnLst>
                                </p:cTn>
                              </p:par>
                            </p:childTnLst>
                          </p:cTn>
                        </p:par>
                      </p:childTnLst>
                    </p:cTn>
                  </p:par>
                  <p:par>
                    <p:cTn id="81" fill="hold">
                      <p:stCondLst>
                        <p:cond delay="indefinite"/>
                      </p:stCondLst>
                      <p:childTnLst>
                        <p:par>
                          <p:cTn id="82" fill="hold">
                            <p:stCondLst>
                              <p:cond delay="0"/>
                            </p:stCondLst>
                            <p:childTnLst>
                              <p:par>
                                <p:cTn id="83" presetID="21" presetClass="entr" presetSubtype="1" fill="hold" nodeType="clickEffect">
                                  <p:stCondLst>
                                    <p:cond delay="0"/>
                                  </p:stCondLst>
                                  <p:childTnLst>
                                    <p:set>
                                      <p:cBhvr>
                                        <p:cTn id="84" dur="1" fill="hold">
                                          <p:stCondLst>
                                            <p:cond delay="0"/>
                                          </p:stCondLst>
                                        </p:cTn>
                                        <p:tgtEl>
                                          <p:spTgt spid="6"/>
                                        </p:tgtEl>
                                        <p:attrNameLst>
                                          <p:attrName>style.visibility</p:attrName>
                                        </p:attrNameLst>
                                      </p:cBhvr>
                                      <p:to>
                                        <p:strVal val="visible"/>
                                      </p:to>
                                    </p:set>
                                    <p:animEffect transition="in" filter="wheel(1)">
                                      <p:cBhvr>
                                        <p:cTn id="85" dur="500"/>
                                        <p:tgtEl>
                                          <p:spTgt spid="6"/>
                                        </p:tgtEl>
                                      </p:cBhvr>
                                    </p:animEffect>
                                  </p:childTnLst>
                                </p:cTn>
                              </p:par>
                              <p:par>
                                <p:cTn id="86" presetID="1" presetClass="entr" presetSubtype="0" fill="hold" grpId="0" nodeType="withEffect">
                                  <p:stCondLst>
                                    <p:cond delay="0"/>
                                  </p:stCondLst>
                                  <p:childTnLst>
                                    <p:set>
                                      <p:cBhvr>
                                        <p:cTn id="87" dur="1" fill="hold">
                                          <p:stCondLst>
                                            <p:cond delay="0"/>
                                          </p:stCondLst>
                                        </p:cTn>
                                        <p:tgtEl>
                                          <p:spTgt spid="43"/>
                                        </p:tgtEl>
                                        <p:attrNameLst>
                                          <p:attrName>style.visibility</p:attrName>
                                        </p:attrNameLst>
                                      </p:cBhvr>
                                      <p:to>
                                        <p:strVal val="visible"/>
                                      </p:to>
                                    </p:set>
                                  </p:childTnLst>
                                </p:cTn>
                              </p:par>
                            </p:childTnLst>
                          </p:cTn>
                        </p:par>
                      </p:childTnLst>
                    </p:cTn>
                  </p:par>
                  <p:par>
                    <p:cTn id="88" fill="hold">
                      <p:stCondLst>
                        <p:cond delay="indefinite"/>
                      </p:stCondLst>
                      <p:childTnLst>
                        <p:par>
                          <p:cTn id="89" fill="hold">
                            <p:stCondLst>
                              <p:cond delay="0"/>
                            </p:stCondLst>
                            <p:childTnLst>
                              <p:par>
                                <p:cTn id="90" presetID="1" presetClass="entr" presetSubtype="0" fill="hold" grpId="0" nodeType="clickEffect">
                                  <p:stCondLst>
                                    <p:cond delay="0"/>
                                  </p:stCondLst>
                                  <p:childTnLst>
                                    <p:set>
                                      <p:cBhvr>
                                        <p:cTn id="91" dur="1" fill="hold">
                                          <p:stCondLst>
                                            <p:cond delay="0"/>
                                          </p:stCondLst>
                                        </p:cTn>
                                        <p:tgtEl>
                                          <p:spTgt spid="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8" grpId="1"/>
      <p:bldP spid="9" grpId="0"/>
      <p:bldP spid="12" grpId="0"/>
      <p:bldP spid="12" grpId="1"/>
      <p:bldP spid="13" grpId="0"/>
      <p:bldP spid="14" grpId="0"/>
      <p:bldP spid="14" grpId="1"/>
      <p:bldP spid="18" grpId="0"/>
      <p:bldP spid="21" grpId="0"/>
      <p:bldP spid="25" grpId="0"/>
      <p:bldP spid="26" grpId="0"/>
      <p:bldP spid="26" grpId="1"/>
      <p:bldP spid="27" grpId="0"/>
      <p:bldP spid="28" grpId="0"/>
      <p:bldP spid="28" grpId="1"/>
      <p:bldP spid="23" grpId="0"/>
      <p:bldP spid="23" grpId="1"/>
      <p:bldP spid="24" grpId="0"/>
      <p:bldP spid="37" grpId="0" animBg="1"/>
      <p:bldP spid="40" grpId="0"/>
      <p:bldP spid="43" grpId="0" animBg="1"/>
      <p:bldP spid="33" grpId="0" animBg="1"/>
      <p:bldP spid="34" grpId="0" animBg="1"/>
      <p:bldP spid="38"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47056" y="687494"/>
            <a:ext cx="8029400" cy="3046988"/>
          </a:xfrm>
          <a:prstGeom prst="rect">
            <a:avLst/>
          </a:prstGeom>
          <a:noFill/>
        </p:spPr>
        <p:txBody>
          <a:bodyPr wrap="square" rtlCol="0">
            <a:spAutoFit/>
          </a:bodyPr>
          <a:lstStyle/>
          <a:p>
            <a:r>
              <a:rPr lang="en-US" altLang="zh-CN" sz="3200" b="1" dirty="0" smtClean="0">
                <a:latin typeface="楷体" pitchFamily="49" charset="-122"/>
                <a:ea typeface="楷体" pitchFamily="49" charset="-122"/>
              </a:rPr>
              <a:t>    2</a:t>
            </a:r>
            <a:r>
              <a:rPr lang="en-US" altLang="zh-CN" sz="3200" b="1" dirty="0">
                <a:latin typeface="楷体" pitchFamily="49" charset="-122"/>
                <a:ea typeface="楷体" pitchFamily="49" charset="-122"/>
              </a:rPr>
              <a:t>.</a:t>
            </a:r>
            <a:r>
              <a:rPr lang="zh-CN" altLang="en-US" sz="3200" b="1" dirty="0">
                <a:latin typeface="楷体" pitchFamily="49" charset="-122"/>
                <a:ea typeface="楷体" pitchFamily="49" charset="-122"/>
              </a:rPr>
              <a:t>小狗</a:t>
            </a:r>
            <a:r>
              <a:rPr lang="zh-CN" altLang="en-US" sz="3200" b="1" dirty="0">
                <a:solidFill>
                  <a:srgbClr val="FF0000"/>
                </a:solidFill>
                <a:latin typeface="楷体" pitchFamily="49" charset="-122"/>
                <a:ea typeface="楷体" pitchFamily="49" charset="-122"/>
              </a:rPr>
              <a:t>不会</a:t>
            </a:r>
            <a:r>
              <a:rPr lang="zh-CN" altLang="en-US" sz="3200" b="1" dirty="0">
                <a:latin typeface="楷体" pitchFamily="49" charset="-122"/>
                <a:ea typeface="楷体" pitchFamily="49" charset="-122"/>
              </a:rPr>
              <a:t>像狗一样叫，</a:t>
            </a:r>
            <a:r>
              <a:rPr lang="zh-CN" altLang="en-US" sz="3200" b="1" dirty="0">
                <a:solidFill>
                  <a:srgbClr val="FF0000"/>
                </a:solidFill>
                <a:latin typeface="楷体" pitchFamily="49" charset="-122"/>
                <a:ea typeface="楷体" pitchFamily="49" charset="-122"/>
              </a:rPr>
              <a:t>不会</a:t>
            </a:r>
            <a:r>
              <a:rPr lang="zh-CN" altLang="en-US" sz="3200" b="1" dirty="0">
                <a:latin typeface="楷体" pitchFamily="49" charset="-122"/>
                <a:ea typeface="楷体" pitchFamily="49" charset="-122"/>
              </a:rPr>
              <a:t>像猫一样叫，</a:t>
            </a:r>
            <a:r>
              <a:rPr lang="zh-CN" altLang="en-US" sz="3200" b="1" dirty="0">
                <a:solidFill>
                  <a:srgbClr val="FF0000"/>
                </a:solidFill>
                <a:latin typeface="楷体" pitchFamily="49" charset="-122"/>
                <a:ea typeface="楷体" pitchFamily="49" charset="-122"/>
              </a:rPr>
              <a:t>也不会</a:t>
            </a:r>
            <a:r>
              <a:rPr lang="zh-CN" altLang="en-US" sz="3200" b="1" dirty="0">
                <a:latin typeface="楷体" pitchFamily="49" charset="-122"/>
                <a:ea typeface="楷体" pitchFamily="49" charset="-122"/>
              </a:rPr>
              <a:t>像牛一样哞哞叫，</a:t>
            </a:r>
            <a:r>
              <a:rPr lang="zh-CN" altLang="en-US" sz="3200" b="1" dirty="0">
                <a:solidFill>
                  <a:srgbClr val="FF0000"/>
                </a:solidFill>
                <a:latin typeface="楷体" pitchFamily="49" charset="-122"/>
                <a:ea typeface="楷体" pitchFamily="49" charset="-122"/>
              </a:rPr>
              <a:t>更不会</a:t>
            </a:r>
            <a:r>
              <a:rPr lang="zh-CN" altLang="en-US" sz="3200" b="1" dirty="0">
                <a:latin typeface="楷体" pitchFamily="49" charset="-122"/>
                <a:ea typeface="楷体" pitchFamily="49" charset="-122"/>
              </a:rPr>
              <a:t>像马那样</a:t>
            </a:r>
            <a:r>
              <a:rPr lang="zh-CN" altLang="en-US" sz="3200" b="1" dirty="0" smtClean="0">
                <a:latin typeface="楷体" pitchFamily="49" charset="-122"/>
                <a:ea typeface="楷体" pitchFamily="49" charset="-122"/>
              </a:rPr>
              <a:t>嘶鸣。</a:t>
            </a:r>
            <a:r>
              <a:rPr lang="en-US" altLang="zh-CN" sz="3200" b="1" dirty="0">
                <a:latin typeface="宋体" panose="02010600030101010101" pitchFamily="2" charset="-122"/>
                <a:ea typeface="宋体" panose="02010600030101010101" pitchFamily="2" charset="-122"/>
              </a:rPr>
              <a:t>(</a:t>
            </a:r>
            <a:r>
              <a:rPr lang="zh-CN" altLang="en-US" sz="3200" b="1" dirty="0">
                <a:latin typeface="宋体" panose="02010600030101010101" pitchFamily="2" charset="-122"/>
                <a:ea typeface="宋体" panose="02010600030101010101" pitchFamily="2" charset="-122"/>
              </a:rPr>
              <a:t>仿写句子</a:t>
            </a:r>
            <a:r>
              <a:rPr lang="en-US" altLang="zh-CN" sz="3200" b="1" dirty="0">
                <a:latin typeface="宋体" panose="02010600030101010101" pitchFamily="2" charset="-122"/>
                <a:ea typeface="宋体" panose="02010600030101010101" pitchFamily="2" charset="-122"/>
              </a:rPr>
              <a:t>) </a:t>
            </a:r>
            <a:endParaRPr lang="en-US" altLang="zh-CN" sz="3200" b="1" dirty="0" smtClean="0">
              <a:latin typeface="宋体" panose="02010600030101010101" pitchFamily="2" charset="-122"/>
              <a:ea typeface="宋体" panose="02010600030101010101" pitchFamily="2" charset="-122"/>
            </a:endParaRPr>
          </a:p>
          <a:p>
            <a:endParaRPr lang="en-US" altLang="zh-CN" sz="3200" b="1" dirty="0">
              <a:latin typeface="楷体" pitchFamily="49" charset="-122"/>
              <a:ea typeface="楷体" pitchFamily="49" charset="-122"/>
            </a:endParaRPr>
          </a:p>
          <a:p>
            <a:r>
              <a:rPr lang="en-US" altLang="zh-CN" sz="3200" b="1" dirty="0" smtClean="0">
                <a:latin typeface="楷体" pitchFamily="49" charset="-122"/>
                <a:ea typeface="楷体" pitchFamily="49" charset="-122"/>
              </a:rPr>
              <a:t>    _______</a:t>
            </a:r>
            <a:r>
              <a:rPr lang="zh-CN" altLang="en-US" sz="3200" b="1" dirty="0" smtClean="0">
                <a:latin typeface="楷体" pitchFamily="49" charset="-122"/>
                <a:ea typeface="楷体" pitchFamily="49" charset="-122"/>
              </a:rPr>
              <a:t>不会</a:t>
            </a:r>
            <a:r>
              <a:rPr lang="en-US" altLang="zh-CN" sz="3200" b="1" dirty="0" smtClean="0">
                <a:latin typeface="楷体" pitchFamily="49" charset="-122"/>
                <a:ea typeface="楷体" pitchFamily="49" charset="-122"/>
              </a:rPr>
              <a:t>______</a:t>
            </a:r>
            <a:r>
              <a:rPr lang="zh-CN" altLang="en-US" sz="3200" b="1" dirty="0" smtClean="0">
                <a:latin typeface="楷体" pitchFamily="49" charset="-122"/>
                <a:ea typeface="楷体" pitchFamily="49" charset="-122"/>
              </a:rPr>
              <a:t>，</a:t>
            </a:r>
            <a:r>
              <a:rPr lang="zh-CN" altLang="en-US" sz="3200" b="1" dirty="0">
                <a:latin typeface="楷体" pitchFamily="49" charset="-122"/>
                <a:ea typeface="楷体" pitchFamily="49" charset="-122"/>
              </a:rPr>
              <a:t>不会</a:t>
            </a:r>
            <a:r>
              <a:rPr lang="en-US" altLang="zh-CN" sz="3200" b="1" dirty="0" smtClean="0">
                <a:latin typeface="楷体" pitchFamily="49" charset="-122"/>
                <a:ea typeface="楷体" pitchFamily="49" charset="-122"/>
              </a:rPr>
              <a:t>_______</a:t>
            </a:r>
            <a:r>
              <a:rPr lang="zh-CN" altLang="en-US" sz="3200" b="1" dirty="0" smtClean="0">
                <a:latin typeface="楷体" pitchFamily="49" charset="-122"/>
                <a:ea typeface="楷体" pitchFamily="49" charset="-122"/>
              </a:rPr>
              <a:t>，</a:t>
            </a:r>
            <a:r>
              <a:rPr lang="zh-CN" altLang="en-US" sz="3200" b="1" dirty="0">
                <a:latin typeface="楷体" pitchFamily="49" charset="-122"/>
                <a:ea typeface="楷体" pitchFamily="49" charset="-122"/>
              </a:rPr>
              <a:t>也不会</a:t>
            </a:r>
            <a:r>
              <a:rPr lang="en-US" altLang="zh-CN" sz="3200" b="1" dirty="0">
                <a:latin typeface="楷体" pitchFamily="49" charset="-122"/>
                <a:ea typeface="楷体" pitchFamily="49" charset="-122"/>
              </a:rPr>
              <a:t>________</a:t>
            </a:r>
            <a:r>
              <a:rPr lang="zh-CN" altLang="en-US" sz="3200" b="1" dirty="0">
                <a:latin typeface="楷体" pitchFamily="49" charset="-122"/>
                <a:ea typeface="楷体" pitchFamily="49" charset="-122"/>
              </a:rPr>
              <a:t>，更不会</a:t>
            </a:r>
            <a:r>
              <a:rPr lang="en-US" altLang="zh-CN" sz="3200" b="1" dirty="0">
                <a:latin typeface="楷体" pitchFamily="49" charset="-122"/>
                <a:ea typeface="楷体" pitchFamily="49" charset="-122"/>
              </a:rPr>
              <a:t>________</a:t>
            </a:r>
            <a:r>
              <a:rPr lang="zh-CN" altLang="en-US" sz="3200" b="1" dirty="0" smtClean="0">
                <a:latin typeface="楷体" pitchFamily="49" charset="-122"/>
                <a:ea typeface="楷体" pitchFamily="49" charset="-122"/>
              </a:rPr>
              <a:t>。</a:t>
            </a:r>
            <a:endParaRPr lang="en-US" altLang="zh-CN" sz="3200" b="1" dirty="0">
              <a:latin typeface="楷体" pitchFamily="49" charset="-122"/>
              <a:ea typeface="楷体" pitchFamily="49" charset="-122"/>
            </a:endParaRPr>
          </a:p>
        </p:txBody>
      </p:sp>
      <p:sp>
        <p:nvSpPr>
          <p:cNvPr id="5" name="TextBox 4"/>
          <p:cNvSpPr txBox="1"/>
          <p:nvPr/>
        </p:nvSpPr>
        <p:spPr>
          <a:xfrm>
            <a:off x="1907196" y="2622999"/>
            <a:ext cx="1080628" cy="584775"/>
          </a:xfrm>
          <a:prstGeom prst="rect">
            <a:avLst/>
          </a:prstGeom>
          <a:noFill/>
        </p:spPr>
        <p:txBody>
          <a:bodyPr wrap="square" rtlCol="0">
            <a:spAutoFit/>
          </a:bodyPr>
          <a:lstStyle/>
          <a:p>
            <a:r>
              <a:rPr lang="zh-CN" altLang="en-US" sz="3200" b="1" dirty="0" smtClean="0">
                <a:solidFill>
                  <a:srgbClr val="FF0000"/>
                </a:solidFill>
                <a:latin typeface="楷体" pitchFamily="49" charset="-122"/>
                <a:ea typeface="楷体" pitchFamily="49" charset="-122"/>
              </a:rPr>
              <a:t>弟弟</a:t>
            </a:r>
            <a:endParaRPr lang="zh-CN" altLang="en-US" sz="3200" b="1" dirty="0">
              <a:solidFill>
                <a:srgbClr val="FF0000"/>
              </a:solidFill>
              <a:latin typeface="楷体" pitchFamily="49" charset="-122"/>
              <a:ea typeface="楷体" pitchFamily="49" charset="-122"/>
            </a:endParaRPr>
          </a:p>
        </p:txBody>
      </p:sp>
      <p:sp>
        <p:nvSpPr>
          <p:cNvPr id="6" name="TextBox 5"/>
          <p:cNvSpPr txBox="1"/>
          <p:nvPr/>
        </p:nvSpPr>
        <p:spPr>
          <a:xfrm>
            <a:off x="3923928" y="2644069"/>
            <a:ext cx="1224136" cy="584775"/>
          </a:xfrm>
          <a:prstGeom prst="rect">
            <a:avLst/>
          </a:prstGeom>
          <a:noFill/>
        </p:spPr>
        <p:txBody>
          <a:bodyPr wrap="square" rtlCol="0">
            <a:spAutoFit/>
          </a:bodyPr>
          <a:lstStyle/>
          <a:p>
            <a:r>
              <a:rPr lang="zh-CN" altLang="en-US" sz="3200" b="1" dirty="0">
                <a:solidFill>
                  <a:srgbClr val="FF0000"/>
                </a:solidFill>
                <a:latin typeface="楷体" pitchFamily="49" charset="-122"/>
                <a:ea typeface="楷体" pitchFamily="49" charset="-122"/>
              </a:rPr>
              <a:t>唱歌</a:t>
            </a:r>
          </a:p>
        </p:txBody>
      </p:sp>
      <p:sp>
        <p:nvSpPr>
          <p:cNvPr id="7" name="TextBox 6"/>
          <p:cNvSpPr txBox="1"/>
          <p:nvPr/>
        </p:nvSpPr>
        <p:spPr>
          <a:xfrm>
            <a:off x="6372200" y="2629078"/>
            <a:ext cx="1296144" cy="584775"/>
          </a:xfrm>
          <a:prstGeom prst="rect">
            <a:avLst/>
          </a:prstGeom>
          <a:noFill/>
        </p:spPr>
        <p:txBody>
          <a:bodyPr wrap="square" rtlCol="0">
            <a:spAutoFit/>
          </a:bodyPr>
          <a:lstStyle/>
          <a:p>
            <a:r>
              <a:rPr lang="zh-CN" altLang="en-US" sz="3200" b="1" dirty="0">
                <a:solidFill>
                  <a:srgbClr val="FF0000"/>
                </a:solidFill>
                <a:latin typeface="楷体" pitchFamily="49" charset="-122"/>
                <a:ea typeface="楷体" pitchFamily="49" charset="-122"/>
              </a:rPr>
              <a:t>写字</a:t>
            </a:r>
          </a:p>
        </p:txBody>
      </p:sp>
      <p:sp>
        <p:nvSpPr>
          <p:cNvPr id="8" name="TextBox 7"/>
          <p:cNvSpPr txBox="1"/>
          <p:nvPr/>
        </p:nvSpPr>
        <p:spPr>
          <a:xfrm>
            <a:off x="1829810" y="3147814"/>
            <a:ext cx="1224136" cy="584775"/>
          </a:xfrm>
          <a:prstGeom prst="rect">
            <a:avLst/>
          </a:prstGeom>
          <a:noFill/>
        </p:spPr>
        <p:txBody>
          <a:bodyPr wrap="square" rtlCol="0">
            <a:spAutoFit/>
          </a:bodyPr>
          <a:lstStyle/>
          <a:p>
            <a:r>
              <a:rPr lang="zh-CN" altLang="en-US" sz="3200" b="1" dirty="0">
                <a:solidFill>
                  <a:srgbClr val="FF0000"/>
                </a:solidFill>
                <a:latin typeface="楷体" pitchFamily="49" charset="-122"/>
                <a:ea typeface="楷体" pitchFamily="49" charset="-122"/>
              </a:rPr>
              <a:t>画画</a:t>
            </a:r>
          </a:p>
        </p:txBody>
      </p:sp>
      <p:sp>
        <p:nvSpPr>
          <p:cNvPr id="9" name="TextBox 8"/>
          <p:cNvSpPr txBox="1"/>
          <p:nvPr/>
        </p:nvSpPr>
        <p:spPr>
          <a:xfrm>
            <a:off x="5152385" y="3153906"/>
            <a:ext cx="1296144" cy="584775"/>
          </a:xfrm>
          <a:prstGeom prst="rect">
            <a:avLst/>
          </a:prstGeom>
          <a:noFill/>
        </p:spPr>
        <p:txBody>
          <a:bodyPr wrap="square" rtlCol="0">
            <a:spAutoFit/>
          </a:bodyPr>
          <a:lstStyle/>
          <a:p>
            <a:r>
              <a:rPr lang="zh-CN" altLang="en-US" sz="3200" b="1" dirty="0">
                <a:solidFill>
                  <a:srgbClr val="FF0000"/>
                </a:solidFill>
                <a:latin typeface="楷体" pitchFamily="49" charset="-122"/>
                <a:ea typeface="楷体" pitchFamily="49" charset="-122"/>
              </a:rPr>
              <a:t>跳舞</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heckerboard(across)">
                                      <p:cBhvr>
                                        <p:cTn id="7" dur="500"/>
                                        <p:tgtEl>
                                          <p:spTgt spid="5"/>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checkerboard(across)">
                                      <p:cBhvr>
                                        <p:cTn id="10" dur="500"/>
                                        <p:tgtEl>
                                          <p:spTgt spid="6"/>
                                        </p:tgtEl>
                                      </p:cBhvr>
                                    </p:animEffect>
                                  </p:childTnLst>
                                </p:cTn>
                              </p:par>
                              <p:par>
                                <p:cTn id="11" presetID="5" presetClass="entr" presetSubtype="1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checkerboard(across)">
                                      <p:cBhvr>
                                        <p:cTn id="13" dur="500"/>
                                        <p:tgtEl>
                                          <p:spTgt spid="7"/>
                                        </p:tgtEl>
                                      </p:cBhvr>
                                    </p:animEffect>
                                  </p:childTnLst>
                                </p:cTn>
                              </p:par>
                              <p:par>
                                <p:cTn id="14" presetID="5" presetClass="entr" presetSubtype="10"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checkerboard(across)">
                                      <p:cBhvr>
                                        <p:cTn id="16" dur="500"/>
                                        <p:tgtEl>
                                          <p:spTgt spid="8"/>
                                        </p:tgtEl>
                                      </p:cBhvr>
                                    </p:animEffect>
                                  </p:childTnLst>
                                </p:cTn>
                              </p:par>
                              <p:par>
                                <p:cTn id="17" presetID="5" presetClass="entr" presetSubtype="1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checkerboard(across)">
                                      <p:cBhvr>
                                        <p:cTn id="1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48072" y="414311"/>
            <a:ext cx="7693551" cy="1195712"/>
          </a:xfrm>
          <a:prstGeom prst="rect">
            <a:avLst/>
          </a:prstGeom>
          <a:noFill/>
        </p:spPr>
        <p:txBody>
          <a:bodyPr wrap="square" rtlCol="0">
            <a:spAutoFit/>
          </a:bodyPr>
          <a:lstStyle/>
          <a:p>
            <a:pPr>
              <a:lnSpc>
                <a:spcPct val="120000"/>
              </a:lnSpc>
            </a:pPr>
            <a:r>
              <a:rPr lang="en-US" altLang="zh-CN" sz="3200" b="1" dirty="0" smtClean="0">
                <a:latin typeface="楷体" pitchFamily="49" charset="-122"/>
                <a:ea typeface="楷体" pitchFamily="49" charset="-122"/>
                <a:cs typeface="楷体" panose="02010609060101010101" charset="-122"/>
              </a:rPr>
              <a:t>    3</a:t>
            </a:r>
            <a:r>
              <a:rPr lang="en-US" altLang="zh-CN" sz="3200" b="1" dirty="0">
                <a:latin typeface="楷体" pitchFamily="49" charset="-122"/>
                <a:ea typeface="楷体" pitchFamily="49" charset="-122"/>
                <a:cs typeface="楷体" panose="02010609060101010101" charset="-122"/>
              </a:rPr>
              <a:t>.</a:t>
            </a:r>
            <a:r>
              <a:rPr lang="zh-CN" altLang="en-US" sz="3200" b="1" dirty="0">
                <a:latin typeface="楷体" pitchFamily="49" charset="-122"/>
                <a:ea typeface="楷体" pitchFamily="49" charset="-122"/>
                <a:cs typeface="楷体" panose="02010609060101010101" charset="-122"/>
              </a:rPr>
              <a:t>小蜘蛛飞快地爬进屋子，</a:t>
            </a:r>
            <a:r>
              <a:rPr lang="zh-CN" altLang="en-US" sz="3200" b="1" dirty="0" smtClean="0">
                <a:latin typeface="楷体" pitchFamily="49" charset="-122"/>
                <a:ea typeface="楷体" pitchFamily="49" charset="-122"/>
                <a:cs typeface="楷体" panose="02010609060101010101" charset="-122"/>
              </a:rPr>
              <a:t>在墙角织</a:t>
            </a:r>
            <a:r>
              <a:rPr lang="zh-CN" altLang="en-US" sz="3200" b="1" dirty="0">
                <a:latin typeface="楷体" pitchFamily="49" charset="-122"/>
                <a:ea typeface="楷体" pitchFamily="49" charset="-122"/>
                <a:cs typeface="楷体" panose="02010609060101010101" charset="-122"/>
              </a:rPr>
              <a:t>了一张又大又漂亮的网。</a:t>
            </a:r>
            <a:r>
              <a:rPr lang="en-US" altLang="zh-CN" sz="3200" b="1" dirty="0">
                <a:latin typeface="宋体" panose="02010600030101010101" pitchFamily="2" charset="-122"/>
                <a:ea typeface="宋体" panose="02010600030101010101" pitchFamily="2" charset="-122"/>
                <a:cs typeface="楷体" panose="02010609060101010101" charset="-122"/>
              </a:rPr>
              <a:t>(</a:t>
            </a:r>
            <a:r>
              <a:rPr lang="zh-CN" altLang="en-US" sz="3200" b="1" dirty="0">
                <a:latin typeface="宋体" panose="02010600030101010101" pitchFamily="2" charset="-122"/>
                <a:ea typeface="宋体" panose="02010600030101010101" pitchFamily="2" charset="-122"/>
                <a:cs typeface="楷体" panose="02010609060101010101" charset="-122"/>
              </a:rPr>
              <a:t>缩句</a:t>
            </a:r>
            <a:r>
              <a:rPr lang="en-US" altLang="zh-CN" sz="3200" b="1" dirty="0">
                <a:latin typeface="宋体" panose="02010600030101010101" pitchFamily="2" charset="-122"/>
                <a:ea typeface="宋体" panose="02010600030101010101" pitchFamily="2" charset="-122"/>
                <a:cs typeface="楷体" panose="02010609060101010101" charset="-122"/>
              </a:rPr>
              <a:t>)</a:t>
            </a:r>
            <a:endParaRPr lang="zh-CN" altLang="en-US" sz="2800" u="sng" dirty="0">
              <a:solidFill>
                <a:schemeClr val="bg1"/>
              </a:solidFill>
              <a:latin typeface="宋体" panose="02010600030101010101" pitchFamily="2" charset="-122"/>
              <a:ea typeface="宋体" panose="02010600030101010101" pitchFamily="2" charset="-122"/>
              <a:cs typeface="楷体" panose="02010609060101010101" charset="-122"/>
              <a:sym typeface="+mn-ea"/>
            </a:endParaRPr>
          </a:p>
        </p:txBody>
      </p:sp>
      <p:sp>
        <p:nvSpPr>
          <p:cNvPr id="4" name="文本框 3"/>
          <p:cNvSpPr txBox="1"/>
          <p:nvPr/>
        </p:nvSpPr>
        <p:spPr>
          <a:xfrm>
            <a:off x="1475656" y="1707654"/>
            <a:ext cx="5076056" cy="584775"/>
          </a:xfrm>
          <a:prstGeom prst="rect">
            <a:avLst/>
          </a:prstGeom>
          <a:noFill/>
        </p:spPr>
        <p:txBody>
          <a:bodyPr wrap="square" rtlCol="0">
            <a:spAutoFit/>
          </a:bodyPr>
          <a:lstStyle/>
          <a:p>
            <a:r>
              <a:rPr lang="zh-CN" altLang="en-US" sz="3200" b="1" dirty="0">
                <a:solidFill>
                  <a:srgbClr val="FF0000"/>
                </a:solidFill>
                <a:latin typeface="楷体" panose="02010609060101010101" charset="-122"/>
                <a:ea typeface="楷体" panose="02010609060101010101" charset="-122"/>
              </a:rPr>
              <a:t>小蜘蛛爬进屋子，织了网。</a:t>
            </a:r>
          </a:p>
        </p:txBody>
      </p:sp>
      <p:sp>
        <p:nvSpPr>
          <p:cNvPr id="6" name="矩形 5"/>
          <p:cNvSpPr/>
          <p:nvPr/>
        </p:nvSpPr>
        <p:spPr>
          <a:xfrm>
            <a:off x="648072" y="2355726"/>
            <a:ext cx="7956376" cy="1372683"/>
          </a:xfrm>
          <a:prstGeom prst="rect">
            <a:avLst/>
          </a:prstGeom>
        </p:spPr>
        <p:txBody>
          <a:bodyPr wrap="square">
            <a:spAutoFit/>
          </a:bodyPr>
          <a:lstStyle/>
          <a:p>
            <a:pPr>
              <a:lnSpc>
                <a:spcPct val="130000"/>
              </a:lnSpc>
            </a:pPr>
            <a:r>
              <a:rPr lang="en-US" altLang="zh-CN" sz="3200" b="1" dirty="0" smtClean="0">
                <a:latin typeface="楷体" panose="02010609060101010101" charset="-122"/>
                <a:ea typeface="楷体" panose="02010609060101010101" charset="-122"/>
                <a:cs typeface="楷体" panose="02010609060101010101" charset="-122"/>
                <a:sym typeface="+mn-ea"/>
              </a:rPr>
              <a:t>    4</a:t>
            </a:r>
            <a:r>
              <a:rPr lang="en-US" altLang="zh-CN" sz="3200" b="1" dirty="0">
                <a:latin typeface="楷体" panose="02010609060101010101" charset="-122"/>
                <a:ea typeface="楷体" panose="02010609060101010101" charset="-122"/>
                <a:cs typeface="楷体" panose="02010609060101010101" charset="-122"/>
                <a:sym typeface="+mn-ea"/>
              </a:rPr>
              <a:t>.</a:t>
            </a:r>
            <a:r>
              <a:rPr lang="zh-CN" altLang="en-US" sz="3200" b="1" dirty="0">
                <a:latin typeface="楷体" panose="02010609060101010101" charset="-122"/>
                <a:ea typeface="楷体" panose="02010609060101010101" charset="-122"/>
                <a:cs typeface="楷体" panose="02010609060101010101" charset="-122"/>
                <a:sym typeface="+mn-ea"/>
              </a:rPr>
              <a:t>你难道不知道狗是会叫的？</a:t>
            </a:r>
            <a:r>
              <a:rPr lang="en-US" altLang="zh-CN" sz="3200" b="1" dirty="0">
                <a:latin typeface="宋体" panose="02010600030101010101" pitchFamily="2" charset="-122"/>
                <a:ea typeface="宋体" panose="02010600030101010101" pitchFamily="2" charset="-122"/>
                <a:cs typeface="楷体" panose="02010609060101010101" charset="-122"/>
                <a:sym typeface="+mn-ea"/>
              </a:rPr>
              <a:t>(</a:t>
            </a:r>
            <a:r>
              <a:rPr lang="zh-CN" altLang="en-US" sz="3200" b="1" dirty="0">
                <a:latin typeface="宋体" panose="02010600030101010101" pitchFamily="2" charset="-122"/>
                <a:ea typeface="宋体" panose="02010600030101010101" pitchFamily="2" charset="-122"/>
                <a:cs typeface="楷体" panose="02010609060101010101" charset="-122"/>
                <a:sym typeface="+mn-ea"/>
              </a:rPr>
              <a:t>改成陈述句</a:t>
            </a:r>
            <a:r>
              <a:rPr lang="en-US" altLang="zh-CN" sz="3200" b="1" dirty="0">
                <a:latin typeface="宋体" panose="02010600030101010101" pitchFamily="2" charset="-122"/>
                <a:ea typeface="宋体" panose="02010600030101010101" pitchFamily="2" charset="-122"/>
                <a:cs typeface="楷体" panose="02010609060101010101" charset="-122"/>
                <a:sym typeface="+mn-ea"/>
              </a:rPr>
              <a:t>)</a:t>
            </a:r>
            <a:endParaRPr lang="zh-CN" altLang="en-US" sz="3200" b="1" dirty="0">
              <a:latin typeface="宋体" panose="02010600030101010101" pitchFamily="2" charset="-122"/>
              <a:ea typeface="宋体" panose="02010600030101010101" pitchFamily="2" charset="-122"/>
            </a:endParaRPr>
          </a:p>
        </p:txBody>
      </p:sp>
      <p:sp>
        <p:nvSpPr>
          <p:cNvPr id="7" name="文本框 3"/>
          <p:cNvSpPr txBox="1"/>
          <p:nvPr/>
        </p:nvSpPr>
        <p:spPr>
          <a:xfrm>
            <a:off x="1475656" y="3715167"/>
            <a:ext cx="4788024" cy="584775"/>
          </a:xfrm>
          <a:prstGeom prst="rect">
            <a:avLst/>
          </a:prstGeom>
          <a:noFill/>
        </p:spPr>
        <p:txBody>
          <a:bodyPr wrap="square" rtlCol="0">
            <a:spAutoFit/>
          </a:bodyPr>
          <a:lstStyle/>
          <a:p>
            <a:r>
              <a:rPr lang="zh-CN" altLang="en-US" sz="3200" b="1" dirty="0">
                <a:solidFill>
                  <a:srgbClr val="FF0000"/>
                </a:solidFill>
                <a:latin typeface="楷体" panose="02010609060101010101" charset="-122"/>
                <a:ea typeface="楷体" panose="02010609060101010101" charset="-122"/>
              </a:rPr>
              <a:t>你应该知道狗是会叫的。</a:t>
            </a:r>
          </a:p>
        </p:txBody>
      </p:sp>
    </p:spTree>
    <p:extLst>
      <p:ext uri="{BB962C8B-B14F-4D97-AF65-F5344CB8AC3E}">
        <p14:creationId xmlns:p14="http://schemas.microsoft.com/office/powerpoint/2010/main" val="168861086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584176" y="2787774"/>
            <a:ext cx="6084168" cy="584775"/>
          </a:xfrm>
          <a:prstGeom prst="rect">
            <a:avLst/>
          </a:prstGeom>
          <a:noFill/>
        </p:spPr>
        <p:txBody>
          <a:bodyPr wrap="square" rtlCol="0">
            <a:spAutoFit/>
          </a:bodyPr>
          <a:lstStyle/>
          <a:p>
            <a:r>
              <a:rPr lang="zh-CN" altLang="en-US" sz="3200" b="1" dirty="0">
                <a:solidFill>
                  <a:srgbClr val="FF0000"/>
                </a:solidFill>
                <a:latin typeface="楷体" pitchFamily="49" charset="-122"/>
                <a:ea typeface="楷体" pitchFamily="49" charset="-122"/>
              </a:rPr>
              <a:t>我心里像喝了蜜一样，甜滋滋的。</a:t>
            </a:r>
          </a:p>
        </p:txBody>
      </p:sp>
      <p:sp>
        <p:nvSpPr>
          <p:cNvPr id="5" name="文本框 1"/>
          <p:cNvSpPr txBox="1"/>
          <p:nvPr/>
        </p:nvSpPr>
        <p:spPr>
          <a:xfrm>
            <a:off x="720080" y="699542"/>
            <a:ext cx="7956376" cy="1865126"/>
          </a:xfrm>
          <a:prstGeom prst="rect">
            <a:avLst/>
          </a:prstGeom>
          <a:noFill/>
        </p:spPr>
        <p:txBody>
          <a:bodyPr wrap="square" rtlCol="0">
            <a:spAutoFit/>
          </a:bodyPr>
          <a:lstStyle/>
          <a:p>
            <a:pPr>
              <a:lnSpc>
                <a:spcPct val="120000"/>
              </a:lnSpc>
            </a:pPr>
            <a:r>
              <a:rPr lang="en-US" altLang="zh-CN" sz="3200" b="1" dirty="0" smtClean="0">
                <a:latin typeface="楷体" pitchFamily="49" charset="-122"/>
                <a:ea typeface="楷体" pitchFamily="49" charset="-122"/>
                <a:cs typeface="楷体" panose="02010609060101010101" charset="-122"/>
              </a:rPr>
              <a:t>    5</a:t>
            </a:r>
            <a:r>
              <a:rPr lang="en-US" altLang="zh-CN" sz="3200" b="1" dirty="0">
                <a:latin typeface="楷体" pitchFamily="49" charset="-122"/>
                <a:ea typeface="楷体" pitchFamily="49" charset="-122"/>
                <a:cs typeface="楷体" panose="02010609060101010101" charset="-122"/>
              </a:rPr>
              <a:t>.</a:t>
            </a:r>
            <a:r>
              <a:rPr lang="zh-CN" altLang="en-US" sz="3200" b="1" dirty="0">
                <a:latin typeface="楷体" pitchFamily="49" charset="-122"/>
                <a:ea typeface="楷体" pitchFamily="49" charset="-122"/>
                <a:cs typeface="楷体" panose="02010609060101010101" charset="-122"/>
              </a:rPr>
              <a:t>小狗真</a:t>
            </a:r>
            <a:r>
              <a:rPr lang="zh-CN" altLang="en-US" sz="3200" b="1" dirty="0" smtClean="0">
                <a:latin typeface="楷体" pitchFamily="49" charset="-122"/>
                <a:ea typeface="楷体" pitchFamily="49" charset="-122"/>
                <a:cs typeface="楷体" panose="02010609060101010101" charset="-122"/>
              </a:rPr>
              <a:t>高兴，心想</a:t>
            </a:r>
            <a:r>
              <a:rPr lang="zh-CN" altLang="en-US" sz="3200" b="1" dirty="0">
                <a:latin typeface="楷体" pitchFamily="49" charset="-122"/>
                <a:ea typeface="楷体" pitchFamily="49" charset="-122"/>
                <a:cs typeface="楷体" panose="02010609060101010101" charset="-122"/>
              </a:rPr>
              <a:t>：我终于会叫了；现在别人再也不能取笑我了。</a:t>
            </a:r>
            <a:r>
              <a:rPr lang="en-US" altLang="zh-CN" sz="3200" b="1" dirty="0">
                <a:latin typeface="宋体" panose="02010600030101010101" pitchFamily="2" charset="-122"/>
                <a:ea typeface="宋体" panose="02010600030101010101" pitchFamily="2" charset="-122"/>
                <a:cs typeface="楷体" panose="02010609060101010101" charset="-122"/>
              </a:rPr>
              <a:t>(</a:t>
            </a:r>
            <a:r>
              <a:rPr lang="zh-CN" altLang="en-US" sz="3200" b="1" dirty="0">
                <a:latin typeface="宋体" panose="02010600030101010101" pitchFamily="2" charset="-122"/>
                <a:ea typeface="宋体" panose="02010600030101010101" pitchFamily="2" charset="-122"/>
                <a:cs typeface="楷体" panose="02010609060101010101" charset="-122"/>
              </a:rPr>
              <a:t>写一个心理活动的句子</a:t>
            </a:r>
            <a:r>
              <a:rPr lang="en-US" altLang="zh-CN" sz="3200" b="1" dirty="0">
                <a:latin typeface="宋体" panose="02010600030101010101" pitchFamily="2" charset="-122"/>
                <a:ea typeface="宋体" panose="02010600030101010101" pitchFamily="2" charset="-122"/>
                <a:cs typeface="楷体" panose="02010609060101010101" charset="-122"/>
              </a:rPr>
              <a:t>)</a:t>
            </a:r>
            <a:endParaRPr lang="zh-CN" altLang="en-US" sz="2800" u="sng" dirty="0">
              <a:solidFill>
                <a:schemeClr val="bg1"/>
              </a:solidFill>
              <a:latin typeface="宋体" panose="02010600030101010101" pitchFamily="2" charset="-122"/>
              <a:ea typeface="宋体" panose="02010600030101010101" pitchFamily="2" charset="-122"/>
              <a:cs typeface="楷体" panose="02010609060101010101" charset="-122"/>
              <a:sym typeface="+mn-ea"/>
            </a:endParaRPr>
          </a:p>
        </p:txBody>
      </p:sp>
    </p:spTree>
    <p:extLst>
      <p:ext uri="{BB962C8B-B14F-4D97-AF65-F5344CB8AC3E}">
        <p14:creationId xmlns:p14="http://schemas.microsoft.com/office/powerpoint/2010/main" val="226374091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plus(in)">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71600" y="1275606"/>
            <a:ext cx="7488832" cy="1754326"/>
          </a:xfrm>
          <a:prstGeom prst="rect">
            <a:avLst/>
          </a:prstGeom>
          <a:noFill/>
        </p:spPr>
        <p:txBody>
          <a:bodyPr wrap="square" rtlCol="0">
            <a:spAutoFit/>
          </a:bodyPr>
          <a:lstStyle/>
          <a:p>
            <a:pPr>
              <a:lnSpc>
                <a:spcPct val="150000"/>
              </a:lnSpc>
            </a:pPr>
            <a:r>
              <a:rPr lang="en-US" altLang="zh-CN" sz="3600" b="1" dirty="0">
                <a:latin typeface="楷体" pitchFamily="49" charset="-122"/>
                <a:ea typeface="楷体" pitchFamily="49" charset="-122"/>
              </a:rPr>
              <a:t>     </a:t>
            </a:r>
            <a:r>
              <a:rPr lang="zh-CN" altLang="en-US" sz="3600" b="1" dirty="0">
                <a:latin typeface="楷体" pitchFamily="49" charset="-122"/>
                <a:ea typeface="楷体" pitchFamily="49" charset="-122"/>
              </a:rPr>
              <a:t>这一单元的课文中有哪些知识点呢？我们一起来复习吧！</a:t>
            </a:r>
          </a:p>
        </p:txBody>
      </p:sp>
    </p:spTree>
    <p:extLst>
      <p:ext uri="{BB962C8B-B14F-4D97-AF65-F5344CB8AC3E}">
        <p14:creationId xmlns:p14="http://schemas.microsoft.com/office/powerpoint/2010/main" val="33768558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611560" y="1036239"/>
            <a:ext cx="8081718" cy="1077218"/>
          </a:xfrm>
          <a:prstGeom prst="rect">
            <a:avLst/>
          </a:prstGeom>
          <a:noFill/>
        </p:spPr>
        <p:txBody>
          <a:bodyPr wrap="square" rtlCol="0">
            <a:spAutoFit/>
          </a:bodyPr>
          <a:lstStyle/>
          <a:p>
            <a:r>
              <a:rPr lang="zh-CN" altLang="en-US" sz="3200" dirty="0">
                <a:solidFill>
                  <a:srgbClr val="FF0000"/>
                </a:solidFill>
                <a:latin typeface="楷体" panose="02010609060101010101" charset="-122"/>
                <a:ea typeface="楷体" panose="02010609060101010101" charset="-122"/>
                <a:sym typeface="+mn-ea"/>
              </a:rPr>
              <a:t>    ●</a:t>
            </a:r>
            <a:r>
              <a:rPr lang="en-US" altLang="zh-CN" sz="3200" dirty="0">
                <a:latin typeface="黑体" panose="02010609060101010101" pitchFamily="49" charset="-122"/>
                <a:ea typeface="黑体" panose="02010609060101010101" pitchFamily="49" charset="-122"/>
                <a:cs typeface="黑体" panose="02010609060101010101" pitchFamily="49" charset="-122"/>
                <a:sym typeface="+mn-ea"/>
              </a:rPr>
              <a:t>《</a:t>
            </a:r>
            <a:r>
              <a:rPr lang="zh-CN" altLang="en-US" sz="3200" dirty="0">
                <a:latin typeface="黑体" panose="02010609060101010101" pitchFamily="49" charset="-122"/>
                <a:ea typeface="黑体" panose="02010609060101010101" pitchFamily="49" charset="-122"/>
                <a:cs typeface="黑体" panose="02010609060101010101" pitchFamily="49" charset="-122"/>
                <a:sym typeface="+mn-ea"/>
              </a:rPr>
              <a:t>总也倒不了的老屋</a:t>
            </a:r>
            <a:r>
              <a:rPr lang="en-US" altLang="zh-CN" sz="3200" dirty="0">
                <a:latin typeface="黑体" panose="02010609060101010101" pitchFamily="49" charset="-122"/>
                <a:ea typeface="黑体" panose="02010609060101010101" pitchFamily="49" charset="-122"/>
                <a:cs typeface="黑体" panose="02010609060101010101" pitchFamily="49" charset="-122"/>
                <a:sym typeface="+mn-ea"/>
              </a:rPr>
              <a:t>》</a:t>
            </a:r>
            <a:r>
              <a:rPr lang="zh-CN" altLang="en-US" sz="3200" dirty="0">
                <a:latin typeface="黑体" panose="02010609060101010101" pitchFamily="49" charset="-122"/>
                <a:ea typeface="黑体" panose="02010609060101010101" pitchFamily="49" charset="-122"/>
                <a:cs typeface="黑体" panose="02010609060101010101" pitchFamily="49" charset="-122"/>
                <a:sym typeface="+mn-ea"/>
              </a:rPr>
              <a:t>一文主要写了什么内容？赞扬了老屋的什么精神？</a:t>
            </a:r>
            <a:endParaRPr lang="zh-CN" altLang="en-US" sz="3200" dirty="0"/>
          </a:p>
        </p:txBody>
      </p:sp>
      <p:grpSp>
        <p:nvGrpSpPr>
          <p:cNvPr id="4" name="组合 3"/>
          <p:cNvGrpSpPr/>
          <p:nvPr/>
        </p:nvGrpSpPr>
        <p:grpSpPr>
          <a:xfrm>
            <a:off x="-83185" y="267494"/>
            <a:ext cx="2893060" cy="509476"/>
            <a:chOff x="458" y="988"/>
            <a:chExt cx="4134" cy="914"/>
          </a:xfrm>
          <a:effectLst>
            <a:outerShdw blurRad="50800" dist="38100" dir="2700000" algn="tl" rotWithShape="0">
              <a:prstClr val="black">
                <a:alpha val="40000"/>
              </a:prstClr>
            </a:outerShdw>
          </a:effectLst>
        </p:grpSpPr>
        <p:sp>
          <p:nvSpPr>
            <p:cNvPr id="7" name="流程图: 延期 6"/>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8" name="文本框 14">
              <a:hlinkClick r:id="rId3" action="ppaction://hlinkfile"/>
            </p:cNvPr>
            <p:cNvSpPr txBox="1"/>
            <p:nvPr/>
          </p:nvSpPr>
          <p:spPr>
            <a:xfrm>
              <a:off x="458" y="1005"/>
              <a:ext cx="3688" cy="897"/>
            </a:xfrm>
            <a:prstGeom prst="rect">
              <a:avLst/>
            </a:prstGeom>
            <a:noFill/>
          </p:spPr>
          <p:txBody>
            <a:bodyPr wrap="square" lIns="68580" tIns="34290" rIns="68580" bIns="34290" rtlCol="0">
              <a:spAutoFit/>
            </a:bodyPr>
            <a:lstStyle/>
            <a:p>
              <a:pPr algn="ctr"/>
              <a:r>
                <a:rPr lang="zh-CN" altLang="en-US" sz="2800" b="1" dirty="0">
                  <a:solidFill>
                    <a:schemeClr val="tx1"/>
                  </a:solidFill>
                  <a:latin typeface="楷体" panose="02010609060101010101" charset="-122"/>
                  <a:ea typeface="楷体" panose="02010609060101010101" charset="-122"/>
                </a:rPr>
                <a:t>本单元知识点</a:t>
              </a:r>
            </a:p>
          </p:txBody>
        </p:sp>
      </p:grpSp>
      <p:sp>
        <p:nvSpPr>
          <p:cNvPr id="6" name="文本框 1"/>
          <p:cNvSpPr txBox="1"/>
          <p:nvPr/>
        </p:nvSpPr>
        <p:spPr>
          <a:xfrm>
            <a:off x="628382" y="2370242"/>
            <a:ext cx="8064896" cy="1569660"/>
          </a:xfrm>
          <a:prstGeom prst="rect">
            <a:avLst/>
          </a:prstGeom>
          <a:noFill/>
        </p:spPr>
        <p:txBody>
          <a:bodyPr wrap="square" rtlCol="0">
            <a:spAutoFit/>
          </a:bodyPr>
          <a:lstStyle/>
          <a:p>
            <a:r>
              <a:rPr lang="zh-CN" altLang="en-US" sz="3200" b="1" dirty="0">
                <a:latin typeface="楷体" panose="02010609060101010101" charset="-122"/>
                <a:ea typeface="楷体" panose="02010609060101010101" charset="-122"/>
                <a:sym typeface="+mn-ea"/>
              </a:rPr>
              <a:t>    </a:t>
            </a:r>
            <a:r>
              <a:rPr lang="zh-CN" altLang="en-US" sz="3200" b="1" dirty="0">
                <a:solidFill>
                  <a:srgbClr val="FF0000"/>
                </a:solidFill>
                <a:latin typeface="楷体" panose="02010609060101010101" charset="-122"/>
                <a:ea typeface="楷体" panose="02010609060101010101" charset="-122"/>
                <a:sym typeface="+mn-ea"/>
              </a:rPr>
              <a:t>本文描述了老屋因三次帮他人摆脱了困境而依然站立在那里的事。表达了作者对老屋乐于助人的喜爱和赞美之情。</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23528" y="483518"/>
            <a:ext cx="8640960" cy="1077218"/>
          </a:xfrm>
          <a:prstGeom prst="rect">
            <a:avLst/>
          </a:prstGeom>
          <a:noFill/>
        </p:spPr>
        <p:txBody>
          <a:bodyPr wrap="square" rtlCol="0">
            <a:spAutoFit/>
          </a:bodyPr>
          <a:lstStyle/>
          <a:p>
            <a:r>
              <a:rPr lang="en-US" altLang="zh-CN" sz="3200" dirty="0">
                <a:solidFill>
                  <a:srgbClr val="FF0000"/>
                </a:solidFill>
                <a:latin typeface="楷体" panose="02010609060101010101" charset="-122"/>
                <a:ea typeface="楷体" panose="02010609060101010101" charset="-122"/>
                <a:cs typeface="黑体" panose="02010609060101010101" pitchFamily="49" charset="-122"/>
                <a:sym typeface="+mn-ea"/>
              </a:rPr>
              <a:t>●</a:t>
            </a:r>
            <a:r>
              <a:rPr lang="zh-CN" altLang="en-US" sz="3200" dirty="0"/>
              <a:t>文中对老屋的描写非常细致、传神，表现在哪里呢</a:t>
            </a:r>
            <a:r>
              <a:rPr lang="en-US" altLang="zh-CN" sz="3200" dirty="0"/>
              <a:t>?</a:t>
            </a:r>
            <a:endParaRPr lang="zh-CN" altLang="en-US" sz="3200" b="1" dirty="0"/>
          </a:p>
        </p:txBody>
      </p:sp>
      <p:sp>
        <p:nvSpPr>
          <p:cNvPr id="3" name="文本框 1"/>
          <p:cNvSpPr txBox="1"/>
          <p:nvPr/>
        </p:nvSpPr>
        <p:spPr>
          <a:xfrm>
            <a:off x="395535" y="1563638"/>
            <a:ext cx="8424937" cy="3046988"/>
          </a:xfrm>
          <a:prstGeom prst="rect">
            <a:avLst/>
          </a:prstGeom>
          <a:noFill/>
        </p:spPr>
        <p:txBody>
          <a:bodyPr wrap="square" rtlCol="0">
            <a:spAutoFit/>
          </a:bodyPr>
          <a:lstStyle/>
          <a:p>
            <a:r>
              <a:rPr lang="zh-CN" altLang="en-US" sz="3200" b="1" dirty="0">
                <a:solidFill>
                  <a:srgbClr val="FF0000"/>
                </a:solidFill>
                <a:latin typeface="楷体" panose="02010609060101010101" charset="-122"/>
                <a:ea typeface="楷体" panose="02010609060101010101" charset="-122"/>
                <a:sym typeface="+mn-ea"/>
              </a:rPr>
              <a:t>    首先，对老屋的动作描写很细致，比如</a:t>
            </a:r>
            <a:r>
              <a:rPr lang="zh-CN" altLang="en-US" sz="3200" b="1" dirty="0" smtClean="0">
                <a:solidFill>
                  <a:srgbClr val="FF0000"/>
                </a:solidFill>
                <a:latin typeface="楷体" panose="02010609060101010101" charset="-122"/>
                <a:ea typeface="楷体" panose="02010609060101010101" charset="-122"/>
                <a:sym typeface="+mn-ea"/>
              </a:rPr>
              <a:t>“老屋低头看看，吃力地眯起眼睛”</a:t>
            </a:r>
            <a:r>
              <a:rPr lang="zh-CN" altLang="en-US" sz="3200" b="1" dirty="0">
                <a:solidFill>
                  <a:srgbClr val="FF0000"/>
                </a:solidFill>
                <a:latin typeface="楷体" panose="02010609060101010101" charset="-122"/>
                <a:ea typeface="楷体" panose="02010609060101010101" charset="-122"/>
                <a:sym typeface="+mn-ea"/>
              </a:rPr>
              <a:t>这句话写出老屋的年岁已大，老眼昏花，看东西很困难。其次，对老屋的语言描写也很细致，如“好了，我到了倒下的时候了！”写出老屋坚持得很不容易。</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67544" y="2859782"/>
            <a:ext cx="8136904" cy="1384995"/>
          </a:xfrm>
          <a:prstGeom prst="rect">
            <a:avLst/>
          </a:prstGeom>
          <a:noFill/>
        </p:spPr>
        <p:txBody>
          <a:bodyPr wrap="square" rtlCol="0">
            <a:spAutoFit/>
          </a:bodyPr>
          <a:lstStyle/>
          <a:p>
            <a:r>
              <a:rPr lang="zh-CN" altLang="en-US" sz="2800" b="1" dirty="0">
                <a:latin typeface="楷体" panose="02010609060101010101" charset="-122"/>
                <a:ea typeface="楷体" panose="02010609060101010101" charset="-122"/>
                <a:sym typeface="+mn-ea"/>
              </a:rPr>
              <a:t>    </a:t>
            </a:r>
            <a:r>
              <a:rPr lang="zh-CN" altLang="en-US" sz="2800" b="1" dirty="0">
                <a:solidFill>
                  <a:srgbClr val="FF0000"/>
                </a:solidFill>
                <a:latin typeface="楷体" panose="02010609060101010101" charset="-122"/>
                <a:ea typeface="楷体" panose="02010609060101010101" charset="-122"/>
                <a:sym typeface="+mn-ea"/>
              </a:rPr>
              <a:t>不是，联系上文就能预测到随着时间的推移，老屋的身体越来越不行了，已经到了不能站立的边缘了，听力也就越来越弱了。</a:t>
            </a:r>
          </a:p>
        </p:txBody>
      </p:sp>
      <p:sp>
        <p:nvSpPr>
          <p:cNvPr id="3" name="文本框 2"/>
          <p:cNvSpPr txBox="1"/>
          <p:nvPr/>
        </p:nvSpPr>
        <p:spPr>
          <a:xfrm>
            <a:off x="356200" y="396989"/>
            <a:ext cx="8248248" cy="2246769"/>
          </a:xfrm>
          <a:prstGeom prst="rect">
            <a:avLst/>
          </a:prstGeom>
          <a:noFill/>
        </p:spPr>
        <p:txBody>
          <a:bodyPr wrap="square" rtlCol="0">
            <a:spAutoFit/>
          </a:bodyPr>
          <a:lstStyle/>
          <a:p>
            <a:r>
              <a:rPr lang="en-US" altLang="zh-CN" sz="2800" dirty="0">
                <a:solidFill>
                  <a:srgbClr val="FF0000"/>
                </a:solidFill>
                <a:latin typeface="+mj-ea"/>
                <a:ea typeface="+mj-ea"/>
                <a:cs typeface="黑体" panose="02010609060101010101" pitchFamily="49" charset="-122"/>
                <a:sym typeface="+mn-ea"/>
              </a:rPr>
              <a:t>●</a:t>
            </a:r>
            <a:r>
              <a:rPr lang="zh-CN" altLang="en-US" sz="2800" dirty="0">
                <a:latin typeface="+mj-ea"/>
                <a:ea typeface="+mj-ea"/>
              </a:rPr>
              <a:t> </a:t>
            </a:r>
            <a:r>
              <a:rPr lang="en-US" altLang="zh-CN" sz="2800" b="1" dirty="0">
                <a:latin typeface="楷体" panose="02010609060101010101" pitchFamily="49" charset="-122"/>
                <a:ea typeface="楷体" panose="02010609060101010101" pitchFamily="49" charset="-122"/>
              </a:rPr>
              <a:t>“‘</a:t>
            </a:r>
            <a:r>
              <a:rPr lang="zh-CN" altLang="en-US" sz="2800" b="1" dirty="0">
                <a:latin typeface="楷体" panose="02010609060101010101" pitchFamily="49" charset="-122"/>
                <a:ea typeface="楷体" panose="02010609060101010101" pitchFamily="49" charset="-122"/>
              </a:rPr>
              <a:t>等等，老屋！</a:t>
            </a:r>
            <a:r>
              <a:rPr lang="en-US" altLang="zh-CN" sz="2800" b="1" dirty="0">
                <a:latin typeface="楷体" panose="02010609060101010101" pitchFamily="49" charset="-122"/>
                <a:ea typeface="楷体" panose="02010609060101010101" pitchFamily="49" charset="-122"/>
              </a:rPr>
              <a:t>’</a:t>
            </a:r>
            <a:r>
              <a:rPr lang="zh-CN" altLang="en-US" sz="2800" b="1" dirty="0">
                <a:latin typeface="楷体" panose="02010609060101010101" pitchFamily="49" charset="-122"/>
                <a:ea typeface="楷体" panose="02010609060101010101" pitchFamily="49" charset="-122"/>
              </a:rPr>
              <a:t>一个小极了的声音在它门前响起，不注意根本听不到，</a:t>
            </a:r>
            <a:r>
              <a:rPr lang="en-US" altLang="zh-CN" sz="2800" b="1" dirty="0">
                <a:latin typeface="楷体" panose="02010609060101010101" pitchFamily="49" charset="-122"/>
                <a:ea typeface="楷体" panose="02010609060101010101" pitchFamily="49" charset="-122"/>
              </a:rPr>
              <a:t>‘</a:t>
            </a:r>
            <a:r>
              <a:rPr lang="zh-CN" altLang="en-US" sz="2800" b="1" dirty="0">
                <a:latin typeface="楷体" panose="02010609060101010101" pitchFamily="49" charset="-122"/>
                <a:ea typeface="楷体" panose="02010609060101010101" pitchFamily="49" charset="-122"/>
              </a:rPr>
              <a:t>请再站一会儿吧，我肚子好饿好饿，外面的树被砍光了，我找不到一个安心织网抓虫的地方。</a:t>
            </a:r>
            <a:r>
              <a:rPr lang="en-US" altLang="zh-CN" sz="2800" b="1" dirty="0">
                <a:latin typeface="楷体" panose="02010609060101010101" pitchFamily="49" charset="-122"/>
                <a:ea typeface="楷体" panose="02010609060101010101" pitchFamily="49" charset="-122"/>
              </a:rPr>
              <a:t>’</a:t>
            </a:r>
            <a:r>
              <a:rPr lang="zh-CN" altLang="en-US" sz="2800" b="1" dirty="0" smtClean="0">
                <a:latin typeface="楷体" panose="02010609060101010101" pitchFamily="49" charset="-122"/>
                <a:ea typeface="楷体" panose="02010609060101010101" pitchFamily="49" charset="-122"/>
              </a:rPr>
              <a:t>”</a:t>
            </a:r>
            <a:endParaRPr lang="en-US" altLang="zh-CN" sz="2800" b="1" dirty="0" smtClean="0">
              <a:latin typeface="楷体" panose="02010609060101010101" pitchFamily="49" charset="-122"/>
              <a:ea typeface="楷体" panose="02010609060101010101" pitchFamily="49" charset="-122"/>
            </a:endParaRPr>
          </a:p>
          <a:p>
            <a:r>
              <a:rPr lang="zh-CN" altLang="en-US" sz="2800" dirty="0" smtClean="0">
                <a:latin typeface="+mj-ea"/>
                <a:ea typeface="+mj-ea"/>
              </a:rPr>
              <a:t>是</a:t>
            </a:r>
            <a:r>
              <a:rPr lang="zh-CN" altLang="en-US" sz="2800" dirty="0">
                <a:latin typeface="+mj-ea"/>
                <a:ea typeface="+mj-ea"/>
              </a:rPr>
              <a:t>小蜘蛛的声音很小吗？为什么不注意根本听不到？</a:t>
            </a:r>
            <a:endParaRPr lang="zh-CN" altLang="en-US" sz="2800" dirty="0">
              <a:latin typeface="+mj-ea"/>
              <a:ea typeface="+mj-ea"/>
              <a:cs typeface="黑体" panose="02010609060101010101" pitchFamily="49" charset="-122"/>
              <a:sym typeface="+mn-ea"/>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27584" y="1663809"/>
            <a:ext cx="7668344" cy="1569660"/>
          </a:xfrm>
          <a:prstGeom prst="rect">
            <a:avLst/>
          </a:prstGeom>
          <a:noFill/>
        </p:spPr>
        <p:txBody>
          <a:bodyPr wrap="square" rtlCol="0">
            <a:spAutoFit/>
          </a:bodyPr>
          <a:lstStyle/>
          <a:p>
            <a:r>
              <a:rPr lang="zh-CN" altLang="en-US" sz="3200" b="1" dirty="0">
                <a:latin typeface="楷体" panose="02010609060101010101" charset="-122"/>
                <a:ea typeface="楷体" panose="02010609060101010101" charset="-122"/>
                <a:sym typeface="+mn-ea"/>
              </a:rPr>
              <a:t>    </a:t>
            </a:r>
            <a:r>
              <a:rPr lang="zh-CN" altLang="en-US" sz="3200" b="1" dirty="0">
                <a:solidFill>
                  <a:srgbClr val="FF0000"/>
                </a:solidFill>
                <a:latin typeface="楷体" panose="02010609060101010101" charset="-122"/>
                <a:ea typeface="楷体" panose="02010609060101010101" charset="-122"/>
                <a:sym typeface="+mn-ea"/>
              </a:rPr>
              <a:t>这篇课文主要用诙谐幽默有趣的语言记叙了胡萝卜先生神奇的胡子帮助有困难的人解决了问题。</a:t>
            </a:r>
          </a:p>
        </p:txBody>
      </p:sp>
      <p:sp>
        <p:nvSpPr>
          <p:cNvPr id="3" name="文本框 2"/>
          <p:cNvSpPr txBox="1"/>
          <p:nvPr/>
        </p:nvSpPr>
        <p:spPr>
          <a:xfrm>
            <a:off x="180528" y="718706"/>
            <a:ext cx="9144000" cy="584775"/>
          </a:xfrm>
          <a:prstGeom prst="rect">
            <a:avLst/>
          </a:prstGeom>
          <a:noFill/>
        </p:spPr>
        <p:txBody>
          <a:bodyPr wrap="square" rtlCol="0">
            <a:spAutoFit/>
          </a:bodyPr>
          <a:lstStyle/>
          <a:p>
            <a:r>
              <a:rPr lang="en-US" altLang="zh-CN" sz="3200" dirty="0">
                <a:solidFill>
                  <a:srgbClr val="FF0000"/>
                </a:solidFill>
                <a:latin typeface="楷体" panose="02010609060101010101" charset="-122"/>
                <a:ea typeface="楷体" panose="02010609060101010101" charset="-122"/>
                <a:cs typeface="黑体" panose="02010609060101010101" pitchFamily="49" charset="-122"/>
                <a:sym typeface="+mn-ea"/>
              </a:rPr>
              <a:t>●</a:t>
            </a:r>
            <a:r>
              <a:rPr lang="en-US" altLang="zh-CN" sz="3200" b="1" dirty="0"/>
              <a:t>《</a:t>
            </a:r>
            <a:r>
              <a:rPr lang="zh-CN" altLang="en-US" sz="3200" b="1" dirty="0"/>
              <a:t>胡萝卜先生的长胡子</a:t>
            </a:r>
            <a:r>
              <a:rPr lang="en-US" altLang="zh-CN" sz="3200" b="1" dirty="0"/>
              <a:t>》</a:t>
            </a:r>
            <a:r>
              <a:rPr lang="zh-CN" altLang="en-US" sz="3200" b="1" dirty="0"/>
              <a:t>主要写了什么内容？</a:t>
            </a:r>
            <a:endParaRPr lang="zh-CN" altLang="en-US" sz="3200" dirty="0">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000" fill="hold">
                                          <p:stCondLst>
                                            <p:cond delay="0"/>
                                          </p:stCondLst>
                                        </p:cTn>
                                        <p:tgtEl>
                                          <p:spTgt spid="2">
                                            <p:txEl>
                                              <p:pRg st="0" end="0"/>
                                            </p:txEl>
                                          </p:spTgt>
                                        </p:tgtEl>
                                        <p:attrNameLst>
                                          <p:attrName>style.visibility</p:attrName>
                                        </p:attrNameLst>
                                      </p:cBhvr>
                                      <p:to>
                                        <p:strVal val="visible"/>
                                      </p:to>
                                    </p:set>
                                    <p:anim calcmode="lin" valueType="num">
                                      <p:cBhvr additive="base">
                                        <p:cTn id="7" dur="1000" fill="hold"/>
                                        <p:tgtEl>
                                          <p:spTgt spid="2">
                                            <p:txEl>
                                              <p:pRg st="0" end="0"/>
                                            </p:txEl>
                                          </p:spTgt>
                                        </p:tgtEl>
                                        <p:attrNameLst>
                                          <p:attrName>ppt_x</p:attrName>
                                        </p:attrNameLst>
                                      </p:cBhvr>
                                      <p:tavLst>
                                        <p:tav tm="0">
                                          <p:val>
                                            <p:strVal val="1+#ppt_w/2"/>
                                          </p:val>
                                        </p:tav>
                                        <p:tav tm="100000">
                                          <p:val>
                                            <p:strVal val="#ppt_x"/>
                                          </p:val>
                                        </p:tav>
                                      </p:tavLst>
                                    </p:anim>
                                    <p:anim calcmode="lin" valueType="num">
                                      <p:cBhvr additive="base">
                                        <p:cTn id="8" dur="10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452974" y="642050"/>
            <a:ext cx="7870825" cy="584775"/>
          </a:xfrm>
          <a:prstGeom prst="rect">
            <a:avLst/>
          </a:prstGeom>
          <a:noFill/>
        </p:spPr>
        <p:txBody>
          <a:bodyPr wrap="square" rtlCol="0">
            <a:spAutoFit/>
          </a:bodyPr>
          <a:lstStyle/>
          <a:p>
            <a:r>
              <a:rPr lang="en-US" altLang="zh-CN" sz="3200" dirty="0">
                <a:solidFill>
                  <a:srgbClr val="FF0000"/>
                </a:solidFill>
                <a:latin typeface="楷体" panose="02010609060101010101" charset="-122"/>
                <a:ea typeface="楷体" panose="02010609060101010101" charset="-122"/>
                <a:cs typeface="黑体" panose="02010609060101010101" pitchFamily="49" charset="-122"/>
                <a:sym typeface="+mn-ea"/>
              </a:rPr>
              <a:t>●</a:t>
            </a:r>
            <a:r>
              <a:rPr lang="zh-CN" altLang="en-US" sz="3200" dirty="0"/>
              <a:t>你喜欢胡萝卜先生的长胡子吗？为什么？</a:t>
            </a:r>
          </a:p>
        </p:txBody>
      </p:sp>
      <p:sp>
        <p:nvSpPr>
          <p:cNvPr id="4" name="文本框 1"/>
          <p:cNvSpPr txBox="1"/>
          <p:nvPr/>
        </p:nvSpPr>
        <p:spPr>
          <a:xfrm>
            <a:off x="971600" y="1707654"/>
            <a:ext cx="7488832" cy="1569660"/>
          </a:xfrm>
          <a:prstGeom prst="rect">
            <a:avLst/>
          </a:prstGeom>
          <a:noFill/>
        </p:spPr>
        <p:txBody>
          <a:bodyPr wrap="square" rtlCol="0">
            <a:spAutoFit/>
          </a:bodyPr>
          <a:lstStyle/>
          <a:p>
            <a:r>
              <a:rPr lang="zh-CN" altLang="en-US" sz="3200" b="1" dirty="0">
                <a:solidFill>
                  <a:srgbClr val="FF0000"/>
                </a:solidFill>
                <a:latin typeface="楷体" panose="02010609060101010101" charset="-122"/>
                <a:ea typeface="楷体" panose="02010609060101010101" charset="-122"/>
                <a:sym typeface="+mn-ea"/>
              </a:rPr>
              <a:t>    喜欢。因为胡萝卜先生用他神奇的胡子帮助别人解决了困难，帮助别人就是一种快乐。</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000" fill="hold">
                                          <p:stCondLst>
                                            <p:cond delay="0"/>
                                          </p:stCondLst>
                                        </p:cTn>
                                        <p:tgtEl>
                                          <p:spTgt spid="4">
                                            <p:txEl>
                                              <p:pRg st="0" end="0"/>
                                            </p:txEl>
                                          </p:spTgt>
                                        </p:tgtEl>
                                        <p:attrNameLst>
                                          <p:attrName>style.visibility</p:attrName>
                                        </p:attrNameLst>
                                      </p:cBhvr>
                                      <p:to>
                                        <p:strVal val="visible"/>
                                      </p:to>
                                    </p:set>
                                    <p:anim calcmode="lin" valueType="num">
                                      <p:cBhvr additive="base">
                                        <p:cTn id="7" dur="1000" fill="hold"/>
                                        <p:tgtEl>
                                          <p:spTgt spid="4">
                                            <p:txEl>
                                              <p:pRg st="0" end="0"/>
                                            </p:txEl>
                                          </p:spTgt>
                                        </p:tgtEl>
                                        <p:attrNameLst>
                                          <p:attrName>ppt_x</p:attrName>
                                        </p:attrNameLst>
                                      </p:cBhvr>
                                      <p:tavLst>
                                        <p:tav tm="0">
                                          <p:val>
                                            <p:strVal val="1+#ppt_w/2"/>
                                          </p:val>
                                        </p:tav>
                                        <p:tav tm="100000">
                                          <p:val>
                                            <p:strVal val="#ppt_x"/>
                                          </p:val>
                                        </p:tav>
                                      </p:tavLst>
                                    </p:anim>
                                    <p:anim calcmode="lin" valueType="num">
                                      <p:cBhvr additive="base">
                                        <p:cTn id="8" dur="1000" fill="hold"/>
                                        <p:tgtEl>
                                          <p:spTgt spid="4">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255662" y="399311"/>
            <a:ext cx="8564810" cy="954107"/>
          </a:xfrm>
          <a:prstGeom prst="rect">
            <a:avLst/>
          </a:prstGeom>
          <a:noFill/>
        </p:spPr>
        <p:txBody>
          <a:bodyPr wrap="square" rtlCol="0">
            <a:spAutoFit/>
          </a:bodyPr>
          <a:lstStyle/>
          <a:p>
            <a:r>
              <a:rPr lang="en-US" altLang="zh-CN" sz="2800" b="1" dirty="0">
                <a:solidFill>
                  <a:srgbClr val="FF0000"/>
                </a:solidFill>
                <a:latin typeface="楷体" panose="02010609060101010101" charset="-122"/>
                <a:ea typeface="楷体" panose="02010609060101010101" charset="-122"/>
                <a:cs typeface="黑体" panose="02010609060101010101" pitchFamily="49" charset="-122"/>
                <a:sym typeface="+mn-ea"/>
              </a:rPr>
              <a:t>●</a:t>
            </a:r>
            <a:r>
              <a:rPr lang="zh-CN" altLang="en-US" sz="2800" dirty="0"/>
              <a:t>一边读一边预测胡萝卜先生的长胡子后来可能会发生什么事情？ 这样预测的依据是什么？</a:t>
            </a:r>
            <a:endParaRPr lang="zh-CN" altLang="en-US" sz="2800" b="1" dirty="0">
              <a:latin typeface="黑体" pitchFamily="49" charset="-122"/>
              <a:ea typeface="黑体" pitchFamily="49" charset="-122"/>
              <a:cs typeface="黑体" panose="02010609060101010101" pitchFamily="49" charset="-122"/>
              <a:sym typeface="+mn-ea"/>
            </a:endParaRPr>
          </a:p>
        </p:txBody>
      </p:sp>
      <p:sp>
        <p:nvSpPr>
          <p:cNvPr id="4" name="文本框 1"/>
          <p:cNvSpPr txBox="1"/>
          <p:nvPr/>
        </p:nvSpPr>
        <p:spPr>
          <a:xfrm>
            <a:off x="539552" y="1419622"/>
            <a:ext cx="8208912" cy="3108543"/>
          </a:xfrm>
          <a:prstGeom prst="rect">
            <a:avLst/>
          </a:prstGeom>
          <a:noFill/>
        </p:spPr>
        <p:txBody>
          <a:bodyPr wrap="square" rtlCol="0">
            <a:spAutoFit/>
          </a:bodyPr>
          <a:lstStyle/>
          <a:p>
            <a:r>
              <a:rPr lang="zh-CN" altLang="en-US" sz="2800" b="1" dirty="0">
                <a:solidFill>
                  <a:srgbClr val="FF0000"/>
                </a:solidFill>
                <a:latin typeface="楷体" panose="02010609060101010101" charset="-122"/>
                <a:ea typeface="楷体" panose="02010609060101010101" charset="-122"/>
                <a:sym typeface="+mn-ea"/>
              </a:rPr>
              <a:t>    鸟太太看到胡萝卜先生的长胡子在空中飘动，于是，它就剪了长长的一段胡子，系在两根树枝的中间，给小鸟晾尿布。</a:t>
            </a:r>
          </a:p>
          <a:p>
            <a:r>
              <a:rPr lang="zh-CN" altLang="en-US" sz="2800" b="1" dirty="0">
                <a:solidFill>
                  <a:srgbClr val="FF0000"/>
                </a:solidFill>
                <a:latin typeface="楷体" panose="02010609060101010101" charset="-122"/>
                <a:ea typeface="楷体" panose="02010609060101010101" charset="-122"/>
                <a:sym typeface="+mn-ea"/>
              </a:rPr>
              <a:t>    我这样想的依据：文中讲到了小男孩用胡萝卜先生的胡子来当风筝线，知道了长胡子的用处，而鸟太太正好没绳晾尿布。于是我依据这些内容和生活常识作出了这个预测。</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000" fill="hold">
                                          <p:stCondLst>
                                            <p:cond delay="0"/>
                                          </p:stCondLst>
                                        </p:cTn>
                                        <p:tgtEl>
                                          <p:spTgt spid="4">
                                            <p:txEl>
                                              <p:pRg st="0" end="0"/>
                                            </p:txEl>
                                          </p:spTgt>
                                        </p:tgtEl>
                                        <p:attrNameLst>
                                          <p:attrName>style.visibility</p:attrName>
                                        </p:attrNameLst>
                                      </p:cBhvr>
                                      <p:to>
                                        <p:strVal val="visible"/>
                                      </p:to>
                                    </p:set>
                                    <p:anim calcmode="lin" valueType="num">
                                      <p:cBhvr additive="base">
                                        <p:cTn id="7" dur="1000" fill="hold"/>
                                        <p:tgtEl>
                                          <p:spTgt spid="4">
                                            <p:txEl>
                                              <p:pRg st="0" end="0"/>
                                            </p:txEl>
                                          </p:spTgt>
                                        </p:tgtEl>
                                        <p:attrNameLst>
                                          <p:attrName>ppt_x</p:attrName>
                                        </p:attrNameLst>
                                      </p:cBhvr>
                                      <p:tavLst>
                                        <p:tav tm="0">
                                          <p:val>
                                            <p:strVal val="1+#ppt_w/2"/>
                                          </p:val>
                                        </p:tav>
                                        <p:tav tm="100000">
                                          <p:val>
                                            <p:strVal val="#ppt_x"/>
                                          </p:val>
                                        </p:tav>
                                      </p:tavLst>
                                    </p:anim>
                                    <p:anim calcmode="lin" valueType="num">
                                      <p:cBhvr additive="base">
                                        <p:cTn id="8" dur="1000" fill="hold"/>
                                        <p:tgtEl>
                                          <p:spTgt spid="4">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000" fill="hold">
                                          <p:stCondLst>
                                            <p:cond delay="0"/>
                                          </p:stCondLst>
                                        </p:cTn>
                                        <p:tgtEl>
                                          <p:spTgt spid="4">
                                            <p:txEl>
                                              <p:pRg st="1" end="1"/>
                                            </p:txEl>
                                          </p:spTgt>
                                        </p:tgtEl>
                                        <p:attrNameLst>
                                          <p:attrName>style.visibility</p:attrName>
                                        </p:attrNameLst>
                                      </p:cBhvr>
                                      <p:to>
                                        <p:strVal val="visible"/>
                                      </p:to>
                                    </p:set>
                                    <p:anim calcmode="lin" valueType="num">
                                      <p:cBhvr additive="base">
                                        <p:cTn id="13" dur="1000" fill="hold"/>
                                        <p:tgtEl>
                                          <p:spTgt spid="4">
                                            <p:txEl>
                                              <p:pRg st="1" end="1"/>
                                            </p:txEl>
                                          </p:spTgt>
                                        </p:tgtEl>
                                        <p:attrNameLst>
                                          <p:attrName>ppt_x</p:attrName>
                                        </p:attrNameLst>
                                      </p:cBhvr>
                                      <p:tavLst>
                                        <p:tav tm="0">
                                          <p:val>
                                            <p:strVal val="1+#ppt_w/2"/>
                                          </p:val>
                                        </p:tav>
                                        <p:tav tm="100000">
                                          <p:val>
                                            <p:strVal val="#ppt_x"/>
                                          </p:val>
                                        </p:tav>
                                      </p:tavLst>
                                    </p:anim>
                                    <p:anim calcmode="lin" valueType="num">
                                      <p:cBhvr additive="base">
                                        <p:cTn id="14" dur="1000" fill="hold"/>
                                        <p:tgtEl>
                                          <p:spTgt spid="4">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395536" y="867799"/>
            <a:ext cx="8298647" cy="923330"/>
          </a:xfrm>
          <a:prstGeom prst="rect">
            <a:avLst/>
          </a:prstGeom>
          <a:noFill/>
        </p:spPr>
        <p:txBody>
          <a:bodyPr wrap="square" rtlCol="0">
            <a:spAutoFit/>
          </a:bodyPr>
          <a:lstStyle/>
          <a:p>
            <a:pPr algn="ctr"/>
            <a:r>
              <a:rPr lang="zh-CN" altLang="en-US" sz="5400" b="1" dirty="0" smtClean="0">
                <a:latin typeface="楷体" panose="02010609060101010101" charset="-122"/>
                <a:ea typeface="楷体" panose="02010609060101010101" charset="-122"/>
                <a:cs typeface="楷体" panose="02010609060101010101" charset="-122"/>
                <a:sym typeface="+mn-ea"/>
              </a:rPr>
              <a:t>准 </a:t>
            </a:r>
            <a:r>
              <a:rPr lang="zh-CN" altLang="en-US" sz="5400" b="1" dirty="0">
                <a:latin typeface="楷体" panose="02010609060101010101" charset="-122"/>
                <a:ea typeface="楷体" panose="02010609060101010101" charset="-122"/>
                <a:cs typeface="楷体" panose="02010609060101010101" charset="-122"/>
                <a:sym typeface="+mn-ea"/>
              </a:rPr>
              <a:t>暴 壁 漂 晒</a:t>
            </a:r>
          </a:p>
        </p:txBody>
      </p:sp>
      <p:sp>
        <p:nvSpPr>
          <p:cNvPr id="9" name="文本框 8"/>
          <p:cNvSpPr txBox="1"/>
          <p:nvPr/>
        </p:nvSpPr>
        <p:spPr>
          <a:xfrm>
            <a:off x="899592" y="2130991"/>
            <a:ext cx="1832553" cy="584775"/>
          </a:xfrm>
          <a:prstGeom prst="rect">
            <a:avLst/>
          </a:prstGeom>
          <a:solidFill>
            <a:schemeClr val="accent2">
              <a:lumMod val="40000"/>
              <a:lumOff val="60000"/>
            </a:schemeClr>
          </a:solidFill>
        </p:spPr>
        <p:txBody>
          <a:bodyPr wrap="none" rtlCol="0">
            <a:spAutoFit/>
          </a:bodyPr>
          <a:lstStyle/>
          <a:p>
            <a:pPr algn="l"/>
            <a:r>
              <a:rPr lang="zh-CN" altLang="en-US" sz="3200" b="1" dirty="0">
                <a:latin typeface="楷体" panose="02010609060101010101" charset="-122"/>
                <a:ea typeface="楷体" panose="02010609060101010101" charset="-122"/>
                <a:cs typeface="楷体" panose="02010609060101010101" charset="-122"/>
                <a:sym typeface="+mn-ea"/>
              </a:rPr>
              <a:t>容易混淆</a:t>
            </a:r>
          </a:p>
        </p:txBody>
      </p:sp>
      <p:sp>
        <p:nvSpPr>
          <p:cNvPr id="10" name="文本框 9"/>
          <p:cNvSpPr txBox="1"/>
          <p:nvPr/>
        </p:nvSpPr>
        <p:spPr>
          <a:xfrm>
            <a:off x="2987824" y="1956777"/>
            <a:ext cx="803425" cy="830997"/>
          </a:xfrm>
          <a:prstGeom prst="rect">
            <a:avLst/>
          </a:prstGeom>
          <a:noFill/>
        </p:spPr>
        <p:txBody>
          <a:bodyPr wrap="none" rtlCol="0">
            <a:spAutoFit/>
          </a:bodyPr>
          <a:lstStyle/>
          <a:p>
            <a:pPr algn="l"/>
            <a:r>
              <a:rPr lang="zh-CN" altLang="en-US" sz="4800" b="1" dirty="0">
                <a:latin typeface="楷体" panose="02010609060101010101" charset="-122"/>
                <a:ea typeface="楷体" panose="02010609060101010101" charset="-122"/>
                <a:cs typeface="楷体" panose="02010609060101010101" charset="-122"/>
                <a:sym typeface="+mn-ea"/>
              </a:rPr>
              <a:t>壁</a:t>
            </a:r>
          </a:p>
        </p:txBody>
      </p:sp>
      <p:sp>
        <p:nvSpPr>
          <p:cNvPr id="11" name="文本框 10"/>
          <p:cNvSpPr txBox="1"/>
          <p:nvPr/>
        </p:nvSpPr>
        <p:spPr>
          <a:xfrm>
            <a:off x="5273840" y="1956777"/>
            <a:ext cx="803425" cy="830997"/>
          </a:xfrm>
          <a:prstGeom prst="rect">
            <a:avLst/>
          </a:prstGeom>
          <a:noFill/>
        </p:spPr>
        <p:txBody>
          <a:bodyPr wrap="none" rtlCol="0">
            <a:spAutoFit/>
          </a:bodyPr>
          <a:lstStyle/>
          <a:p>
            <a:pPr algn="l"/>
            <a:r>
              <a:rPr lang="zh-CN" altLang="en-US" sz="4800" b="1" dirty="0">
                <a:latin typeface="楷体" panose="02010609060101010101" charset="-122"/>
                <a:ea typeface="楷体" panose="02010609060101010101" charset="-122"/>
                <a:cs typeface="楷体" panose="02010609060101010101" charset="-122"/>
                <a:sym typeface="+mn-ea"/>
              </a:rPr>
              <a:t>璧</a:t>
            </a:r>
          </a:p>
        </p:txBody>
      </p:sp>
      <p:sp>
        <p:nvSpPr>
          <p:cNvPr id="12" name="文本框 11"/>
          <p:cNvSpPr txBox="1"/>
          <p:nvPr/>
        </p:nvSpPr>
        <p:spPr>
          <a:xfrm>
            <a:off x="3773642" y="2028215"/>
            <a:ext cx="1213794" cy="707886"/>
          </a:xfrm>
          <a:prstGeom prst="rect">
            <a:avLst/>
          </a:prstGeom>
          <a:noFill/>
        </p:spPr>
        <p:txBody>
          <a:bodyPr wrap="none" rtlCol="0">
            <a:spAutoFit/>
          </a:bodyPr>
          <a:lstStyle/>
          <a:p>
            <a:pPr algn="l"/>
            <a:r>
              <a:rPr lang="zh-CN" altLang="en-US" sz="4000" b="1" dirty="0">
                <a:solidFill>
                  <a:srgbClr val="FF0000"/>
                </a:solidFill>
                <a:latin typeface="楷体" panose="02010609060101010101" charset="-122"/>
                <a:ea typeface="楷体" panose="02010609060101010101" charset="-122"/>
                <a:cs typeface="楷体" panose="02010609060101010101" charset="-122"/>
              </a:rPr>
              <a:t>墙壁</a:t>
            </a:r>
          </a:p>
        </p:txBody>
      </p:sp>
      <p:sp>
        <p:nvSpPr>
          <p:cNvPr id="13" name="文本框 12"/>
          <p:cNvSpPr txBox="1"/>
          <p:nvPr/>
        </p:nvSpPr>
        <p:spPr>
          <a:xfrm>
            <a:off x="6059658" y="2028215"/>
            <a:ext cx="1213794" cy="707886"/>
          </a:xfrm>
          <a:prstGeom prst="rect">
            <a:avLst/>
          </a:prstGeom>
          <a:noFill/>
        </p:spPr>
        <p:txBody>
          <a:bodyPr wrap="none" rtlCol="0">
            <a:spAutoFit/>
          </a:bodyPr>
          <a:lstStyle/>
          <a:p>
            <a:pPr algn="l"/>
            <a:r>
              <a:rPr lang="zh-CN" altLang="en-US" sz="4000" b="1" dirty="0">
                <a:solidFill>
                  <a:srgbClr val="FF0000"/>
                </a:solidFill>
                <a:latin typeface="楷体" panose="02010609060101010101" charset="-122"/>
                <a:ea typeface="楷体" panose="02010609060101010101" charset="-122"/>
                <a:cs typeface="楷体" panose="02010609060101010101" charset="-122"/>
              </a:rPr>
              <a:t>璧玉</a:t>
            </a:r>
          </a:p>
        </p:txBody>
      </p:sp>
      <p:grpSp>
        <p:nvGrpSpPr>
          <p:cNvPr id="2" name="组合 3"/>
          <p:cNvGrpSpPr/>
          <p:nvPr/>
        </p:nvGrpSpPr>
        <p:grpSpPr>
          <a:xfrm>
            <a:off x="0" y="195486"/>
            <a:ext cx="2513330" cy="509438"/>
            <a:chOff x="458" y="988"/>
            <a:chExt cx="4134" cy="914"/>
          </a:xfrm>
          <a:effectLst>
            <a:outerShdw blurRad="50800" dist="38100" dir="2700000" algn="tl" rotWithShape="0">
              <a:prstClr val="black">
                <a:alpha val="40000"/>
              </a:prstClr>
            </a:outerShdw>
          </a:effectLst>
        </p:grpSpPr>
        <p:sp>
          <p:nvSpPr>
            <p:cNvPr id="7" name="流程图: 延期 6"/>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8" name="文本框 14">
              <a:hlinkClick r:id="rId3" action="ppaction://hlinkfile"/>
            </p:cNvPr>
            <p:cNvSpPr txBox="1"/>
            <p:nvPr/>
          </p:nvSpPr>
          <p:spPr>
            <a:xfrm>
              <a:off x="458" y="1005"/>
              <a:ext cx="3688" cy="897"/>
            </a:xfrm>
            <a:prstGeom prst="rect">
              <a:avLst/>
            </a:prstGeom>
            <a:noFill/>
          </p:spPr>
          <p:txBody>
            <a:bodyPr wrap="square" lIns="68580" tIns="34290" rIns="68580" bIns="34290" rtlCol="0">
              <a:spAutoFit/>
            </a:bodyPr>
            <a:lstStyle/>
            <a:p>
              <a:pPr algn="ctr"/>
              <a:r>
                <a:rPr lang="zh-CN" altLang="en-US" sz="2800" b="1" dirty="0">
                  <a:solidFill>
                    <a:schemeClr val="tx1"/>
                  </a:solidFill>
                  <a:latin typeface="楷体" panose="02010609060101010101" charset="-122"/>
                  <a:ea typeface="楷体" panose="02010609060101010101" charset="-122"/>
                </a:rPr>
                <a:t>易写错的字</a:t>
              </a:r>
            </a:p>
          </p:txBody>
        </p:sp>
      </p:grpSp>
      <p:sp>
        <p:nvSpPr>
          <p:cNvPr id="15" name="文本框 13"/>
          <p:cNvSpPr txBox="1"/>
          <p:nvPr/>
        </p:nvSpPr>
        <p:spPr>
          <a:xfrm>
            <a:off x="899592" y="3147814"/>
            <a:ext cx="2656496" cy="584775"/>
          </a:xfrm>
          <a:prstGeom prst="rect">
            <a:avLst/>
          </a:prstGeom>
          <a:solidFill>
            <a:schemeClr val="accent2">
              <a:lumMod val="40000"/>
              <a:lumOff val="60000"/>
            </a:schemeClr>
          </a:solidFill>
        </p:spPr>
        <p:txBody>
          <a:bodyPr wrap="none" rtlCol="0">
            <a:spAutoFit/>
          </a:bodyPr>
          <a:lstStyle/>
          <a:p>
            <a:pPr algn="l"/>
            <a:r>
              <a:rPr lang="zh-CN" altLang="en-US" sz="3200" b="1" dirty="0">
                <a:latin typeface="楷体" panose="02010609060101010101" charset="-122"/>
                <a:ea typeface="楷体" panose="02010609060101010101" charset="-122"/>
                <a:cs typeface="楷体" panose="02010609060101010101" charset="-122"/>
                <a:sym typeface="+mn-ea"/>
              </a:rPr>
              <a:t>容易多写一笔</a:t>
            </a:r>
          </a:p>
        </p:txBody>
      </p:sp>
      <p:sp>
        <p:nvSpPr>
          <p:cNvPr id="16" name="文本框 9"/>
          <p:cNvSpPr txBox="1"/>
          <p:nvPr/>
        </p:nvSpPr>
        <p:spPr>
          <a:xfrm>
            <a:off x="3851920" y="2931790"/>
            <a:ext cx="803425" cy="830997"/>
          </a:xfrm>
          <a:prstGeom prst="rect">
            <a:avLst/>
          </a:prstGeom>
          <a:noFill/>
        </p:spPr>
        <p:txBody>
          <a:bodyPr wrap="none" rtlCol="0">
            <a:spAutoFit/>
          </a:bodyPr>
          <a:lstStyle/>
          <a:p>
            <a:pPr algn="l"/>
            <a:r>
              <a:rPr lang="zh-CN" altLang="en-US" sz="4800" b="1" dirty="0">
                <a:latin typeface="楷体" panose="02010609060101010101" charset="-122"/>
                <a:ea typeface="楷体" panose="02010609060101010101" charset="-122"/>
                <a:cs typeface="楷体" panose="02010609060101010101" charset="-122"/>
                <a:sym typeface="+mn-ea"/>
              </a:rPr>
              <a:t>晒</a:t>
            </a:r>
          </a:p>
        </p:txBody>
      </p:sp>
      <p:sp>
        <p:nvSpPr>
          <p:cNvPr id="18" name="文本框 13"/>
          <p:cNvSpPr txBox="1"/>
          <p:nvPr/>
        </p:nvSpPr>
        <p:spPr>
          <a:xfrm>
            <a:off x="899592" y="4083573"/>
            <a:ext cx="2656496" cy="584775"/>
          </a:xfrm>
          <a:prstGeom prst="rect">
            <a:avLst/>
          </a:prstGeom>
          <a:solidFill>
            <a:schemeClr val="accent2">
              <a:lumMod val="40000"/>
              <a:lumOff val="60000"/>
            </a:schemeClr>
          </a:solidFill>
        </p:spPr>
        <p:txBody>
          <a:bodyPr wrap="none" rtlCol="0">
            <a:spAutoFit/>
          </a:bodyPr>
          <a:lstStyle/>
          <a:p>
            <a:pPr algn="l"/>
            <a:r>
              <a:rPr lang="zh-CN" altLang="en-US" sz="3200" b="1" dirty="0">
                <a:latin typeface="楷体" panose="02010609060101010101" charset="-122"/>
                <a:ea typeface="楷体" panose="02010609060101010101" charset="-122"/>
                <a:cs typeface="楷体" panose="02010609060101010101" charset="-122"/>
                <a:sym typeface="+mn-ea"/>
              </a:rPr>
              <a:t>容易少写一笔</a:t>
            </a:r>
          </a:p>
        </p:txBody>
      </p:sp>
      <p:sp>
        <p:nvSpPr>
          <p:cNvPr id="20" name="文本框 9"/>
          <p:cNvSpPr txBox="1"/>
          <p:nvPr/>
        </p:nvSpPr>
        <p:spPr>
          <a:xfrm>
            <a:off x="3851920" y="3973001"/>
            <a:ext cx="803425" cy="830997"/>
          </a:xfrm>
          <a:prstGeom prst="rect">
            <a:avLst/>
          </a:prstGeom>
          <a:noFill/>
        </p:spPr>
        <p:txBody>
          <a:bodyPr wrap="none" rtlCol="0">
            <a:spAutoFit/>
          </a:bodyPr>
          <a:lstStyle/>
          <a:p>
            <a:pPr algn="l"/>
            <a:r>
              <a:rPr lang="zh-CN" altLang="en-US" sz="4800" b="1" dirty="0">
                <a:latin typeface="楷体" panose="02010609060101010101" charset="-122"/>
                <a:ea typeface="楷体" panose="02010609060101010101" charset="-122"/>
                <a:cs typeface="楷体" panose="02010609060101010101" charset="-122"/>
                <a:sym typeface="+mn-ea"/>
              </a:rPr>
              <a:t>准</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8"/>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1" grpId="0"/>
      <p:bldP spid="12" grpId="0"/>
      <p:bldP spid="13" grpId="0"/>
      <p:bldP spid="15" grpId="0" animBg="1"/>
      <p:bldP spid="16" grpId="0"/>
      <p:bldP spid="18" grpId="0" animBg="1"/>
      <p:bldP spid="20"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18745" y="1385357"/>
            <a:ext cx="8129719" cy="2554545"/>
          </a:xfrm>
          <a:prstGeom prst="rect">
            <a:avLst/>
          </a:prstGeom>
          <a:noFill/>
        </p:spPr>
        <p:txBody>
          <a:bodyPr wrap="square" rtlCol="0">
            <a:spAutoFit/>
          </a:bodyPr>
          <a:lstStyle/>
          <a:p>
            <a:r>
              <a:rPr lang="zh-CN" altLang="en-US" sz="3200" b="1" dirty="0">
                <a:solidFill>
                  <a:srgbClr val="FF0000"/>
                </a:solidFill>
                <a:latin typeface="楷体" panose="02010609060101010101" charset="-122"/>
                <a:ea typeface="楷体" panose="02010609060101010101" charset="-122"/>
                <a:sym typeface="+mn-ea"/>
              </a:rPr>
              <a:t>    这篇课文讲述了一只不会叫的狗学叫的经历，告诉我们任何事情发展到最后，它只可能有一个结局，所以每次选择都很关键，都应以不迷失自我为基础，这样的人生才是精彩的。</a:t>
            </a:r>
          </a:p>
        </p:txBody>
      </p:sp>
      <p:sp>
        <p:nvSpPr>
          <p:cNvPr id="3" name="文本框 2"/>
          <p:cNvSpPr txBox="1"/>
          <p:nvPr/>
        </p:nvSpPr>
        <p:spPr>
          <a:xfrm>
            <a:off x="546737" y="502687"/>
            <a:ext cx="7870825" cy="584775"/>
          </a:xfrm>
          <a:prstGeom prst="rect">
            <a:avLst/>
          </a:prstGeom>
          <a:noFill/>
        </p:spPr>
        <p:txBody>
          <a:bodyPr wrap="square" rtlCol="0">
            <a:spAutoFit/>
          </a:bodyPr>
          <a:lstStyle/>
          <a:p>
            <a:pPr latinLnBrk="1"/>
            <a:r>
              <a:rPr lang="en-US" altLang="zh-CN" sz="3200" dirty="0">
                <a:solidFill>
                  <a:srgbClr val="FF0000"/>
                </a:solidFill>
                <a:latin typeface="楷体" panose="02010609060101010101" charset="-122"/>
                <a:ea typeface="楷体" panose="02010609060101010101" charset="-122"/>
                <a:cs typeface="黑体" panose="02010609060101010101" pitchFamily="49" charset="-122"/>
                <a:sym typeface="+mn-ea"/>
              </a:rPr>
              <a:t>●</a:t>
            </a:r>
            <a:r>
              <a:rPr lang="zh-CN" altLang="en-US" sz="3200" dirty="0">
                <a:latin typeface="黑体" panose="02010609060101010101" pitchFamily="49" charset="-122"/>
                <a:ea typeface="黑体" panose="02010609060101010101" pitchFamily="49" charset="-122"/>
                <a:cs typeface="黑体" panose="02010609060101010101" pitchFamily="49" charset="-122"/>
                <a:sym typeface="+mn-ea"/>
              </a:rPr>
              <a:t>《小狗学叫</a:t>
            </a:r>
            <a:r>
              <a:rPr lang="en-US" altLang="zh-CN" sz="3200" dirty="0">
                <a:latin typeface="黑体" panose="02010609060101010101" pitchFamily="49" charset="-122"/>
                <a:ea typeface="黑体" panose="02010609060101010101" pitchFamily="49" charset="-122"/>
                <a:cs typeface="黑体" panose="02010609060101010101" pitchFamily="49" charset="-122"/>
                <a:sym typeface="+mn-ea"/>
              </a:rPr>
              <a:t>》</a:t>
            </a:r>
            <a:r>
              <a:rPr lang="zh-CN" altLang="en-US" sz="3200" dirty="0">
                <a:latin typeface="黑体" panose="02010609060101010101" pitchFamily="49" charset="-122"/>
                <a:ea typeface="黑体" panose="02010609060101010101" pitchFamily="49" charset="-122"/>
                <a:cs typeface="黑体" panose="02010609060101010101" pitchFamily="49" charset="-122"/>
                <a:sym typeface="+mn-ea"/>
              </a:rPr>
              <a:t>主要讲了什么？</a:t>
            </a:r>
            <a:endParaRPr lang="zh-CN" altLang="en-US" sz="3200" b="1" dirty="0"/>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000" fill="hold">
                                          <p:stCondLst>
                                            <p:cond delay="0"/>
                                          </p:stCondLst>
                                        </p:cTn>
                                        <p:tgtEl>
                                          <p:spTgt spid="2">
                                            <p:txEl>
                                              <p:pRg st="0" end="0"/>
                                            </p:txEl>
                                          </p:spTgt>
                                        </p:tgtEl>
                                        <p:attrNameLst>
                                          <p:attrName>style.visibility</p:attrName>
                                        </p:attrNameLst>
                                      </p:cBhvr>
                                      <p:to>
                                        <p:strVal val="visible"/>
                                      </p:to>
                                    </p:set>
                                    <p:anim calcmode="lin" valueType="num">
                                      <p:cBhvr additive="base">
                                        <p:cTn id="7" dur="1000" fill="hold"/>
                                        <p:tgtEl>
                                          <p:spTgt spid="2">
                                            <p:txEl>
                                              <p:pRg st="0" end="0"/>
                                            </p:txEl>
                                          </p:spTgt>
                                        </p:tgtEl>
                                        <p:attrNameLst>
                                          <p:attrName>ppt_x</p:attrName>
                                        </p:attrNameLst>
                                      </p:cBhvr>
                                      <p:tavLst>
                                        <p:tav tm="0">
                                          <p:val>
                                            <p:strVal val="1+#ppt_w/2"/>
                                          </p:val>
                                        </p:tav>
                                        <p:tav tm="100000">
                                          <p:val>
                                            <p:strVal val="#ppt_x"/>
                                          </p:val>
                                        </p:tav>
                                      </p:tavLst>
                                    </p:anim>
                                    <p:anim calcmode="lin" valueType="num">
                                      <p:cBhvr additive="base">
                                        <p:cTn id="8" dur="10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51590" y="1550278"/>
            <a:ext cx="8125291" cy="2677656"/>
          </a:xfrm>
          <a:prstGeom prst="rect">
            <a:avLst/>
          </a:prstGeom>
          <a:noFill/>
        </p:spPr>
        <p:txBody>
          <a:bodyPr wrap="square" rtlCol="0">
            <a:spAutoFit/>
          </a:bodyPr>
          <a:lstStyle/>
          <a:p>
            <a:r>
              <a:rPr lang="zh-CN" altLang="en-US" sz="2800" b="1" dirty="0">
                <a:solidFill>
                  <a:srgbClr val="FF0000"/>
                </a:solidFill>
                <a:latin typeface="楷体" panose="02010609060101010101" charset="-122"/>
                <a:ea typeface="楷体" panose="02010609060101010101" charset="-122"/>
                <a:sym typeface="+mn-ea"/>
              </a:rPr>
              <a:t>    小狗跟小公鸡学叫，经过反复的练习，那声音非常逼真、好听、洪亮，却遭到了狐理的嘲笑小狗学习杜鹃叫，也非常专心，但结果却差点儿被猎人打中，小狗</a:t>
            </a:r>
            <a:r>
              <a:rPr lang="zh-CN" altLang="en-US" sz="2800" b="1" dirty="0" smtClean="0">
                <a:solidFill>
                  <a:srgbClr val="FF0000"/>
                </a:solidFill>
                <a:latin typeface="楷体" panose="02010609060101010101" charset="-122"/>
                <a:ea typeface="楷体" panose="02010609060101010101" charset="-122"/>
                <a:sym typeface="+mn-ea"/>
              </a:rPr>
              <a:t>虽然一直</a:t>
            </a:r>
            <a:r>
              <a:rPr lang="zh-CN" altLang="en-US" sz="2800" b="1" dirty="0">
                <a:solidFill>
                  <a:srgbClr val="FF0000"/>
                </a:solidFill>
                <a:latin typeface="楷体" panose="02010609060101010101" charset="-122"/>
                <a:ea typeface="楷体" panose="02010609060101010101" charset="-122"/>
                <a:sym typeface="+mn-ea"/>
              </a:rPr>
              <a:t>在努力学习叫，但依然没有学会像真正的狗那样叫，它那不伦不类的叫声自然会受到误解和嘲笑，所以小狗很难过。</a:t>
            </a:r>
          </a:p>
        </p:txBody>
      </p:sp>
      <p:sp>
        <p:nvSpPr>
          <p:cNvPr id="3" name="文本框 2"/>
          <p:cNvSpPr txBox="1"/>
          <p:nvPr/>
        </p:nvSpPr>
        <p:spPr>
          <a:xfrm>
            <a:off x="467969" y="537523"/>
            <a:ext cx="8280495" cy="954107"/>
          </a:xfrm>
          <a:prstGeom prst="rect">
            <a:avLst/>
          </a:prstGeom>
          <a:noFill/>
        </p:spPr>
        <p:txBody>
          <a:bodyPr wrap="square" rtlCol="0">
            <a:spAutoFit/>
          </a:bodyPr>
          <a:lstStyle/>
          <a:p>
            <a:r>
              <a:rPr lang="en-US" altLang="zh-CN" sz="2800" dirty="0">
                <a:solidFill>
                  <a:srgbClr val="FF0000"/>
                </a:solidFill>
                <a:latin typeface="楷体" panose="02010609060101010101" charset="-122"/>
                <a:ea typeface="楷体" panose="02010609060101010101" charset="-122"/>
                <a:cs typeface="黑体" panose="02010609060101010101" pitchFamily="49" charset="-122"/>
                <a:sym typeface="+mn-ea"/>
              </a:rPr>
              <a:t>●</a:t>
            </a:r>
            <a:r>
              <a:rPr lang="zh-CN" altLang="en-US" sz="2800" dirty="0"/>
              <a:t>那只“不会叫的狗”非常努力学习，为什么依然很难过呢</a:t>
            </a:r>
            <a:r>
              <a:rPr lang="en-US" altLang="zh-CN" sz="2800" dirty="0"/>
              <a:t>?</a:t>
            </a:r>
            <a:endParaRPr lang="zh-CN" altLang="en-US" sz="2800" dirty="0">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000" fill="hold">
                                          <p:stCondLst>
                                            <p:cond delay="0"/>
                                          </p:stCondLst>
                                        </p:cTn>
                                        <p:tgtEl>
                                          <p:spTgt spid="2">
                                            <p:txEl>
                                              <p:pRg st="0" end="0"/>
                                            </p:txEl>
                                          </p:spTgt>
                                        </p:tgtEl>
                                        <p:attrNameLst>
                                          <p:attrName>style.visibility</p:attrName>
                                        </p:attrNameLst>
                                      </p:cBhvr>
                                      <p:to>
                                        <p:strVal val="visible"/>
                                      </p:to>
                                    </p:set>
                                    <p:anim calcmode="lin" valueType="num">
                                      <p:cBhvr additive="base">
                                        <p:cTn id="7" dur="1000" fill="hold"/>
                                        <p:tgtEl>
                                          <p:spTgt spid="2">
                                            <p:txEl>
                                              <p:pRg st="0" end="0"/>
                                            </p:txEl>
                                          </p:spTgt>
                                        </p:tgtEl>
                                        <p:attrNameLst>
                                          <p:attrName>ppt_x</p:attrName>
                                        </p:attrNameLst>
                                      </p:cBhvr>
                                      <p:tavLst>
                                        <p:tav tm="0">
                                          <p:val>
                                            <p:strVal val="1+#ppt_w/2"/>
                                          </p:val>
                                        </p:tav>
                                        <p:tav tm="100000">
                                          <p:val>
                                            <p:strVal val="#ppt_x"/>
                                          </p:val>
                                        </p:tav>
                                      </p:tavLst>
                                    </p:anim>
                                    <p:anim calcmode="lin" valueType="num">
                                      <p:cBhvr additive="base">
                                        <p:cTn id="8" dur="10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95536" y="1059582"/>
            <a:ext cx="5544616" cy="584775"/>
          </a:xfrm>
          <a:prstGeom prst="rect">
            <a:avLst/>
          </a:prstGeom>
          <a:noFill/>
        </p:spPr>
        <p:txBody>
          <a:bodyPr wrap="square" rtlCol="0">
            <a:spAutoFit/>
          </a:bodyPr>
          <a:lstStyle/>
          <a:p>
            <a:r>
              <a:rPr lang="zh-CN" altLang="en-US" sz="3200" dirty="0"/>
              <a:t>一、根据课文内容，填空。</a:t>
            </a:r>
          </a:p>
        </p:txBody>
      </p:sp>
      <p:sp>
        <p:nvSpPr>
          <p:cNvPr id="6" name="TextBox 5"/>
          <p:cNvSpPr txBox="1"/>
          <p:nvPr/>
        </p:nvSpPr>
        <p:spPr>
          <a:xfrm>
            <a:off x="460230" y="1751312"/>
            <a:ext cx="8460432" cy="2677656"/>
          </a:xfrm>
          <a:prstGeom prst="rect">
            <a:avLst/>
          </a:prstGeom>
          <a:noFill/>
        </p:spPr>
        <p:txBody>
          <a:bodyPr wrap="square" rtlCol="0">
            <a:spAutoFit/>
          </a:bodyPr>
          <a:lstStyle/>
          <a:p>
            <a:r>
              <a:rPr lang="en-US" altLang="zh-CN" sz="2800" b="1" dirty="0" smtClean="0">
                <a:latin typeface="楷体" pitchFamily="49" charset="-122"/>
                <a:ea typeface="楷体" pitchFamily="49" charset="-122"/>
              </a:rPr>
              <a:t>    1</a:t>
            </a:r>
            <a:r>
              <a:rPr lang="en-US" altLang="zh-CN" sz="2800" b="1" dirty="0">
                <a:latin typeface="楷体" pitchFamily="49" charset="-122"/>
                <a:ea typeface="楷体" pitchFamily="49" charset="-122"/>
              </a:rPr>
              <a:t>.《</a:t>
            </a:r>
            <a:r>
              <a:rPr lang="zh-CN" altLang="en-US" sz="2800" b="1" dirty="0">
                <a:latin typeface="楷体" pitchFamily="49" charset="-122"/>
                <a:ea typeface="楷体" pitchFamily="49" charset="-122"/>
              </a:rPr>
              <a:t>总也倒不了的老屋</a:t>
            </a:r>
            <a:r>
              <a:rPr lang="en-US" altLang="zh-CN" sz="2800" b="1" dirty="0">
                <a:latin typeface="楷体" pitchFamily="49" charset="-122"/>
                <a:ea typeface="楷体" pitchFamily="49" charset="-122"/>
              </a:rPr>
              <a:t>》</a:t>
            </a:r>
            <a:r>
              <a:rPr lang="zh-CN" altLang="en-US" sz="2800" b="1" dirty="0">
                <a:latin typeface="楷体" pitchFamily="49" charset="-122"/>
                <a:ea typeface="楷体" pitchFamily="49" charset="-122"/>
              </a:rPr>
              <a:t>一文中的“老屋”活了</a:t>
            </a:r>
            <a:r>
              <a:rPr lang="en-US" altLang="zh-CN" sz="2800" b="1" dirty="0">
                <a:latin typeface="楷体" pitchFamily="49" charset="-122"/>
                <a:ea typeface="楷体" pitchFamily="49" charset="-122"/>
              </a:rPr>
              <a:t>______</a:t>
            </a:r>
            <a:r>
              <a:rPr lang="zh-CN" altLang="en-US" sz="2800" b="1" dirty="0">
                <a:latin typeface="楷体" pitchFamily="49" charset="-122"/>
                <a:ea typeface="楷体" pitchFamily="49" charset="-122"/>
              </a:rPr>
              <a:t>岁</a:t>
            </a:r>
            <a:r>
              <a:rPr lang="en-US" altLang="zh-CN" sz="2800" b="1" dirty="0">
                <a:latin typeface="楷体" pitchFamily="49" charset="-122"/>
                <a:ea typeface="楷体" pitchFamily="49" charset="-122"/>
              </a:rPr>
              <a:t>,</a:t>
            </a:r>
            <a:r>
              <a:rPr lang="zh-CN" altLang="en-US" sz="2800" b="1" dirty="0">
                <a:latin typeface="楷体" pitchFamily="49" charset="-122"/>
                <a:ea typeface="楷体" pitchFamily="49" charset="-122"/>
              </a:rPr>
              <a:t>在它快要倒的时候</a:t>
            </a:r>
            <a:r>
              <a:rPr lang="en-US" altLang="zh-CN" sz="2800" b="1" dirty="0">
                <a:latin typeface="楷体" pitchFamily="49" charset="-122"/>
                <a:ea typeface="楷体" pitchFamily="49" charset="-122"/>
              </a:rPr>
              <a:t>,</a:t>
            </a:r>
            <a:r>
              <a:rPr lang="zh-CN" altLang="en-US" sz="2800" b="1" dirty="0">
                <a:latin typeface="楷体" pitchFamily="49" charset="-122"/>
                <a:ea typeface="楷体" pitchFamily="49" charset="-122"/>
              </a:rPr>
              <a:t>小猫因为找不到</a:t>
            </a:r>
            <a:r>
              <a:rPr lang="en-US" altLang="zh-CN" sz="2800" b="1" dirty="0">
                <a:latin typeface="楷体" pitchFamily="49" charset="-122"/>
                <a:ea typeface="楷体" pitchFamily="49" charset="-122"/>
              </a:rPr>
              <a:t>_________</a:t>
            </a:r>
            <a:r>
              <a:rPr lang="zh-CN" altLang="en-US" sz="2800" b="1" dirty="0">
                <a:latin typeface="楷体" pitchFamily="49" charset="-122"/>
                <a:ea typeface="楷体" pitchFamily="49" charset="-122"/>
              </a:rPr>
              <a:t>的地方</a:t>
            </a:r>
            <a:r>
              <a:rPr lang="zh-CN" altLang="en-US" sz="2800" b="1" dirty="0" smtClean="0">
                <a:latin typeface="楷体" pitchFamily="49" charset="-122"/>
                <a:ea typeface="楷体" pitchFamily="49" charset="-122"/>
              </a:rPr>
              <a:t>、老母鸡鸡</a:t>
            </a:r>
            <a:r>
              <a:rPr lang="zh-CN" altLang="en-US" sz="2800" b="1" dirty="0">
                <a:latin typeface="楷体" pitchFamily="49" charset="-122"/>
                <a:ea typeface="楷体" pitchFamily="49" charset="-122"/>
              </a:rPr>
              <a:t>因为找不到</a:t>
            </a:r>
            <a:r>
              <a:rPr lang="en-US" altLang="zh-CN" sz="2800" b="1" dirty="0">
                <a:latin typeface="楷体" pitchFamily="49" charset="-122"/>
                <a:ea typeface="楷体" pitchFamily="49" charset="-122"/>
              </a:rPr>
              <a:t>___________</a:t>
            </a:r>
          </a:p>
          <a:p>
            <a:r>
              <a:rPr lang="zh-CN" altLang="en-US" sz="2800" b="1" dirty="0">
                <a:latin typeface="楷体" pitchFamily="49" charset="-122"/>
                <a:ea typeface="楷体" pitchFamily="49" charset="-122"/>
              </a:rPr>
              <a:t>的地方、小蜘蛛因为找不到</a:t>
            </a:r>
            <a:r>
              <a:rPr lang="en-US" altLang="zh-CN" sz="2800" b="1" dirty="0">
                <a:latin typeface="楷体" pitchFamily="49" charset="-122"/>
                <a:ea typeface="楷体" pitchFamily="49" charset="-122"/>
              </a:rPr>
              <a:t>________________</a:t>
            </a:r>
            <a:r>
              <a:rPr lang="zh-CN" altLang="en-US" sz="2800" b="1" dirty="0">
                <a:latin typeface="楷体" pitchFamily="49" charset="-122"/>
                <a:ea typeface="楷体" pitchFamily="49" charset="-122"/>
              </a:rPr>
              <a:t>的</a:t>
            </a:r>
            <a:endParaRPr lang="en-US" altLang="zh-CN" sz="2800" b="1" dirty="0">
              <a:latin typeface="楷体" pitchFamily="49" charset="-122"/>
              <a:ea typeface="楷体" pitchFamily="49" charset="-122"/>
            </a:endParaRPr>
          </a:p>
          <a:p>
            <a:r>
              <a:rPr lang="zh-CN" altLang="en-US" sz="2800" b="1" dirty="0">
                <a:latin typeface="楷体" pitchFamily="49" charset="-122"/>
                <a:ea typeface="楷体" pitchFamily="49" charset="-122"/>
              </a:rPr>
              <a:t>地方请求它别倒</a:t>
            </a:r>
            <a:r>
              <a:rPr lang="en-US" altLang="zh-CN" sz="2800" b="1" dirty="0">
                <a:latin typeface="楷体" pitchFamily="49" charset="-122"/>
                <a:ea typeface="楷体" pitchFamily="49" charset="-122"/>
              </a:rPr>
              <a:t>,</a:t>
            </a:r>
            <a:r>
              <a:rPr lang="zh-CN" altLang="en-US" sz="2800" b="1" dirty="0">
                <a:latin typeface="楷体" pitchFamily="49" charset="-122"/>
                <a:ea typeface="楷体" pitchFamily="49" charset="-122"/>
              </a:rPr>
              <a:t>老屋都答应了</a:t>
            </a:r>
            <a:r>
              <a:rPr lang="en-US" altLang="zh-CN" sz="2800" b="1" dirty="0">
                <a:latin typeface="楷体" pitchFamily="49" charset="-122"/>
                <a:ea typeface="楷体" pitchFamily="49" charset="-122"/>
              </a:rPr>
              <a:t>,</a:t>
            </a:r>
            <a:r>
              <a:rPr lang="zh-CN" altLang="en-US" sz="2800" b="1" dirty="0">
                <a:latin typeface="楷体" pitchFamily="49" charset="-122"/>
                <a:ea typeface="楷体" pitchFamily="49" charset="-122"/>
              </a:rPr>
              <a:t>体现了老屋</a:t>
            </a:r>
            <a:r>
              <a:rPr lang="en-US" altLang="zh-CN" sz="2800" b="1" dirty="0">
                <a:latin typeface="楷体" pitchFamily="49" charset="-122"/>
                <a:ea typeface="楷体" pitchFamily="49" charset="-122"/>
              </a:rPr>
              <a:t>____________</a:t>
            </a:r>
            <a:r>
              <a:rPr lang="zh-CN" altLang="en-US" sz="2800" b="1" dirty="0">
                <a:latin typeface="楷体" pitchFamily="49" charset="-122"/>
                <a:ea typeface="楷体" pitchFamily="49" charset="-122"/>
              </a:rPr>
              <a:t>的精神。</a:t>
            </a:r>
          </a:p>
        </p:txBody>
      </p:sp>
      <p:sp>
        <p:nvSpPr>
          <p:cNvPr id="7" name="TextBox 6"/>
          <p:cNvSpPr txBox="1"/>
          <p:nvPr/>
        </p:nvSpPr>
        <p:spPr>
          <a:xfrm>
            <a:off x="395536" y="2156852"/>
            <a:ext cx="1512168" cy="523220"/>
          </a:xfrm>
          <a:prstGeom prst="rect">
            <a:avLst/>
          </a:prstGeom>
          <a:noFill/>
        </p:spPr>
        <p:txBody>
          <a:bodyPr wrap="square" rtlCol="0">
            <a:spAutoFit/>
          </a:bodyPr>
          <a:lstStyle/>
          <a:p>
            <a:r>
              <a:rPr lang="zh-CN" altLang="en-US" sz="2800" b="1" dirty="0">
                <a:solidFill>
                  <a:srgbClr val="FF0000"/>
                </a:solidFill>
                <a:latin typeface="楷体" panose="02010609060101010101" pitchFamily="49" charset="-122"/>
                <a:ea typeface="楷体" panose="02010609060101010101" pitchFamily="49" charset="-122"/>
              </a:rPr>
              <a:t>一百多</a:t>
            </a:r>
          </a:p>
        </p:txBody>
      </p:sp>
      <p:sp>
        <p:nvSpPr>
          <p:cNvPr id="8" name="TextBox 7"/>
          <p:cNvSpPr txBox="1"/>
          <p:nvPr/>
        </p:nvSpPr>
        <p:spPr>
          <a:xfrm>
            <a:off x="492479" y="2581910"/>
            <a:ext cx="2160240" cy="523220"/>
          </a:xfrm>
          <a:prstGeom prst="rect">
            <a:avLst/>
          </a:prstGeom>
          <a:noFill/>
        </p:spPr>
        <p:txBody>
          <a:bodyPr wrap="square" rtlCol="0">
            <a:spAutoFit/>
          </a:bodyPr>
          <a:lstStyle/>
          <a:p>
            <a:r>
              <a:rPr lang="zh-CN" altLang="en-US" sz="2800" b="1" dirty="0">
                <a:solidFill>
                  <a:srgbClr val="FF0000"/>
                </a:solidFill>
                <a:latin typeface="楷体" panose="02010609060101010101" pitchFamily="49" charset="-122"/>
                <a:ea typeface="楷体" panose="02010609060101010101" pitchFamily="49" charset="-122"/>
              </a:rPr>
              <a:t>安心睡觉</a:t>
            </a:r>
          </a:p>
        </p:txBody>
      </p:sp>
      <p:sp>
        <p:nvSpPr>
          <p:cNvPr id="9" name="TextBox 8"/>
          <p:cNvSpPr txBox="1"/>
          <p:nvPr/>
        </p:nvSpPr>
        <p:spPr>
          <a:xfrm>
            <a:off x="7164288" y="2624594"/>
            <a:ext cx="2304256" cy="523220"/>
          </a:xfrm>
          <a:prstGeom prst="rect">
            <a:avLst/>
          </a:prstGeom>
          <a:noFill/>
        </p:spPr>
        <p:txBody>
          <a:bodyPr wrap="square" rtlCol="0">
            <a:spAutoFit/>
          </a:bodyPr>
          <a:lstStyle/>
          <a:p>
            <a:r>
              <a:rPr lang="zh-CN" altLang="en-US" sz="2800" b="1" dirty="0">
                <a:solidFill>
                  <a:srgbClr val="FF0000"/>
                </a:solidFill>
                <a:latin typeface="楷体" panose="02010609060101010101" pitchFamily="49" charset="-122"/>
                <a:ea typeface="楷体" panose="02010609060101010101" pitchFamily="49" charset="-122"/>
              </a:rPr>
              <a:t>孵小鸡</a:t>
            </a:r>
          </a:p>
        </p:txBody>
      </p:sp>
      <p:sp>
        <p:nvSpPr>
          <p:cNvPr id="10" name="文本框 8"/>
          <p:cNvSpPr txBox="1"/>
          <p:nvPr/>
        </p:nvSpPr>
        <p:spPr>
          <a:xfrm>
            <a:off x="324544" y="267494"/>
            <a:ext cx="1668780" cy="523220"/>
          </a:xfrm>
          <a:prstGeom prst="rect">
            <a:avLst/>
          </a:prstGeom>
          <a:ln/>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zh-CN" altLang="en-US" sz="2800">
                <a:solidFill>
                  <a:schemeClr val="tx1"/>
                </a:solidFill>
                <a:latin typeface="黑体" panose="02010609060101010101" pitchFamily="49" charset="-122"/>
                <a:ea typeface="黑体" panose="02010609060101010101" pitchFamily="49" charset="-122"/>
              </a:rPr>
              <a:t>巩固练习</a:t>
            </a:r>
          </a:p>
        </p:txBody>
      </p:sp>
      <p:sp>
        <p:nvSpPr>
          <p:cNvPr id="11" name="TextBox 10"/>
          <p:cNvSpPr txBox="1"/>
          <p:nvPr/>
        </p:nvSpPr>
        <p:spPr>
          <a:xfrm>
            <a:off x="4979352" y="3020637"/>
            <a:ext cx="2736304" cy="52322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安心织网</a:t>
            </a:r>
            <a:r>
              <a:rPr lang="zh-CN" altLang="en-US" sz="2800" b="1" dirty="0">
                <a:solidFill>
                  <a:srgbClr val="FF0000"/>
                </a:solidFill>
                <a:latin typeface="楷体" panose="02010609060101010101" pitchFamily="49" charset="-122"/>
                <a:ea typeface="楷体" panose="02010609060101010101" pitchFamily="49" charset="-122"/>
              </a:rPr>
              <a:t>抓虫</a:t>
            </a:r>
          </a:p>
        </p:txBody>
      </p:sp>
      <p:sp>
        <p:nvSpPr>
          <p:cNvPr id="12" name="TextBox 11"/>
          <p:cNvSpPr txBox="1"/>
          <p:nvPr/>
        </p:nvSpPr>
        <p:spPr>
          <a:xfrm>
            <a:off x="964286" y="3871657"/>
            <a:ext cx="2304256" cy="523220"/>
          </a:xfrm>
          <a:prstGeom prst="rect">
            <a:avLst/>
          </a:prstGeom>
          <a:noFill/>
        </p:spPr>
        <p:txBody>
          <a:bodyPr wrap="square" rtlCol="0">
            <a:spAutoFit/>
          </a:bodyPr>
          <a:lstStyle/>
          <a:p>
            <a:r>
              <a:rPr lang="zh-CN" altLang="en-US" sz="2800" b="1" dirty="0">
                <a:solidFill>
                  <a:srgbClr val="FF0000"/>
                </a:solidFill>
                <a:latin typeface="楷体" panose="02010609060101010101" pitchFamily="49" charset="-122"/>
                <a:ea typeface="楷体" panose="02010609060101010101" pitchFamily="49" charset="-122"/>
              </a:rPr>
              <a:t>乐于助人</a:t>
            </a:r>
          </a:p>
        </p:txBody>
      </p:sp>
    </p:spTree>
    <p:extLst>
      <p:ext uri="{BB962C8B-B14F-4D97-AF65-F5344CB8AC3E}">
        <p14:creationId xmlns:p14="http://schemas.microsoft.com/office/powerpoint/2010/main" val="304056660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plus(in)">
                                      <p:cBhvr>
                                        <p:cTn id="7" dur="1000"/>
                                        <p:tgtEl>
                                          <p:spTgt spid="7"/>
                                        </p:tgtEl>
                                      </p:cBhvr>
                                    </p:animEffect>
                                  </p:childTnLst>
                                </p:cTn>
                              </p:par>
                              <p:par>
                                <p:cTn id="8" presetID="13" presetClass="entr" presetSubtype="16"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plus(in)">
                                      <p:cBhvr>
                                        <p:cTn id="10" dur="1000"/>
                                        <p:tgtEl>
                                          <p:spTgt spid="8"/>
                                        </p:tgtEl>
                                      </p:cBhvr>
                                    </p:animEffect>
                                  </p:childTnLst>
                                </p:cTn>
                              </p:par>
                              <p:par>
                                <p:cTn id="11" presetID="13" presetClass="entr" presetSubtype="16"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plus(in)">
                                      <p:cBhvr>
                                        <p:cTn id="13" dur="1000"/>
                                        <p:tgtEl>
                                          <p:spTgt spid="9"/>
                                        </p:tgtEl>
                                      </p:cBhvr>
                                    </p:animEffect>
                                  </p:childTnLst>
                                </p:cTn>
                              </p:par>
                              <p:par>
                                <p:cTn id="14" presetID="13" presetClass="entr" presetSubtype="16"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plus(in)">
                                      <p:cBhvr>
                                        <p:cTn id="16" dur="1000"/>
                                        <p:tgtEl>
                                          <p:spTgt spid="11"/>
                                        </p:tgtEl>
                                      </p:cBhvr>
                                    </p:animEffect>
                                  </p:childTnLst>
                                </p:cTn>
                              </p:par>
                              <p:par>
                                <p:cTn id="17" presetID="13" presetClass="entr" presetSubtype="16"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plus(in)">
                                      <p:cBhvr>
                                        <p:cTn id="19"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1" grpId="0"/>
      <p:bldP spid="12"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12576" y="896402"/>
            <a:ext cx="8279904" cy="2677656"/>
          </a:xfrm>
          <a:prstGeom prst="rect">
            <a:avLst/>
          </a:prstGeom>
          <a:noFill/>
        </p:spPr>
        <p:txBody>
          <a:bodyPr wrap="square" rtlCol="0">
            <a:spAutoFit/>
          </a:bodyPr>
          <a:lstStyle/>
          <a:p>
            <a:r>
              <a:rPr lang="en-US" altLang="zh-CN" sz="2800" b="1" dirty="0" smtClean="0">
                <a:latin typeface="楷体" pitchFamily="49" charset="-122"/>
                <a:ea typeface="楷体" pitchFamily="49" charset="-122"/>
              </a:rPr>
              <a:t>    2</a:t>
            </a:r>
            <a:r>
              <a:rPr lang="en-US" altLang="zh-CN" sz="2800" b="1" dirty="0">
                <a:latin typeface="楷体" pitchFamily="49" charset="-122"/>
                <a:ea typeface="楷体" pitchFamily="49" charset="-122"/>
              </a:rPr>
              <a:t>.</a:t>
            </a:r>
            <a:r>
              <a:rPr lang="zh-CN" altLang="en-US" sz="2800" b="1" dirty="0">
                <a:latin typeface="楷体" pitchFamily="49" charset="-122"/>
                <a:ea typeface="楷体" pitchFamily="49" charset="-122"/>
              </a:rPr>
              <a:t> </a:t>
            </a:r>
            <a:r>
              <a:rPr lang="en-US" altLang="zh-CN" sz="2800" b="1" dirty="0">
                <a:latin typeface="楷体" pitchFamily="49" charset="-122"/>
                <a:ea typeface="楷体" pitchFamily="49" charset="-122"/>
              </a:rPr>
              <a:t>《</a:t>
            </a:r>
            <a:r>
              <a:rPr lang="zh-CN" altLang="en-US" sz="2800" b="1" dirty="0">
                <a:latin typeface="楷体" pitchFamily="49" charset="-122"/>
                <a:ea typeface="楷体" pitchFamily="49" charset="-122"/>
              </a:rPr>
              <a:t>胡萝卜先生的长胡子</a:t>
            </a:r>
            <a:r>
              <a:rPr lang="en-US" altLang="zh-CN" sz="2800" b="1" dirty="0">
                <a:latin typeface="楷体" pitchFamily="49" charset="-122"/>
                <a:ea typeface="楷体" pitchFamily="49" charset="-122"/>
              </a:rPr>
              <a:t>》</a:t>
            </a:r>
            <a:r>
              <a:rPr lang="zh-CN" altLang="en-US" sz="2800" b="1" dirty="0">
                <a:latin typeface="楷体" pitchFamily="49" charset="-122"/>
                <a:ea typeface="楷体" pitchFamily="49" charset="-122"/>
              </a:rPr>
              <a:t>中小男孩用胡萝卜</a:t>
            </a:r>
            <a:endParaRPr lang="en-US" altLang="zh-CN" sz="2800" b="1" dirty="0">
              <a:latin typeface="楷体" pitchFamily="49" charset="-122"/>
              <a:ea typeface="楷体" pitchFamily="49" charset="-122"/>
            </a:endParaRPr>
          </a:p>
          <a:p>
            <a:r>
              <a:rPr lang="zh-CN" altLang="en-US" sz="2800" b="1" dirty="0">
                <a:latin typeface="楷体" pitchFamily="49" charset="-122"/>
                <a:ea typeface="楷体" pitchFamily="49" charset="-122"/>
              </a:rPr>
              <a:t>先生的长胡子做了</a:t>
            </a:r>
            <a:r>
              <a:rPr lang="en-US" altLang="zh-CN" sz="2800" b="1" dirty="0" smtClean="0">
                <a:latin typeface="楷体" pitchFamily="49" charset="-122"/>
                <a:ea typeface="楷体" pitchFamily="49" charset="-122"/>
              </a:rPr>
              <a:t>____________,</a:t>
            </a:r>
            <a:r>
              <a:rPr lang="zh-CN" altLang="en-US" sz="2800" b="1" dirty="0">
                <a:latin typeface="楷体" pitchFamily="49" charset="-122"/>
                <a:ea typeface="楷体" pitchFamily="49" charset="-122"/>
              </a:rPr>
              <a:t>鸟太太用胡萝</a:t>
            </a:r>
            <a:endParaRPr lang="en-US" altLang="zh-CN" sz="2800" b="1" dirty="0">
              <a:latin typeface="楷体" pitchFamily="49" charset="-122"/>
              <a:ea typeface="楷体" pitchFamily="49" charset="-122"/>
            </a:endParaRPr>
          </a:p>
          <a:p>
            <a:r>
              <a:rPr lang="zh-CN" altLang="en-US" sz="2800" b="1" dirty="0">
                <a:latin typeface="楷体" pitchFamily="49" charset="-122"/>
                <a:ea typeface="楷体" pitchFamily="49" charset="-122"/>
              </a:rPr>
              <a:t>卜先生的长胡子做了</a:t>
            </a:r>
            <a:r>
              <a:rPr lang="en-US" altLang="zh-CN" sz="2800" b="1" dirty="0">
                <a:latin typeface="楷体" pitchFamily="49" charset="-122"/>
                <a:ea typeface="楷体" pitchFamily="49" charset="-122"/>
              </a:rPr>
              <a:t>___________________</a:t>
            </a:r>
            <a:r>
              <a:rPr lang="zh-CN" altLang="en-US" sz="2800" b="1" dirty="0">
                <a:latin typeface="楷体" pitchFamily="49" charset="-122"/>
                <a:ea typeface="楷体" pitchFamily="49" charset="-122"/>
              </a:rPr>
              <a:t>。文</a:t>
            </a:r>
            <a:endParaRPr lang="en-US" altLang="zh-CN" sz="2800" b="1" dirty="0">
              <a:latin typeface="楷体" pitchFamily="49" charset="-122"/>
              <a:ea typeface="楷体" pitchFamily="49" charset="-122"/>
            </a:endParaRPr>
          </a:p>
          <a:p>
            <a:r>
              <a:rPr lang="zh-CN" altLang="en-US" sz="2800" b="1" dirty="0">
                <a:latin typeface="楷体" pitchFamily="49" charset="-122"/>
                <a:ea typeface="楷体" pitchFamily="49" charset="-122"/>
              </a:rPr>
              <a:t>章末尾是一个省略号</a:t>
            </a:r>
            <a:r>
              <a:rPr lang="en-US" altLang="zh-CN" sz="2800" b="1" dirty="0">
                <a:latin typeface="楷体" pitchFamily="49" charset="-122"/>
                <a:ea typeface="楷体" pitchFamily="49" charset="-122"/>
              </a:rPr>
              <a:t>,</a:t>
            </a:r>
            <a:r>
              <a:rPr lang="zh-CN" altLang="en-US" sz="2800" b="1" dirty="0">
                <a:latin typeface="楷体" pitchFamily="49" charset="-122"/>
                <a:ea typeface="楷体" pitchFamily="49" charset="-122"/>
              </a:rPr>
              <a:t>想象一下</a:t>
            </a:r>
            <a:r>
              <a:rPr lang="en-US" altLang="zh-CN" sz="2800" b="1" dirty="0">
                <a:latin typeface="楷体" pitchFamily="49" charset="-122"/>
                <a:ea typeface="楷体" pitchFamily="49" charset="-122"/>
              </a:rPr>
              <a:t>,</a:t>
            </a:r>
            <a:r>
              <a:rPr lang="zh-CN" altLang="en-US" sz="2800" b="1" dirty="0">
                <a:latin typeface="楷体" pitchFamily="49" charset="-122"/>
                <a:ea typeface="楷体" pitchFamily="49" charset="-122"/>
              </a:rPr>
              <a:t>还有</a:t>
            </a:r>
            <a:r>
              <a:rPr lang="en-US" altLang="zh-CN" sz="2800" b="1" dirty="0">
                <a:latin typeface="楷体" pitchFamily="49" charset="-122"/>
                <a:ea typeface="楷体" pitchFamily="49" charset="-122"/>
              </a:rPr>
              <a:t>_______</a:t>
            </a:r>
            <a:r>
              <a:rPr lang="zh-CN" altLang="en-US" sz="2800" b="1" dirty="0">
                <a:latin typeface="楷体" pitchFamily="49" charset="-122"/>
                <a:ea typeface="楷体" pitchFamily="49" charset="-122"/>
              </a:rPr>
              <a:t>用</a:t>
            </a:r>
            <a:endParaRPr lang="en-US" altLang="zh-CN" sz="2800" b="1" dirty="0">
              <a:latin typeface="楷体" pitchFamily="49" charset="-122"/>
              <a:ea typeface="楷体" pitchFamily="49" charset="-122"/>
            </a:endParaRPr>
          </a:p>
          <a:p>
            <a:r>
              <a:rPr lang="zh-CN" altLang="en-US" sz="2800" b="1" dirty="0">
                <a:latin typeface="楷体" pitchFamily="49" charset="-122"/>
                <a:ea typeface="楷体" pitchFamily="49" charset="-122"/>
              </a:rPr>
              <a:t>胡萝卜先生的长胡子做了</a:t>
            </a:r>
            <a:r>
              <a:rPr lang="en-US" altLang="zh-CN" sz="2800" b="1" dirty="0">
                <a:latin typeface="楷体" pitchFamily="49" charset="-122"/>
                <a:ea typeface="楷体" pitchFamily="49" charset="-122"/>
              </a:rPr>
              <a:t>________</a:t>
            </a:r>
            <a:r>
              <a:rPr lang="zh-CN" altLang="en-US" sz="2800" b="1" dirty="0">
                <a:latin typeface="楷体" pitchFamily="49" charset="-122"/>
                <a:ea typeface="楷体" pitchFamily="49" charset="-122"/>
              </a:rPr>
              <a:t>。可以看出</a:t>
            </a:r>
            <a:endParaRPr lang="en-US" altLang="zh-CN" sz="2800" b="1" dirty="0">
              <a:latin typeface="楷体" pitchFamily="49" charset="-122"/>
              <a:ea typeface="楷体" pitchFamily="49" charset="-122"/>
            </a:endParaRPr>
          </a:p>
          <a:p>
            <a:r>
              <a:rPr lang="zh-CN" altLang="en-US" sz="2800" b="1" dirty="0">
                <a:latin typeface="楷体" pitchFamily="49" charset="-122"/>
                <a:ea typeface="楷体" pitchFamily="49" charset="-122"/>
              </a:rPr>
              <a:t>胡萝卜先生是个</a:t>
            </a:r>
            <a:r>
              <a:rPr lang="en-US" altLang="zh-CN" sz="2800" b="1" dirty="0">
                <a:latin typeface="楷体" pitchFamily="49" charset="-122"/>
                <a:ea typeface="楷体" pitchFamily="49" charset="-122"/>
              </a:rPr>
              <a:t>__________</a:t>
            </a:r>
            <a:r>
              <a:rPr lang="zh-CN" altLang="en-US" sz="2800" b="1" dirty="0">
                <a:latin typeface="楷体" pitchFamily="49" charset="-122"/>
                <a:ea typeface="楷体" pitchFamily="49" charset="-122"/>
              </a:rPr>
              <a:t>、</a:t>
            </a:r>
            <a:r>
              <a:rPr lang="en-US" altLang="zh-CN" sz="2800" b="1" dirty="0">
                <a:latin typeface="楷体" pitchFamily="49" charset="-122"/>
                <a:ea typeface="楷体" pitchFamily="49" charset="-122"/>
              </a:rPr>
              <a:t>__________</a:t>
            </a:r>
            <a:r>
              <a:rPr lang="zh-CN" altLang="en-US" sz="2800" b="1" dirty="0">
                <a:latin typeface="楷体" pitchFamily="49" charset="-122"/>
                <a:ea typeface="楷体" pitchFamily="49" charset="-122"/>
              </a:rPr>
              <a:t>的人。</a:t>
            </a:r>
          </a:p>
        </p:txBody>
      </p:sp>
      <p:sp>
        <p:nvSpPr>
          <p:cNvPr id="5" name="TextBox 4"/>
          <p:cNvSpPr txBox="1"/>
          <p:nvPr/>
        </p:nvSpPr>
        <p:spPr>
          <a:xfrm>
            <a:off x="3636912" y="1328450"/>
            <a:ext cx="2088232" cy="523220"/>
          </a:xfrm>
          <a:prstGeom prst="rect">
            <a:avLst/>
          </a:prstGeom>
          <a:noFill/>
        </p:spPr>
        <p:txBody>
          <a:bodyPr wrap="square" rtlCol="0">
            <a:spAutoFit/>
          </a:bodyPr>
          <a:lstStyle/>
          <a:p>
            <a:r>
              <a:rPr lang="zh-CN" altLang="en-US" sz="2800" b="1" dirty="0">
                <a:solidFill>
                  <a:srgbClr val="FF0000"/>
                </a:solidFill>
                <a:latin typeface="楷体" pitchFamily="49" charset="-122"/>
                <a:ea typeface="楷体" pitchFamily="49" charset="-122"/>
              </a:rPr>
              <a:t>放风筝的线</a:t>
            </a:r>
          </a:p>
        </p:txBody>
      </p:sp>
      <p:sp>
        <p:nvSpPr>
          <p:cNvPr id="8" name="TextBox 7"/>
          <p:cNvSpPr txBox="1"/>
          <p:nvPr/>
        </p:nvSpPr>
        <p:spPr>
          <a:xfrm>
            <a:off x="3996952" y="1760498"/>
            <a:ext cx="3312368" cy="523220"/>
          </a:xfrm>
          <a:prstGeom prst="rect">
            <a:avLst/>
          </a:prstGeom>
          <a:noFill/>
        </p:spPr>
        <p:txBody>
          <a:bodyPr wrap="square" rtlCol="0">
            <a:spAutoFit/>
          </a:bodyPr>
          <a:lstStyle/>
          <a:p>
            <a:r>
              <a:rPr lang="zh-CN" altLang="en-US" sz="2800" b="1" dirty="0">
                <a:solidFill>
                  <a:srgbClr val="FF0000"/>
                </a:solidFill>
                <a:latin typeface="楷体" pitchFamily="49" charset="-122"/>
                <a:ea typeface="楷体" pitchFamily="49" charset="-122"/>
              </a:rPr>
              <a:t>晾小鸟尿布的绳子</a:t>
            </a:r>
          </a:p>
        </p:txBody>
      </p:sp>
      <p:sp>
        <p:nvSpPr>
          <p:cNvPr id="6" name="TextBox 5"/>
          <p:cNvSpPr txBox="1"/>
          <p:nvPr/>
        </p:nvSpPr>
        <p:spPr>
          <a:xfrm>
            <a:off x="6371692" y="2192546"/>
            <a:ext cx="1369676" cy="523220"/>
          </a:xfrm>
          <a:prstGeom prst="rect">
            <a:avLst/>
          </a:prstGeom>
          <a:noFill/>
        </p:spPr>
        <p:txBody>
          <a:bodyPr wrap="square" rtlCol="0">
            <a:spAutoFit/>
          </a:bodyPr>
          <a:lstStyle/>
          <a:p>
            <a:r>
              <a:rPr lang="zh-CN" altLang="en-US" sz="2800" b="1" dirty="0">
                <a:solidFill>
                  <a:srgbClr val="FF0000"/>
                </a:solidFill>
                <a:latin typeface="楷体" pitchFamily="49" charset="-122"/>
                <a:ea typeface="楷体" pitchFamily="49" charset="-122"/>
              </a:rPr>
              <a:t>小白兔</a:t>
            </a:r>
          </a:p>
        </p:txBody>
      </p:sp>
      <p:sp>
        <p:nvSpPr>
          <p:cNvPr id="7" name="TextBox 6"/>
          <p:cNvSpPr txBox="1"/>
          <p:nvPr/>
        </p:nvSpPr>
        <p:spPr>
          <a:xfrm>
            <a:off x="4917050" y="2624594"/>
            <a:ext cx="1440160" cy="523220"/>
          </a:xfrm>
          <a:prstGeom prst="rect">
            <a:avLst/>
          </a:prstGeom>
          <a:noFill/>
        </p:spPr>
        <p:txBody>
          <a:bodyPr wrap="square" rtlCol="0">
            <a:spAutoFit/>
          </a:bodyPr>
          <a:lstStyle/>
          <a:p>
            <a:r>
              <a:rPr lang="zh-CN" altLang="en-US" sz="2800" b="1" dirty="0">
                <a:solidFill>
                  <a:srgbClr val="FF0000"/>
                </a:solidFill>
                <a:latin typeface="楷体" pitchFamily="49" charset="-122"/>
                <a:ea typeface="楷体" pitchFamily="49" charset="-122"/>
              </a:rPr>
              <a:t>跳绳</a:t>
            </a:r>
          </a:p>
        </p:txBody>
      </p:sp>
      <p:sp>
        <p:nvSpPr>
          <p:cNvPr id="9" name="TextBox 8"/>
          <p:cNvSpPr txBox="1"/>
          <p:nvPr/>
        </p:nvSpPr>
        <p:spPr>
          <a:xfrm>
            <a:off x="3707904" y="3041652"/>
            <a:ext cx="1440160" cy="523220"/>
          </a:xfrm>
          <a:prstGeom prst="rect">
            <a:avLst/>
          </a:prstGeom>
          <a:noFill/>
        </p:spPr>
        <p:txBody>
          <a:bodyPr wrap="square" rtlCol="0">
            <a:spAutoFit/>
          </a:bodyPr>
          <a:lstStyle/>
          <a:p>
            <a:r>
              <a:rPr lang="zh-CN" altLang="en-US" sz="2800" b="1" dirty="0">
                <a:solidFill>
                  <a:srgbClr val="FF0000"/>
                </a:solidFill>
                <a:latin typeface="楷体" pitchFamily="49" charset="-122"/>
                <a:ea typeface="楷体" pitchFamily="49" charset="-122"/>
              </a:rPr>
              <a:t>善良</a:t>
            </a:r>
          </a:p>
        </p:txBody>
      </p:sp>
      <p:sp>
        <p:nvSpPr>
          <p:cNvPr id="10" name="TextBox 9"/>
          <p:cNvSpPr txBox="1"/>
          <p:nvPr/>
        </p:nvSpPr>
        <p:spPr>
          <a:xfrm>
            <a:off x="5651612" y="3022021"/>
            <a:ext cx="1440160" cy="523220"/>
          </a:xfrm>
          <a:prstGeom prst="rect">
            <a:avLst/>
          </a:prstGeom>
          <a:noFill/>
        </p:spPr>
        <p:txBody>
          <a:bodyPr wrap="square" rtlCol="0">
            <a:spAutoFit/>
          </a:bodyPr>
          <a:lstStyle/>
          <a:p>
            <a:r>
              <a:rPr lang="zh-CN" altLang="en-US" sz="2800" b="1" dirty="0">
                <a:solidFill>
                  <a:srgbClr val="FF0000"/>
                </a:solidFill>
                <a:latin typeface="楷体" pitchFamily="49" charset="-122"/>
                <a:ea typeface="楷体" pitchFamily="49" charset="-122"/>
              </a:rPr>
              <a:t>有爱心</a:t>
            </a:r>
          </a:p>
        </p:txBody>
      </p:sp>
    </p:spTree>
    <p:extLst>
      <p:ext uri="{BB962C8B-B14F-4D97-AF65-F5344CB8AC3E}">
        <p14:creationId xmlns:p14="http://schemas.microsoft.com/office/powerpoint/2010/main" val="289836030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par>
                                <p:cTn id="8" presetID="9"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dissolve">
                                      <p:cBhvr>
                                        <p:cTn id="10" dur="500"/>
                                        <p:tgtEl>
                                          <p:spTgt spid="8"/>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dissolve">
                                      <p:cBhvr>
                                        <p:cTn id="13" dur="500"/>
                                        <p:tgtEl>
                                          <p:spTgt spid="6"/>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dissolve">
                                      <p:cBhvr>
                                        <p:cTn id="16" dur="500"/>
                                        <p:tgtEl>
                                          <p:spTgt spid="7"/>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dissolve">
                                      <p:cBhvr>
                                        <p:cTn id="19" dur="500"/>
                                        <p:tgtEl>
                                          <p:spTgt spid="9"/>
                                        </p:tgtEl>
                                      </p:cBhvr>
                                    </p:animEffect>
                                  </p:childTnLst>
                                </p:cTn>
                              </p:par>
                              <p:par>
                                <p:cTn id="20" presetID="9" presetClass="entr" presetSubtype="0"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dissolve">
                                      <p:cBhvr>
                                        <p:cTn id="2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P spid="6" grpId="0"/>
      <p:bldP spid="7" grpId="0"/>
      <p:bldP spid="9" grpId="0"/>
      <p:bldP spid="10"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43599" y="1116600"/>
            <a:ext cx="8279904" cy="1815882"/>
          </a:xfrm>
          <a:prstGeom prst="rect">
            <a:avLst/>
          </a:prstGeom>
          <a:noFill/>
        </p:spPr>
        <p:txBody>
          <a:bodyPr wrap="square" rtlCol="0">
            <a:spAutoFit/>
          </a:bodyPr>
          <a:lstStyle/>
          <a:p>
            <a:r>
              <a:rPr lang="en-US" altLang="zh-CN" sz="2800" b="1" dirty="0" smtClean="0">
                <a:latin typeface="楷体" pitchFamily="49" charset="-122"/>
                <a:ea typeface="楷体" pitchFamily="49" charset="-122"/>
              </a:rPr>
              <a:t>    3</a:t>
            </a:r>
            <a:r>
              <a:rPr lang="en-US" altLang="zh-CN" sz="2800" b="1" dirty="0">
                <a:latin typeface="楷体" pitchFamily="49" charset="-122"/>
                <a:ea typeface="楷体" pitchFamily="49" charset="-122"/>
              </a:rPr>
              <a:t>.</a:t>
            </a:r>
            <a:r>
              <a:rPr lang="zh-CN" altLang="en-US" sz="2800" b="1" dirty="0">
                <a:latin typeface="楷体" pitchFamily="49" charset="-122"/>
                <a:ea typeface="楷体" pitchFamily="49" charset="-122"/>
              </a:rPr>
              <a:t> </a:t>
            </a:r>
            <a:r>
              <a:rPr lang="en-US" altLang="zh-CN" sz="2800" b="1" dirty="0">
                <a:latin typeface="楷体" pitchFamily="49" charset="-122"/>
                <a:ea typeface="楷体" pitchFamily="49" charset="-122"/>
              </a:rPr>
              <a:t>《</a:t>
            </a:r>
            <a:r>
              <a:rPr lang="zh-CN" altLang="en-US" sz="2800" b="1" dirty="0">
                <a:latin typeface="楷体" pitchFamily="49" charset="-122"/>
                <a:ea typeface="楷体" pitchFamily="49" charset="-122"/>
              </a:rPr>
              <a:t>不会叫的狗</a:t>
            </a:r>
            <a:r>
              <a:rPr lang="en-US" altLang="zh-CN" sz="2800" b="1" dirty="0">
                <a:latin typeface="楷体" pitchFamily="49" charset="-122"/>
                <a:ea typeface="楷体" pitchFamily="49" charset="-122"/>
              </a:rPr>
              <a:t>》</a:t>
            </a:r>
            <a:r>
              <a:rPr lang="zh-CN" altLang="en-US" sz="2800" b="1" dirty="0">
                <a:latin typeface="楷体" pitchFamily="49" charset="-122"/>
                <a:ea typeface="楷体" pitchFamily="49" charset="-122"/>
              </a:rPr>
              <a:t>中的动物对待这只狗的态度</a:t>
            </a:r>
            <a:endParaRPr lang="en-US" altLang="zh-CN" sz="2800" b="1" dirty="0">
              <a:latin typeface="楷体" pitchFamily="49" charset="-122"/>
              <a:ea typeface="楷体" pitchFamily="49" charset="-122"/>
            </a:endParaRPr>
          </a:p>
          <a:p>
            <a:r>
              <a:rPr lang="zh-CN" altLang="en-US" sz="2800" b="1" dirty="0">
                <a:latin typeface="楷体" pitchFamily="49" charset="-122"/>
                <a:ea typeface="楷体" pitchFamily="49" charset="-122"/>
              </a:rPr>
              <a:t>不同：小公鸡</a:t>
            </a:r>
            <a:r>
              <a:rPr lang="en-US" altLang="zh-CN" sz="2800" b="1" dirty="0">
                <a:latin typeface="楷体" pitchFamily="49" charset="-122"/>
                <a:ea typeface="楷体" pitchFamily="49" charset="-122"/>
              </a:rPr>
              <a:t>_____________________________</a:t>
            </a:r>
            <a:r>
              <a:rPr lang="zh-CN" altLang="en-US" sz="2800" b="1" dirty="0">
                <a:latin typeface="楷体" pitchFamily="49" charset="-122"/>
                <a:ea typeface="楷体" pitchFamily="49" charset="-122"/>
              </a:rPr>
              <a:t>；</a:t>
            </a:r>
            <a:endParaRPr lang="en-US" altLang="zh-CN" sz="2800" b="1" dirty="0">
              <a:latin typeface="楷体" pitchFamily="49" charset="-122"/>
              <a:ea typeface="楷体" pitchFamily="49" charset="-122"/>
            </a:endParaRPr>
          </a:p>
          <a:p>
            <a:r>
              <a:rPr lang="zh-CN" altLang="en-US" sz="2800" b="1" dirty="0">
                <a:latin typeface="楷体" pitchFamily="49" charset="-122"/>
                <a:ea typeface="楷体" pitchFamily="49" charset="-122"/>
              </a:rPr>
              <a:t>狐狸</a:t>
            </a:r>
            <a:r>
              <a:rPr lang="en-US" altLang="zh-CN" sz="2800" b="1" dirty="0">
                <a:latin typeface="楷体" pitchFamily="49" charset="-122"/>
                <a:ea typeface="楷体" pitchFamily="49" charset="-122"/>
              </a:rPr>
              <a:t>_________________</a:t>
            </a:r>
            <a:r>
              <a:rPr lang="zh-CN" altLang="en-US" sz="2800" b="1" dirty="0">
                <a:latin typeface="楷体" pitchFamily="49" charset="-122"/>
                <a:ea typeface="楷体" pitchFamily="49" charset="-122"/>
              </a:rPr>
              <a:t>；杜鹃</a:t>
            </a:r>
            <a:r>
              <a:rPr lang="en-US" altLang="zh-CN" sz="2800" b="1" dirty="0">
                <a:latin typeface="楷体" pitchFamily="49" charset="-122"/>
                <a:ea typeface="楷体" pitchFamily="49" charset="-122"/>
              </a:rPr>
              <a:t>______________</a:t>
            </a:r>
            <a:r>
              <a:rPr lang="zh-CN" altLang="en-US" sz="2800" b="1" dirty="0">
                <a:latin typeface="楷体" pitchFamily="49" charset="-122"/>
                <a:ea typeface="楷体" pitchFamily="49" charset="-122"/>
              </a:rPr>
              <a:t>。</a:t>
            </a:r>
            <a:endParaRPr lang="en-US" altLang="zh-CN" sz="2800" b="1" dirty="0">
              <a:latin typeface="楷体" pitchFamily="49" charset="-122"/>
              <a:ea typeface="楷体" pitchFamily="49" charset="-122"/>
            </a:endParaRPr>
          </a:p>
          <a:p>
            <a:r>
              <a:rPr lang="zh-CN" altLang="en-US" sz="2800" b="1" dirty="0">
                <a:latin typeface="楷体" pitchFamily="49" charset="-122"/>
                <a:ea typeface="楷体" pitchFamily="49" charset="-122"/>
              </a:rPr>
              <a:t>这是一只有尊严、有追求的小狗。</a:t>
            </a:r>
          </a:p>
        </p:txBody>
      </p:sp>
      <p:sp>
        <p:nvSpPr>
          <p:cNvPr id="5" name="TextBox 4"/>
          <p:cNvSpPr txBox="1"/>
          <p:nvPr/>
        </p:nvSpPr>
        <p:spPr>
          <a:xfrm>
            <a:off x="5384407" y="1978955"/>
            <a:ext cx="2736304" cy="523220"/>
          </a:xfrm>
          <a:prstGeom prst="rect">
            <a:avLst/>
          </a:prstGeom>
          <a:noFill/>
        </p:spPr>
        <p:txBody>
          <a:bodyPr wrap="square" rtlCol="0">
            <a:spAutoFit/>
          </a:bodyPr>
          <a:lstStyle/>
          <a:p>
            <a:r>
              <a:rPr lang="zh-CN" altLang="en-US" sz="2800" b="1" dirty="0">
                <a:solidFill>
                  <a:srgbClr val="FF0000"/>
                </a:solidFill>
                <a:latin typeface="楷体" pitchFamily="49" charset="-122"/>
                <a:ea typeface="楷体" pitchFamily="49" charset="-122"/>
              </a:rPr>
              <a:t>怜悯、关心小狗</a:t>
            </a:r>
          </a:p>
        </p:txBody>
      </p:sp>
      <p:sp>
        <p:nvSpPr>
          <p:cNvPr id="8" name="TextBox 7"/>
          <p:cNvSpPr txBox="1"/>
          <p:nvPr/>
        </p:nvSpPr>
        <p:spPr>
          <a:xfrm>
            <a:off x="3063879" y="1533658"/>
            <a:ext cx="4176464" cy="523220"/>
          </a:xfrm>
          <a:prstGeom prst="rect">
            <a:avLst/>
          </a:prstGeom>
          <a:noFill/>
        </p:spPr>
        <p:txBody>
          <a:bodyPr wrap="square" rtlCol="0">
            <a:spAutoFit/>
          </a:bodyPr>
          <a:lstStyle/>
          <a:p>
            <a:r>
              <a:rPr lang="zh-CN" altLang="en-US" sz="2800" b="1" dirty="0">
                <a:solidFill>
                  <a:srgbClr val="FF0000"/>
                </a:solidFill>
                <a:latin typeface="楷体" pitchFamily="49" charset="-122"/>
                <a:ea typeface="楷体" pitchFamily="49" charset="-122"/>
              </a:rPr>
              <a:t>关心小狗，诚心诚意地教</a:t>
            </a:r>
          </a:p>
        </p:txBody>
      </p:sp>
      <p:sp>
        <p:nvSpPr>
          <p:cNvPr id="6" name="TextBox 5"/>
          <p:cNvSpPr txBox="1"/>
          <p:nvPr/>
        </p:nvSpPr>
        <p:spPr>
          <a:xfrm>
            <a:off x="1378183" y="1945732"/>
            <a:ext cx="3204864" cy="523220"/>
          </a:xfrm>
          <a:prstGeom prst="rect">
            <a:avLst/>
          </a:prstGeom>
          <a:noFill/>
        </p:spPr>
        <p:txBody>
          <a:bodyPr wrap="square" rtlCol="0">
            <a:spAutoFit/>
          </a:bodyPr>
          <a:lstStyle/>
          <a:p>
            <a:r>
              <a:rPr lang="zh-CN" altLang="en-US" sz="2800" b="1" dirty="0">
                <a:solidFill>
                  <a:srgbClr val="FF0000"/>
                </a:solidFill>
                <a:latin typeface="楷体" pitchFamily="49" charset="-122"/>
                <a:ea typeface="楷体" pitchFamily="49" charset="-122"/>
              </a:rPr>
              <a:t>嘲笑、看不起小狗</a:t>
            </a:r>
          </a:p>
        </p:txBody>
      </p:sp>
    </p:spTree>
    <p:extLst>
      <p:ext uri="{BB962C8B-B14F-4D97-AF65-F5344CB8AC3E}">
        <p14:creationId xmlns:p14="http://schemas.microsoft.com/office/powerpoint/2010/main" val="289836030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par>
                                <p:cTn id="8" presetID="9"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dissolve">
                                      <p:cBhvr>
                                        <p:cTn id="10" dur="500"/>
                                        <p:tgtEl>
                                          <p:spTgt spid="8"/>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dissolve">
                                      <p:cBhvr>
                                        <p:cTn id="1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P spid="6"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65736" y="123478"/>
            <a:ext cx="8843645" cy="5306068"/>
          </a:xfrm>
          <a:prstGeom prst="rect">
            <a:avLst/>
          </a:prstGeom>
          <a:noFill/>
        </p:spPr>
        <p:txBody>
          <a:bodyPr wrap="square" rtlCol="0">
            <a:spAutoFit/>
          </a:bodyPr>
          <a:lstStyle/>
          <a:p>
            <a:pPr>
              <a:lnSpc>
                <a:spcPct val="110000"/>
              </a:lnSpc>
            </a:pPr>
            <a:r>
              <a:rPr lang="zh-CN" altLang="en-US" sz="2800" dirty="0" smtClean="0">
                <a:latin typeface="黑体" panose="02010609060101010101" pitchFamily="49" charset="-122"/>
                <a:ea typeface="黑体" panose="02010609060101010101" pitchFamily="49" charset="-122"/>
                <a:cs typeface="楷体" panose="02010609060101010101" charset="-122"/>
              </a:rPr>
              <a:t>二、</a:t>
            </a:r>
            <a:r>
              <a:rPr lang="zh-CN" altLang="en-US" sz="2800" dirty="0">
                <a:latin typeface="黑体" panose="02010609060101010101" pitchFamily="49" charset="-122"/>
                <a:ea typeface="黑体" panose="02010609060101010101" pitchFamily="49" charset="-122"/>
                <a:cs typeface="楷体" panose="02010609060101010101" charset="-122"/>
              </a:rPr>
              <a:t>读片段，回答问题。</a:t>
            </a:r>
            <a:endParaRPr lang="zh-CN" altLang="en-US" sz="2800" dirty="0">
              <a:latin typeface="楷体" panose="02010609060101010101" charset="-122"/>
              <a:ea typeface="楷体" panose="02010609060101010101" charset="-122"/>
              <a:cs typeface="楷体" panose="02010609060101010101" charset="-122"/>
            </a:endParaRPr>
          </a:p>
          <a:p>
            <a:pPr>
              <a:lnSpc>
                <a:spcPct val="110000"/>
              </a:lnSpc>
            </a:pPr>
            <a:r>
              <a:rPr lang="zh-CN" altLang="en-US" sz="2800" b="1" dirty="0">
                <a:latin typeface="楷体" panose="02010609060101010101" charset="-122"/>
                <a:ea typeface="楷体" panose="02010609060101010101" charset="-122"/>
                <a:cs typeface="楷体" panose="02010609060101010101" charset="-122"/>
              </a:rPr>
              <a:t>             总也倒不了的老屋</a:t>
            </a:r>
            <a:r>
              <a:rPr lang="en-US" altLang="zh-CN" sz="2800" b="1" dirty="0">
                <a:latin typeface="楷体" panose="02010609060101010101" charset="-122"/>
                <a:ea typeface="楷体" panose="02010609060101010101" charset="-122"/>
                <a:cs typeface="楷体" panose="02010609060101010101" charset="-122"/>
              </a:rPr>
              <a:t>(</a:t>
            </a:r>
            <a:r>
              <a:rPr lang="zh-CN" altLang="en-US" sz="2800" b="1" dirty="0">
                <a:latin typeface="楷体" panose="02010609060101010101" charset="-122"/>
                <a:ea typeface="楷体" panose="02010609060101010101" charset="-122"/>
                <a:cs typeface="楷体" panose="02010609060101010101" charset="-122"/>
              </a:rPr>
              <a:t>节选</a:t>
            </a:r>
            <a:r>
              <a:rPr lang="en-US" altLang="zh-CN" sz="2800" b="1" dirty="0">
                <a:latin typeface="楷体" panose="02010609060101010101" charset="-122"/>
                <a:ea typeface="楷体" panose="02010609060101010101" charset="-122"/>
                <a:cs typeface="楷体" panose="02010609060101010101" charset="-122"/>
              </a:rPr>
              <a:t>) </a:t>
            </a:r>
          </a:p>
          <a:p>
            <a:pPr>
              <a:lnSpc>
                <a:spcPct val="110000"/>
              </a:lnSpc>
            </a:pPr>
            <a:r>
              <a:rPr lang="zh-CN" altLang="en-US" sz="2800" b="1" dirty="0">
                <a:latin typeface="楷体" panose="02010609060101010101" charset="-122"/>
                <a:ea typeface="楷体" panose="02010609060101010101" charset="-122"/>
                <a:cs typeface="楷体" panose="02010609060101010101" charset="-122"/>
              </a:rPr>
              <a:t>    老屋低头看看，眼睛眯成一条缝：“哦</a:t>
            </a:r>
            <a:r>
              <a:rPr lang="zh-CN" altLang="en-US" sz="2800" b="1" dirty="0" smtClean="0">
                <a:latin typeface="楷体" panose="02010609060101010101" charset="-122"/>
                <a:ea typeface="楷体" panose="02010609060101010101" charset="-122"/>
                <a:cs typeface="楷体" panose="02010609060101010101" charset="-122"/>
              </a:rPr>
              <a:t>，是</a:t>
            </a:r>
            <a:r>
              <a:rPr lang="zh-CN" altLang="en-US" sz="2800" b="1" dirty="0">
                <a:latin typeface="楷体" panose="02010609060101010101" charset="-122"/>
                <a:ea typeface="楷体" panose="02010609060101010101" charset="-122"/>
                <a:cs typeface="楷体" panose="02010609060101010101" charset="-122"/>
              </a:rPr>
              <a:t>小蜘蛛啊。好吧，我就再站一会儿。” </a:t>
            </a:r>
          </a:p>
          <a:p>
            <a:pPr>
              <a:lnSpc>
                <a:spcPct val="110000"/>
              </a:lnSpc>
            </a:pPr>
            <a:r>
              <a:rPr lang="zh-CN" altLang="en-US" sz="2800" b="1" dirty="0">
                <a:latin typeface="楷体" panose="02010609060101010101" charset="-122"/>
                <a:ea typeface="楷体" panose="02010609060101010101" charset="-122"/>
                <a:cs typeface="楷体" panose="02010609060101010101" charset="-122"/>
              </a:rPr>
              <a:t>    小蜘蛛飞快地爬进屋子，</a:t>
            </a:r>
            <a:r>
              <a:rPr lang="zh-CN" altLang="en-US" sz="2800" b="1" dirty="0" smtClean="0">
                <a:latin typeface="楷体" panose="02010609060101010101" charset="-122"/>
                <a:ea typeface="楷体" panose="02010609060101010101" charset="-122"/>
                <a:cs typeface="楷体" panose="02010609060101010101" charset="-122"/>
              </a:rPr>
              <a:t>在墙角织</a:t>
            </a:r>
            <a:r>
              <a:rPr lang="zh-CN" altLang="en-US" sz="2800" b="1" dirty="0">
                <a:latin typeface="楷体" panose="02010609060101010101" charset="-122"/>
                <a:ea typeface="楷体" panose="02010609060101010101" charset="-122"/>
                <a:cs typeface="楷体" panose="02010609060101010101" charset="-122"/>
              </a:rPr>
              <a:t>了一</a:t>
            </a:r>
            <a:r>
              <a:rPr lang="zh-CN" altLang="en-US" sz="2800" b="1" dirty="0" smtClean="0">
                <a:latin typeface="楷体" panose="02010609060101010101" charset="-122"/>
                <a:ea typeface="楷体" panose="02010609060101010101" charset="-122"/>
                <a:cs typeface="楷体" panose="02010609060101010101" charset="-122"/>
              </a:rPr>
              <a:t>张又</a:t>
            </a:r>
            <a:r>
              <a:rPr lang="zh-CN" altLang="en-US" sz="2800" b="1" dirty="0">
                <a:latin typeface="楷体" panose="02010609060101010101" charset="-122"/>
                <a:ea typeface="楷体" panose="02010609060101010101" charset="-122"/>
                <a:cs typeface="楷体" panose="02010609060101010101" charset="-122"/>
              </a:rPr>
              <a:t>大又漂亮的网。偶尔有虫子</a:t>
            </a:r>
            <a:r>
              <a:rPr lang="zh-CN" altLang="en-US" sz="2800" b="1" dirty="0" smtClean="0">
                <a:latin typeface="楷体" panose="02010609060101010101" charset="-122"/>
                <a:ea typeface="楷体" panose="02010609060101010101" charset="-122"/>
                <a:cs typeface="楷体" panose="02010609060101010101" charset="-122"/>
              </a:rPr>
              <a:t>撞到网上，小</a:t>
            </a:r>
            <a:r>
              <a:rPr lang="zh-CN" altLang="en-US" sz="2800" b="1" dirty="0">
                <a:latin typeface="楷体" panose="02010609060101010101" charset="-122"/>
                <a:ea typeface="楷体" panose="02010609060101010101" charset="-122"/>
                <a:cs typeface="楷体" panose="02010609060101010101" charset="-122"/>
              </a:rPr>
              <a:t>蜘蛛马上</a:t>
            </a:r>
            <a:r>
              <a:rPr lang="zh-CN" altLang="en-US" sz="2800" b="1" dirty="0" smtClean="0">
                <a:latin typeface="楷体" panose="02010609060101010101" charset="-122"/>
                <a:ea typeface="楷体" panose="02010609060101010101" charset="-122"/>
                <a:cs typeface="楷体" panose="02010609060101010101" charset="-122"/>
              </a:rPr>
              <a:t>爬过去把虫子吃掉。</a:t>
            </a:r>
            <a:r>
              <a:rPr lang="zh-CN" altLang="en-US" sz="2800" b="1" dirty="0">
                <a:latin typeface="楷体" panose="02010609060101010101" charset="-122"/>
                <a:ea typeface="楷体" panose="02010609060101010101" charset="-122"/>
                <a:cs typeface="楷体" panose="02010609060101010101" charset="-122"/>
              </a:rPr>
              <a:t> </a:t>
            </a:r>
          </a:p>
          <a:p>
            <a:pPr>
              <a:lnSpc>
                <a:spcPct val="110000"/>
              </a:lnSpc>
            </a:pPr>
            <a:r>
              <a:rPr lang="zh-CN" altLang="en-US" sz="2800" b="1" dirty="0">
                <a:latin typeface="楷体" panose="02010609060101010101" charset="-122"/>
                <a:ea typeface="楷体" panose="02010609060101010101" charset="-122"/>
                <a:cs typeface="楷体" panose="02010609060101010101" charset="-122"/>
              </a:rPr>
              <a:t>    “小蜘蛛，你吃饱了吗？”老屋问。 </a:t>
            </a:r>
          </a:p>
          <a:p>
            <a:pPr>
              <a:lnSpc>
                <a:spcPct val="110000"/>
              </a:lnSpc>
            </a:pPr>
            <a:r>
              <a:rPr lang="zh-CN" altLang="en-US" sz="2800" b="1" dirty="0">
                <a:latin typeface="楷体" panose="02010609060101010101" charset="-122"/>
                <a:ea typeface="楷体" panose="02010609060101010101" charset="-122"/>
                <a:cs typeface="楷体" panose="02010609060101010101" charset="-122"/>
              </a:rPr>
              <a:t>    “</a:t>
            </a:r>
            <a:r>
              <a:rPr lang="zh-CN" altLang="en-US" sz="2800" b="1" dirty="0" smtClean="0">
                <a:latin typeface="楷体" panose="02010609060101010101" charset="-122"/>
                <a:ea typeface="楷体" panose="02010609060101010101" charset="-122"/>
                <a:cs typeface="楷体" panose="02010609060101010101" charset="-122"/>
              </a:rPr>
              <a:t>没有，没有！”</a:t>
            </a:r>
            <a:r>
              <a:rPr lang="zh-CN" altLang="en-US" sz="2800" b="1" dirty="0">
                <a:latin typeface="楷体" panose="02010609060101010101" charset="-122"/>
                <a:ea typeface="楷体" panose="02010609060101010101" charset="-122"/>
                <a:cs typeface="楷体" panose="02010609060101010101" charset="-122"/>
              </a:rPr>
              <a:t>小蜘蛛一边忙着补网</a:t>
            </a:r>
            <a:r>
              <a:rPr lang="zh-CN" altLang="en-US" sz="2800" b="1" dirty="0" smtClean="0">
                <a:latin typeface="楷体" panose="02010609060101010101" charset="-122"/>
                <a:ea typeface="楷体" panose="02010609060101010101" charset="-122"/>
                <a:cs typeface="楷体" panose="02010609060101010101" charset="-122"/>
              </a:rPr>
              <a:t>，一边</a:t>
            </a:r>
            <a:r>
              <a:rPr lang="zh-CN" altLang="en-US" sz="2800" b="1" dirty="0">
                <a:latin typeface="楷体" panose="02010609060101010101" charset="-122"/>
                <a:ea typeface="楷体" panose="02010609060101010101" charset="-122"/>
                <a:cs typeface="楷体" panose="02010609060101010101" charset="-122"/>
              </a:rPr>
              <a:t>回答，“老屋老屋，我给你讲个故事吧！”</a:t>
            </a:r>
            <a:endParaRPr lang="en-US" altLang="zh-CN" sz="2800" b="1" dirty="0">
              <a:latin typeface="楷体" panose="02010609060101010101" charset="-122"/>
              <a:ea typeface="楷体" panose="02010609060101010101" charset="-122"/>
              <a:cs typeface="楷体" panose="02010609060101010101" charset="-122"/>
            </a:endParaRPr>
          </a:p>
          <a:p>
            <a:pPr>
              <a:lnSpc>
                <a:spcPct val="110000"/>
              </a:lnSpc>
            </a:pPr>
            <a:endParaRPr lang="en-US" altLang="zh-CN" sz="2800" dirty="0">
              <a:latin typeface="楷体" panose="02010609060101010101" charset="-122"/>
              <a:ea typeface="楷体" panose="02010609060101010101" charset="-122"/>
              <a:cs typeface="楷体" panose="02010609060101010101" charset="-122"/>
            </a:endParaRPr>
          </a:p>
        </p:txBody>
      </p:sp>
    </p:spTree>
    <p:extLst>
      <p:ext uri="{BB962C8B-B14F-4D97-AF65-F5344CB8AC3E}">
        <p14:creationId xmlns:p14="http://schemas.microsoft.com/office/powerpoint/2010/main" val="138494898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251520" y="469432"/>
            <a:ext cx="8627621" cy="1310230"/>
          </a:xfrm>
          <a:prstGeom prst="rect">
            <a:avLst/>
          </a:prstGeom>
          <a:noFill/>
        </p:spPr>
        <p:txBody>
          <a:bodyPr wrap="square" rtlCol="0">
            <a:spAutoFit/>
          </a:bodyPr>
          <a:lstStyle/>
          <a:p>
            <a:pPr>
              <a:lnSpc>
                <a:spcPct val="110000"/>
              </a:lnSpc>
            </a:pPr>
            <a:r>
              <a:rPr lang="zh-CN" altLang="en-US" sz="2500" b="1" dirty="0">
                <a:latin typeface="楷体" panose="02010609060101010101" charset="-122"/>
                <a:ea typeface="楷体" panose="02010609060101010101" charset="-122"/>
                <a:cs typeface="楷体" panose="02010609060101010101" charset="-122"/>
              </a:rPr>
              <a:t>    老屋想，这</a:t>
            </a:r>
            <a:r>
              <a:rPr lang="zh-CN" altLang="en-US" sz="2500" b="1" dirty="0" smtClean="0">
                <a:latin typeface="楷体" panose="02010609060101010101" charset="-122"/>
                <a:ea typeface="楷体" panose="02010609060101010101" charset="-122"/>
                <a:cs typeface="楷体" panose="02010609060101010101" charset="-122"/>
              </a:rPr>
              <a:t>倒很有意思。</a:t>
            </a:r>
            <a:r>
              <a:rPr lang="zh-CN" altLang="en-US" sz="2500" b="1" dirty="0">
                <a:latin typeface="楷体" panose="02010609060101010101" charset="-122"/>
                <a:ea typeface="楷体" panose="02010609060101010101" charset="-122"/>
                <a:cs typeface="楷体" panose="02010609060101010101" charset="-122"/>
              </a:rPr>
              <a:t>于是它</a:t>
            </a:r>
            <a:r>
              <a:rPr lang="zh-CN" altLang="en-US" sz="2500" b="1" dirty="0" smtClean="0">
                <a:latin typeface="楷体" panose="02010609060101010101" charset="-122"/>
                <a:ea typeface="楷体" panose="02010609060101010101" charset="-122"/>
                <a:cs typeface="楷体" panose="02010609060101010101" charset="-122"/>
              </a:rPr>
              <a:t>就开始听</a:t>
            </a:r>
            <a:r>
              <a:rPr lang="zh-CN" altLang="en-US" sz="2500" b="1" dirty="0">
                <a:latin typeface="楷体" panose="02010609060101010101" charset="-122"/>
                <a:ea typeface="楷体" panose="02010609060101010101" charset="-122"/>
                <a:cs typeface="楷体" panose="02010609060101010101" charset="-122"/>
              </a:rPr>
              <a:t>小</a:t>
            </a:r>
            <a:r>
              <a:rPr lang="zh-CN" altLang="en-US" sz="2500" b="1" dirty="0" smtClean="0">
                <a:latin typeface="楷体" panose="02010609060101010101" charset="-122"/>
                <a:ea typeface="楷体" panose="02010609060101010101" charset="-122"/>
                <a:cs typeface="楷体" panose="02010609060101010101" charset="-122"/>
              </a:rPr>
              <a:t>蜘蛛讲</a:t>
            </a:r>
            <a:r>
              <a:rPr lang="zh-CN" altLang="en-US" sz="2500" b="1" dirty="0">
                <a:latin typeface="楷体" panose="02010609060101010101" charset="-122"/>
                <a:ea typeface="楷体" panose="02010609060101010101" charset="-122"/>
                <a:cs typeface="楷体" panose="02010609060101010101" charset="-122"/>
              </a:rPr>
              <a:t>故事。 </a:t>
            </a:r>
          </a:p>
          <a:p>
            <a:pPr>
              <a:lnSpc>
                <a:spcPct val="110000"/>
              </a:lnSpc>
            </a:pPr>
            <a:r>
              <a:rPr lang="zh-CN" altLang="en-US" sz="2500" b="1" dirty="0">
                <a:latin typeface="楷体" panose="02010609060101010101" charset="-122"/>
                <a:ea typeface="楷体" panose="02010609060101010101" charset="-122"/>
                <a:cs typeface="楷体" panose="02010609060101010101" charset="-122"/>
              </a:rPr>
              <a:t>    小蜘蛛的故事一直没讲</a:t>
            </a:r>
            <a:r>
              <a:rPr lang="zh-CN" altLang="en-US" sz="2500" b="1" dirty="0" smtClean="0">
                <a:latin typeface="楷体" panose="02010609060101010101" charset="-122"/>
                <a:ea typeface="楷体" panose="02010609060101010101" charset="-122"/>
                <a:cs typeface="楷体" panose="02010609060101010101" charset="-122"/>
              </a:rPr>
              <a:t>完，因此</a:t>
            </a:r>
            <a:r>
              <a:rPr lang="zh-CN" altLang="en-US" sz="2500" b="1" dirty="0">
                <a:latin typeface="楷体" panose="02010609060101010101" charset="-122"/>
                <a:ea typeface="楷体" panose="02010609060101010101" charset="-122"/>
                <a:cs typeface="楷体" panose="02010609060101010101" charset="-122"/>
              </a:rPr>
              <a:t>，老屋到现在还</a:t>
            </a:r>
            <a:r>
              <a:rPr lang="zh-CN" altLang="en-US" sz="2500" b="1" dirty="0" smtClean="0">
                <a:latin typeface="楷体" panose="02010609060101010101" charset="-122"/>
                <a:ea typeface="楷体" panose="02010609060101010101" charset="-122"/>
                <a:cs typeface="楷体" panose="02010609060101010101" charset="-122"/>
              </a:rPr>
              <a:t>站在</a:t>
            </a:r>
            <a:r>
              <a:rPr lang="zh-CN" altLang="en-US" sz="2500" b="1" dirty="0">
                <a:latin typeface="楷体" panose="02010609060101010101" charset="-122"/>
                <a:ea typeface="楷体" panose="02010609060101010101" charset="-122"/>
                <a:cs typeface="楷体" panose="02010609060101010101" charset="-122"/>
              </a:rPr>
              <a:t>那儿，边晒太阳，边听小蜘蛛讲</a:t>
            </a:r>
            <a:r>
              <a:rPr lang="zh-CN" altLang="en-US" sz="2500" b="1" dirty="0" smtClean="0">
                <a:latin typeface="楷体" panose="02010609060101010101" charset="-122"/>
                <a:ea typeface="楷体" panose="02010609060101010101" charset="-122"/>
                <a:cs typeface="楷体" panose="02010609060101010101" charset="-122"/>
              </a:rPr>
              <a:t>故事。</a:t>
            </a:r>
            <a:endParaRPr lang="en-US" altLang="zh-CN" sz="2500" dirty="0">
              <a:latin typeface="楷体" panose="02010609060101010101" charset="-122"/>
              <a:ea typeface="楷体" panose="02010609060101010101" charset="-122"/>
              <a:cs typeface="楷体" panose="02010609060101010101" charset="-122"/>
            </a:endParaRPr>
          </a:p>
        </p:txBody>
      </p:sp>
      <p:sp>
        <p:nvSpPr>
          <p:cNvPr id="5" name="文本框 2"/>
          <p:cNvSpPr txBox="1"/>
          <p:nvPr/>
        </p:nvSpPr>
        <p:spPr>
          <a:xfrm>
            <a:off x="377788" y="1908688"/>
            <a:ext cx="8298668" cy="2631490"/>
          </a:xfrm>
          <a:prstGeom prst="rect">
            <a:avLst/>
          </a:prstGeom>
          <a:noFill/>
        </p:spPr>
        <p:txBody>
          <a:bodyPr wrap="square" rtlCol="0" anchor="t">
            <a:spAutoFit/>
          </a:bodyPr>
          <a:lstStyle/>
          <a:p>
            <a:pPr>
              <a:lnSpc>
                <a:spcPct val="110000"/>
              </a:lnSpc>
            </a:pPr>
            <a:r>
              <a:rPr lang="en-US" altLang="zh-CN" sz="2500" b="1" dirty="0">
                <a:latin typeface="宋体" panose="02010600030101010101" pitchFamily="2" charset="-122"/>
                <a:ea typeface="宋体" panose="02010600030101010101" pitchFamily="2" charset="-122"/>
                <a:cs typeface="新宋体" panose="02010609030101010101" charset="-122"/>
              </a:rPr>
              <a:t>1</a:t>
            </a:r>
            <a:r>
              <a:rPr lang="zh-CN" altLang="en-US" sz="2500" b="1" dirty="0">
                <a:latin typeface="宋体" panose="02010600030101010101" pitchFamily="2" charset="-122"/>
                <a:ea typeface="宋体" panose="02010600030101010101" pitchFamily="2" charset="-122"/>
                <a:cs typeface="新宋体" panose="02010609030101010101" charset="-122"/>
              </a:rPr>
              <a:t>．以上选段是</a:t>
            </a:r>
            <a:r>
              <a:rPr lang="en-US" altLang="zh-CN" sz="2500" b="1" dirty="0">
                <a:latin typeface="宋体" panose="02010600030101010101" pitchFamily="2" charset="-122"/>
                <a:ea typeface="宋体" panose="02010600030101010101" pitchFamily="2" charset="-122"/>
                <a:cs typeface="新宋体" panose="02010609030101010101" charset="-122"/>
              </a:rPr>
              <a:t>________</a:t>
            </a:r>
            <a:r>
              <a:rPr lang="zh-CN" altLang="en-US" sz="2500" b="1" dirty="0">
                <a:latin typeface="宋体" panose="02010600030101010101" pitchFamily="2" charset="-122"/>
                <a:ea typeface="宋体" panose="02010600030101010101" pitchFamily="2" charset="-122"/>
                <a:cs typeface="新宋体" panose="02010609030101010101" charset="-122"/>
              </a:rPr>
              <a:t>和</a:t>
            </a:r>
            <a:r>
              <a:rPr lang="en-US" altLang="zh-CN" sz="2500" b="1" dirty="0">
                <a:latin typeface="宋体" panose="02010600030101010101" pitchFamily="2" charset="-122"/>
                <a:ea typeface="宋体" panose="02010600030101010101" pitchFamily="2" charset="-122"/>
                <a:cs typeface="新宋体" panose="02010609030101010101" charset="-122"/>
              </a:rPr>
              <a:t>________</a:t>
            </a:r>
            <a:r>
              <a:rPr lang="zh-CN" altLang="en-US" sz="2500" b="1" dirty="0">
                <a:latin typeface="宋体" panose="02010600030101010101" pitchFamily="2" charset="-122"/>
                <a:ea typeface="宋体" panose="02010600030101010101" pitchFamily="2" charset="-122"/>
                <a:cs typeface="新宋体" panose="02010609030101010101" charset="-122"/>
              </a:rPr>
              <a:t>的对话。</a:t>
            </a:r>
            <a:r>
              <a:rPr lang="en-US" altLang="zh-CN" sz="2500" b="1" dirty="0">
                <a:latin typeface="宋体" panose="02010600030101010101" pitchFamily="2" charset="-122"/>
                <a:ea typeface="宋体" panose="02010600030101010101" pitchFamily="2" charset="-122"/>
                <a:cs typeface="新宋体" panose="02010609030101010101" charset="-122"/>
              </a:rPr>
              <a:t> </a:t>
            </a:r>
            <a:endParaRPr lang="en-US" altLang="zh-CN" sz="2500" b="1" dirty="0" smtClean="0">
              <a:latin typeface="宋体" panose="02010600030101010101" pitchFamily="2" charset="-122"/>
              <a:ea typeface="宋体" panose="02010600030101010101" pitchFamily="2" charset="-122"/>
              <a:cs typeface="新宋体" panose="02010609030101010101" charset="-122"/>
            </a:endParaRPr>
          </a:p>
          <a:p>
            <a:pPr>
              <a:lnSpc>
                <a:spcPct val="110000"/>
              </a:lnSpc>
            </a:pPr>
            <a:r>
              <a:rPr lang="en-US" altLang="zh-CN" sz="2500" b="1" dirty="0" smtClean="0">
                <a:latin typeface="宋体" panose="02010600030101010101" pitchFamily="2" charset="-122"/>
                <a:ea typeface="宋体" panose="02010600030101010101" pitchFamily="2" charset="-122"/>
                <a:cs typeface="新宋体" panose="02010609030101010101" charset="-122"/>
              </a:rPr>
              <a:t>2</a:t>
            </a:r>
            <a:r>
              <a:rPr lang="zh-CN" altLang="en-US" sz="2500" b="1" dirty="0">
                <a:latin typeface="宋体" panose="02010600030101010101" pitchFamily="2" charset="-122"/>
                <a:ea typeface="宋体" panose="02010600030101010101" pitchFamily="2" charset="-122"/>
                <a:cs typeface="新宋体" panose="02010609030101010101" charset="-122"/>
              </a:rPr>
              <a:t>．小蜘蛛织网是用干什么的？</a:t>
            </a:r>
            <a:endParaRPr lang="en-US" altLang="zh-CN" sz="2500" b="1" dirty="0">
              <a:latin typeface="宋体" panose="02010600030101010101" pitchFamily="2" charset="-122"/>
              <a:ea typeface="宋体" panose="02010600030101010101" pitchFamily="2" charset="-122"/>
              <a:cs typeface="新宋体" panose="02010609030101010101" charset="-122"/>
            </a:endParaRPr>
          </a:p>
          <a:p>
            <a:pPr>
              <a:lnSpc>
                <a:spcPct val="110000"/>
              </a:lnSpc>
            </a:pPr>
            <a:r>
              <a:rPr lang="en-US" altLang="zh-CN" sz="2500" b="1" dirty="0" smtClean="0">
                <a:latin typeface="宋体" panose="02010600030101010101" pitchFamily="2" charset="-122"/>
                <a:ea typeface="宋体" panose="02010600030101010101" pitchFamily="2" charset="-122"/>
                <a:cs typeface="新宋体" panose="02010609030101010101" charset="-122"/>
              </a:rPr>
              <a:t>   ______________________________________________</a:t>
            </a:r>
            <a:endParaRPr lang="en-US" altLang="zh-CN" sz="2500" b="1" dirty="0">
              <a:latin typeface="宋体" panose="02010600030101010101" pitchFamily="2" charset="-122"/>
              <a:ea typeface="宋体" panose="02010600030101010101" pitchFamily="2" charset="-122"/>
              <a:cs typeface="新宋体" panose="02010609030101010101" charset="-122"/>
            </a:endParaRPr>
          </a:p>
          <a:p>
            <a:pPr>
              <a:lnSpc>
                <a:spcPct val="110000"/>
              </a:lnSpc>
            </a:pPr>
            <a:r>
              <a:rPr lang="en-US" altLang="zh-CN" sz="2500" b="1" dirty="0">
                <a:latin typeface="宋体" panose="02010600030101010101" pitchFamily="2" charset="-122"/>
                <a:ea typeface="宋体" panose="02010600030101010101" pitchFamily="2" charset="-122"/>
                <a:cs typeface="新宋体" panose="02010609030101010101" charset="-122"/>
              </a:rPr>
              <a:t>3</a:t>
            </a:r>
            <a:r>
              <a:rPr lang="zh-CN" altLang="en-US" sz="2500" b="1" dirty="0">
                <a:latin typeface="宋体" panose="02010600030101010101" pitchFamily="2" charset="-122"/>
                <a:ea typeface="宋体" panose="02010600030101010101" pitchFamily="2" charset="-122"/>
                <a:cs typeface="新宋体" panose="02010609030101010101" charset="-122"/>
              </a:rPr>
              <a:t>．老屋倒了吗？用原文句子回答。</a:t>
            </a:r>
            <a:endParaRPr lang="en-US" altLang="zh-CN" sz="2500" b="1" dirty="0">
              <a:latin typeface="宋体" panose="02010600030101010101" pitchFamily="2" charset="-122"/>
              <a:ea typeface="宋体" panose="02010600030101010101" pitchFamily="2" charset="-122"/>
              <a:cs typeface="新宋体" panose="02010609030101010101" charset="-122"/>
            </a:endParaRPr>
          </a:p>
          <a:p>
            <a:pPr indent="449263">
              <a:lnSpc>
                <a:spcPct val="110000"/>
              </a:lnSpc>
            </a:pPr>
            <a:r>
              <a:rPr lang="en-US" altLang="zh-CN" sz="2500" b="1" dirty="0" smtClean="0">
                <a:latin typeface="宋体" panose="02010600030101010101" pitchFamily="2" charset="-122"/>
                <a:ea typeface="宋体" panose="02010600030101010101" pitchFamily="2" charset="-122"/>
                <a:cs typeface="新宋体" panose="02010609030101010101" charset="-122"/>
              </a:rPr>
              <a:t>_______________________________________________</a:t>
            </a:r>
          </a:p>
          <a:p>
            <a:pPr indent="449263">
              <a:lnSpc>
                <a:spcPct val="110000"/>
              </a:lnSpc>
            </a:pPr>
            <a:r>
              <a:rPr lang="en-US" altLang="zh-CN" sz="2500" b="1" dirty="0" smtClean="0">
                <a:latin typeface="宋体" panose="02010600030101010101" pitchFamily="2" charset="-122"/>
                <a:ea typeface="宋体" panose="02010600030101010101" pitchFamily="2" charset="-122"/>
                <a:cs typeface="新宋体" panose="02010609030101010101" charset="-122"/>
              </a:rPr>
              <a:t>_______________________________________________</a:t>
            </a:r>
            <a:endParaRPr lang="zh-CN" altLang="en-US" sz="2500" b="1" dirty="0">
              <a:latin typeface="宋体" panose="02010600030101010101" pitchFamily="2" charset="-122"/>
              <a:ea typeface="宋体" panose="02010600030101010101" pitchFamily="2" charset="-122"/>
              <a:sym typeface="+mn-ea"/>
            </a:endParaRPr>
          </a:p>
        </p:txBody>
      </p:sp>
      <p:sp>
        <p:nvSpPr>
          <p:cNvPr id="6" name="文本框 5"/>
          <p:cNvSpPr txBox="1"/>
          <p:nvPr/>
        </p:nvSpPr>
        <p:spPr>
          <a:xfrm>
            <a:off x="2714782" y="1893263"/>
            <a:ext cx="1080120" cy="492443"/>
          </a:xfrm>
          <a:prstGeom prst="rect">
            <a:avLst/>
          </a:prstGeom>
          <a:noFill/>
        </p:spPr>
        <p:txBody>
          <a:bodyPr wrap="square" rtlCol="0">
            <a:spAutoFit/>
          </a:bodyPr>
          <a:lstStyle/>
          <a:p>
            <a:r>
              <a:rPr lang="zh-CN" altLang="en-US" sz="2500" b="1" dirty="0">
                <a:solidFill>
                  <a:srgbClr val="FF0000"/>
                </a:solidFill>
                <a:latin typeface="楷体" panose="02010609060101010101" charset="-122"/>
                <a:ea typeface="楷体" panose="02010609060101010101" charset="-122"/>
              </a:rPr>
              <a:t>老屋</a:t>
            </a:r>
          </a:p>
        </p:txBody>
      </p:sp>
      <p:sp>
        <p:nvSpPr>
          <p:cNvPr id="7" name="文本框 5"/>
          <p:cNvSpPr txBox="1"/>
          <p:nvPr/>
        </p:nvSpPr>
        <p:spPr>
          <a:xfrm>
            <a:off x="4283968" y="1893263"/>
            <a:ext cx="1656184" cy="492443"/>
          </a:xfrm>
          <a:prstGeom prst="rect">
            <a:avLst/>
          </a:prstGeom>
          <a:noFill/>
        </p:spPr>
        <p:txBody>
          <a:bodyPr wrap="square" rtlCol="0">
            <a:spAutoFit/>
          </a:bodyPr>
          <a:lstStyle/>
          <a:p>
            <a:r>
              <a:rPr lang="zh-CN" altLang="en-US" sz="2500" b="1" dirty="0">
                <a:solidFill>
                  <a:srgbClr val="FF0000"/>
                </a:solidFill>
                <a:latin typeface="楷体" panose="02010609060101010101" charset="-122"/>
                <a:ea typeface="楷体" panose="02010609060101010101" charset="-122"/>
              </a:rPr>
              <a:t>小蜘蛛</a:t>
            </a:r>
          </a:p>
        </p:txBody>
      </p:sp>
      <p:sp>
        <p:nvSpPr>
          <p:cNvPr id="8" name="文本框 5"/>
          <p:cNvSpPr txBox="1"/>
          <p:nvPr/>
        </p:nvSpPr>
        <p:spPr>
          <a:xfrm>
            <a:off x="1475656" y="2712389"/>
            <a:ext cx="4392488" cy="492443"/>
          </a:xfrm>
          <a:prstGeom prst="rect">
            <a:avLst/>
          </a:prstGeom>
          <a:noFill/>
        </p:spPr>
        <p:txBody>
          <a:bodyPr wrap="square" rtlCol="0">
            <a:spAutoFit/>
          </a:bodyPr>
          <a:lstStyle/>
          <a:p>
            <a:r>
              <a:rPr lang="zh-CN" altLang="en-US" sz="2500" b="1" dirty="0">
                <a:solidFill>
                  <a:srgbClr val="FF0000"/>
                </a:solidFill>
                <a:latin typeface="楷体" panose="02010609060101010101" charset="-122"/>
                <a:ea typeface="楷体" panose="02010609060101010101" charset="-122"/>
              </a:rPr>
              <a:t>捕捉虫子吃。</a:t>
            </a:r>
          </a:p>
        </p:txBody>
      </p:sp>
      <p:sp>
        <p:nvSpPr>
          <p:cNvPr id="9" name="文本框 5"/>
          <p:cNvSpPr txBox="1"/>
          <p:nvPr/>
        </p:nvSpPr>
        <p:spPr>
          <a:xfrm>
            <a:off x="899592" y="3564872"/>
            <a:ext cx="7560840" cy="892552"/>
          </a:xfrm>
          <a:prstGeom prst="rect">
            <a:avLst/>
          </a:prstGeom>
          <a:noFill/>
        </p:spPr>
        <p:txBody>
          <a:bodyPr wrap="square" rtlCol="0">
            <a:spAutoFit/>
          </a:bodyPr>
          <a:lstStyle/>
          <a:p>
            <a:r>
              <a:rPr lang="zh-CN" altLang="en-US" sz="2500" b="1" dirty="0" smtClean="0">
                <a:solidFill>
                  <a:srgbClr val="FF0000"/>
                </a:solidFill>
                <a:latin typeface="楷体" panose="02010609060101010101" charset="-122"/>
                <a:ea typeface="楷体" panose="02010609060101010101" charset="-122"/>
              </a:rPr>
              <a:t>   老屋</a:t>
            </a:r>
            <a:r>
              <a:rPr lang="zh-CN" altLang="en-US" sz="2500" b="1" dirty="0">
                <a:solidFill>
                  <a:srgbClr val="FF0000"/>
                </a:solidFill>
                <a:latin typeface="楷体" panose="02010609060101010101" charset="-122"/>
                <a:ea typeface="楷体" panose="02010609060101010101" charset="-122"/>
              </a:rPr>
              <a:t>到现在还</a:t>
            </a:r>
            <a:r>
              <a:rPr lang="zh-CN" altLang="en-US" sz="2500" b="1" dirty="0" smtClean="0">
                <a:solidFill>
                  <a:srgbClr val="FF0000"/>
                </a:solidFill>
                <a:latin typeface="楷体" panose="02010609060101010101" charset="-122"/>
                <a:ea typeface="楷体" panose="02010609060101010101" charset="-122"/>
              </a:rPr>
              <a:t>站在</a:t>
            </a:r>
            <a:r>
              <a:rPr lang="zh-CN" altLang="en-US" sz="2500" b="1" dirty="0">
                <a:solidFill>
                  <a:srgbClr val="FF0000"/>
                </a:solidFill>
                <a:latin typeface="楷体" panose="02010609060101010101" charset="-122"/>
                <a:ea typeface="楷体" panose="02010609060101010101" charset="-122"/>
              </a:rPr>
              <a:t>那儿，边晒太阳，边听小</a:t>
            </a:r>
            <a:r>
              <a:rPr lang="zh-CN" altLang="en-US" sz="2500" b="1" dirty="0" smtClean="0">
                <a:solidFill>
                  <a:srgbClr val="FF0000"/>
                </a:solidFill>
                <a:latin typeface="楷体" panose="02010609060101010101" charset="-122"/>
                <a:ea typeface="楷体" panose="02010609060101010101" charset="-122"/>
              </a:rPr>
              <a:t>蜘蛛讲</a:t>
            </a:r>
            <a:r>
              <a:rPr lang="zh-CN" altLang="en-US" sz="2500" b="1" dirty="0">
                <a:solidFill>
                  <a:srgbClr val="FF0000"/>
                </a:solidFill>
                <a:latin typeface="楷体" panose="02010609060101010101" charset="-122"/>
                <a:ea typeface="楷体" panose="02010609060101010101" charset="-122"/>
              </a:rPr>
              <a:t>故事。</a:t>
            </a:r>
          </a:p>
        </p:txBody>
      </p:sp>
    </p:spTree>
    <p:extLst>
      <p:ext uri="{BB962C8B-B14F-4D97-AF65-F5344CB8AC3E}">
        <p14:creationId xmlns:p14="http://schemas.microsoft.com/office/powerpoint/2010/main" val="138494898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ppt_x"/>
                                          </p:val>
                                        </p:tav>
                                        <p:tav tm="100000">
                                          <p:val>
                                            <p:strVal val="#ppt_x"/>
                                          </p:val>
                                        </p:tav>
                                      </p:tavLst>
                                    </p:anim>
                                    <p:anim calcmode="lin" valueType="num">
                                      <p:cBhvr additive="base">
                                        <p:cTn id="1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500" fill="hold"/>
                                        <p:tgtEl>
                                          <p:spTgt spid="9"/>
                                        </p:tgtEl>
                                        <p:attrNameLst>
                                          <p:attrName>ppt_x</p:attrName>
                                        </p:attrNameLst>
                                      </p:cBhvr>
                                      <p:tavLst>
                                        <p:tav tm="0">
                                          <p:val>
                                            <p:strVal val="#ppt_x"/>
                                          </p:val>
                                        </p:tav>
                                        <p:tav tm="100000">
                                          <p:val>
                                            <p:strVal val="#ppt_x"/>
                                          </p:val>
                                        </p:tav>
                                      </p:tavLst>
                                    </p:anim>
                                    <p:anim calcmode="lin" valueType="num">
                                      <p:cBhvr additive="base">
                                        <p:cTn id="2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27584" y="1059581"/>
            <a:ext cx="7272808" cy="2585323"/>
          </a:xfrm>
          <a:prstGeom prst="rect">
            <a:avLst/>
          </a:prstGeom>
          <a:noFill/>
        </p:spPr>
        <p:txBody>
          <a:bodyPr wrap="square" rtlCol="0">
            <a:spAutoFit/>
          </a:bodyPr>
          <a:lstStyle/>
          <a:p>
            <a:pPr>
              <a:lnSpc>
                <a:spcPct val="150000"/>
              </a:lnSpc>
            </a:pPr>
            <a:r>
              <a:rPr lang="en-US" altLang="zh-CN" sz="3600" b="1" dirty="0">
                <a:latin typeface="楷体" pitchFamily="49" charset="-122"/>
                <a:ea typeface="楷体" pitchFamily="49" charset="-122"/>
              </a:rPr>
              <a:t>     </a:t>
            </a:r>
            <a:r>
              <a:rPr lang="zh-CN" altLang="en-US" sz="3600" b="1" dirty="0">
                <a:latin typeface="楷体" pitchFamily="49" charset="-122"/>
                <a:ea typeface="楷体" pitchFamily="49" charset="-122"/>
              </a:rPr>
              <a:t>复习完课文的知识点后，我们一起来看看本单元有哪些需要背诵的语句吧！</a:t>
            </a:r>
          </a:p>
        </p:txBody>
      </p:sp>
    </p:spTree>
    <p:extLst>
      <p:ext uri="{BB962C8B-B14F-4D97-AF65-F5344CB8AC3E}">
        <p14:creationId xmlns:p14="http://schemas.microsoft.com/office/powerpoint/2010/main" val="230719888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468560" y="1703586"/>
            <a:ext cx="8351912" cy="2308324"/>
          </a:xfrm>
          <a:prstGeom prst="rect">
            <a:avLst/>
          </a:prstGeom>
          <a:noFill/>
        </p:spPr>
        <p:txBody>
          <a:bodyPr wrap="square" rtlCol="0">
            <a:spAutoFit/>
          </a:bodyPr>
          <a:lstStyle/>
          <a:p>
            <a:pPr marL="571500" indent="-571500">
              <a:buFont typeface="Arial" panose="020B0604020202020204" pitchFamily="34" charset="0"/>
              <a:buChar char="•"/>
            </a:pPr>
            <a:r>
              <a:rPr lang="zh-CN" altLang="en-US" sz="3600" b="1" dirty="0">
                <a:latin typeface="楷体" pitchFamily="49" charset="-122"/>
                <a:ea typeface="楷体" pitchFamily="49" charset="-122"/>
              </a:rPr>
              <a:t>人心齐，泰山移。 </a:t>
            </a:r>
          </a:p>
          <a:p>
            <a:pPr marL="571500" indent="-571500">
              <a:buFont typeface="Arial" panose="020B0604020202020204" pitchFamily="34" charset="0"/>
              <a:buChar char="•"/>
            </a:pPr>
            <a:r>
              <a:rPr lang="zh-CN" altLang="en-US" sz="3600" b="1" dirty="0">
                <a:latin typeface="楷体" pitchFamily="49" charset="-122"/>
                <a:ea typeface="楷体" pitchFamily="49" charset="-122"/>
              </a:rPr>
              <a:t>二人同心，其利断金。 </a:t>
            </a:r>
          </a:p>
          <a:p>
            <a:pPr marL="571500" indent="-571500">
              <a:buFont typeface="Arial" panose="020B0604020202020204" pitchFamily="34" charset="0"/>
              <a:buChar char="•"/>
            </a:pPr>
            <a:r>
              <a:rPr lang="zh-CN" altLang="en-US" sz="3600" b="1" dirty="0">
                <a:latin typeface="楷体" pitchFamily="49" charset="-122"/>
                <a:ea typeface="楷体" pitchFamily="49" charset="-122"/>
              </a:rPr>
              <a:t>三个臭皮匠，顶个诸葛亮。 </a:t>
            </a:r>
          </a:p>
          <a:p>
            <a:pPr marL="571500" indent="-571500">
              <a:buFont typeface="Arial" panose="020B0604020202020204" pitchFamily="34" charset="0"/>
              <a:buChar char="•"/>
            </a:pPr>
            <a:r>
              <a:rPr lang="zh-CN" altLang="en-US" sz="3600" b="1" dirty="0">
                <a:latin typeface="楷体" pitchFamily="49" charset="-122"/>
                <a:ea typeface="楷体" pitchFamily="49" charset="-122"/>
              </a:rPr>
              <a:t>一个篱笆三个桩，一个好汉三个帮。</a:t>
            </a:r>
          </a:p>
        </p:txBody>
      </p:sp>
      <p:sp>
        <p:nvSpPr>
          <p:cNvPr id="2" name="文本框 1"/>
          <p:cNvSpPr txBox="1"/>
          <p:nvPr/>
        </p:nvSpPr>
        <p:spPr>
          <a:xfrm>
            <a:off x="430763" y="968410"/>
            <a:ext cx="1620957" cy="523220"/>
          </a:xfrm>
          <a:prstGeom prst="rect">
            <a:avLst/>
          </a:prstGeom>
          <a:solidFill>
            <a:srgbClr val="00B050"/>
          </a:solidFill>
          <a:effectLst>
            <a:outerShdw blurRad="50800" dist="38100" dir="2700000" algn="tl" rotWithShape="0">
              <a:prstClr val="black">
                <a:alpha val="40000"/>
              </a:prstClr>
            </a:outerShdw>
          </a:effectLst>
        </p:spPr>
        <p:txBody>
          <a:bodyPr wrap="none" rtlCol="0" anchor="t">
            <a:spAutoFit/>
          </a:bodyPr>
          <a:lstStyle/>
          <a:p>
            <a:r>
              <a:rPr lang="zh-CN" altLang="en-US" sz="2800" dirty="0">
                <a:solidFill>
                  <a:schemeClr val="lt1"/>
                </a:solidFill>
                <a:latin typeface="黑体" panose="02010609060101010101" pitchFamily="49" charset="-122"/>
                <a:ea typeface="黑体" panose="02010609060101010101" pitchFamily="49" charset="-122"/>
                <a:sym typeface="+mn-ea"/>
              </a:rPr>
              <a:t>日积月累</a:t>
            </a:r>
          </a:p>
        </p:txBody>
      </p:sp>
      <p:grpSp>
        <p:nvGrpSpPr>
          <p:cNvPr id="4" name="组合 3"/>
          <p:cNvGrpSpPr/>
          <p:nvPr/>
        </p:nvGrpSpPr>
        <p:grpSpPr>
          <a:xfrm>
            <a:off x="-36512" y="190104"/>
            <a:ext cx="2513330" cy="509438"/>
            <a:chOff x="458" y="988"/>
            <a:chExt cx="4134" cy="914"/>
          </a:xfrm>
          <a:effectLst>
            <a:outerShdw blurRad="50800" dist="38100" dir="2700000" algn="tl" rotWithShape="0">
              <a:prstClr val="black">
                <a:alpha val="40000"/>
              </a:prstClr>
            </a:outerShdw>
          </a:effectLst>
        </p:grpSpPr>
        <p:sp>
          <p:nvSpPr>
            <p:cNvPr id="5" name="流程图: 延期 4"/>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6" name="文本框 14">
              <a:hlinkClick r:id="rId2" action="ppaction://hlinkfile"/>
            </p:cNvPr>
            <p:cNvSpPr txBox="1"/>
            <p:nvPr/>
          </p:nvSpPr>
          <p:spPr>
            <a:xfrm>
              <a:off x="458" y="1005"/>
              <a:ext cx="3688" cy="897"/>
            </a:xfrm>
            <a:prstGeom prst="rect">
              <a:avLst/>
            </a:prstGeom>
            <a:noFill/>
          </p:spPr>
          <p:txBody>
            <a:bodyPr wrap="square" lIns="68580" tIns="34290" rIns="68580" bIns="34290" rtlCol="0">
              <a:spAutoFit/>
            </a:bodyPr>
            <a:lstStyle/>
            <a:p>
              <a:pPr algn="ctr"/>
              <a:r>
                <a:rPr lang="zh-CN" altLang="en-US" sz="2800" b="1" dirty="0">
                  <a:solidFill>
                    <a:schemeClr val="tx1"/>
                  </a:solidFill>
                  <a:latin typeface="楷体" panose="02010609060101010101" charset="-122"/>
                  <a:ea typeface="楷体" panose="02010609060101010101" charset="-122"/>
                </a:rPr>
                <a:t>积累背诵</a:t>
              </a:r>
            </a:p>
          </p:txBody>
        </p:sp>
      </p:gr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00837" y="279102"/>
            <a:ext cx="902811" cy="523220"/>
          </a:xfrm>
          <a:prstGeom prst="rect">
            <a:avLst/>
          </a:prstGeom>
          <a:solidFill>
            <a:srgbClr val="00B050"/>
          </a:solidFill>
          <a:effectLst>
            <a:outerShdw blurRad="50800" dist="38100" dir="2700000" algn="tl" rotWithShape="0">
              <a:prstClr val="black">
                <a:alpha val="40000"/>
              </a:prstClr>
            </a:outerShdw>
          </a:effectLst>
        </p:spPr>
        <p:txBody>
          <a:bodyPr wrap="none" rtlCol="0" anchor="t">
            <a:spAutoFit/>
          </a:bodyPr>
          <a:lstStyle/>
          <a:p>
            <a:r>
              <a:rPr lang="zh-CN" altLang="en-US" sz="2800" dirty="0">
                <a:solidFill>
                  <a:schemeClr val="lt1"/>
                </a:solidFill>
                <a:latin typeface="黑体" panose="02010609060101010101" pitchFamily="49" charset="-122"/>
                <a:ea typeface="黑体" panose="02010609060101010101" pitchFamily="49" charset="-122"/>
                <a:sym typeface="+mn-ea"/>
              </a:rPr>
              <a:t>拓展</a:t>
            </a:r>
          </a:p>
        </p:txBody>
      </p:sp>
      <p:sp>
        <p:nvSpPr>
          <p:cNvPr id="8" name="文本框 1"/>
          <p:cNvSpPr txBox="1"/>
          <p:nvPr/>
        </p:nvSpPr>
        <p:spPr>
          <a:xfrm>
            <a:off x="1" y="1113589"/>
            <a:ext cx="8829675" cy="646331"/>
          </a:xfrm>
          <a:prstGeom prst="rect">
            <a:avLst/>
          </a:prstGeom>
          <a:noFill/>
        </p:spPr>
        <p:txBody>
          <a:bodyPr wrap="square" rtlCol="0">
            <a:spAutoFit/>
          </a:bodyPr>
          <a:lstStyle/>
          <a:p>
            <a:r>
              <a:rPr lang="zh-CN" altLang="en-US" b="1" dirty="0"/>
              <a:t/>
            </a:r>
            <a:br>
              <a:rPr lang="zh-CN" altLang="en-US" b="1" dirty="0"/>
            </a:br>
            <a:endParaRPr lang="zh-CN" altLang="en-US" b="1" dirty="0"/>
          </a:p>
        </p:txBody>
      </p:sp>
      <p:sp>
        <p:nvSpPr>
          <p:cNvPr id="10" name="文本框 1"/>
          <p:cNvSpPr txBox="1"/>
          <p:nvPr/>
        </p:nvSpPr>
        <p:spPr>
          <a:xfrm>
            <a:off x="566861" y="802322"/>
            <a:ext cx="7461523" cy="3785652"/>
          </a:xfrm>
          <a:prstGeom prst="rect">
            <a:avLst/>
          </a:prstGeom>
          <a:noFill/>
        </p:spPr>
        <p:txBody>
          <a:bodyPr wrap="square" rtlCol="0">
            <a:spAutoFit/>
          </a:bodyPr>
          <a:lstStyle/>
          <a:p>
            <a:pPr>
              <a:lnSpc>
                <a:spcPct val="150000"/>
              </a:lnSpc>
            </a:pPr>
            <a:r>
              <a:rPr lang="en-US" altLang="zh-CN" sz="3200" b="1" dirty="0">
                <a:latin typeface="楷体" pitchFamily="49" charset="-122"/>
                <a:ea typeface="楷体" pitchFamily="49" charset="-122"/>
              </a:rPr>
              <a:t>1.</a:t>
            </a:r>
            <a:r>
              <a:rPr lang="zh-CN" altLang="en-US" sz="3200" b="1" dirty="0">
                <a:latin typeface="楷体" pitchFamily="49" charset="-122"/>
                <a:ea typeface="楷体" pitchFamily="49" charset="-122"/>
              </a:rPr>
              <a:t>众人拾柴火焰高。</a:t>
            </a:r>
          </a:p>
          <a:p>
            <a:pPr>
              <a:lnSpc>
                <a:spcPct val="150000"/>
              </a:lnSpc>
            </a:pPr>
            <a:r>
              <a:rPr lang="en-US" altLang="zh-CN" sz="3200" b="1" dirty="0">
                <a:latin typeface="楷体" pitchFamily="49" charset="-122"/>
                <a:ea typeface="楷体" pitchFamily="49" charset="-122"/>
              </a:rPr>
              <a:t>2.</a:t>
            </a:r>
            <a:r>
              <a:rPr lang="zh-CN" altLang="en-US" sz="3200" b="1" dirty="0">
                <a:latin typeface="楷体" pitchFamily="49" charset="-122"/>
                <a:ea typeface="楷体" pitchFamily="49" charset="-122"/>
              </a:rPr>
              <a:t>一根筷子容易折，十根筷子坚如铁。</a:t>
            </a:r>
          </a:p>
          <a:p>
            <a:pPr>
              <a:lnSpc>
                <a:spcPct val="150000"/>
              </a:lnSpc>
            </a:pPr>
            <a:r>
              <a:rPr lang="en-US" altLang="zh-CN" sz="3200" b="1" dirty="0">
                <a:latin typeface="楷体" pitchFamily="49" charset="-122"/>
                <a:ea typeface="楷体" pitchFamily="49" charset="-122"/>
              </a:rPr>
              <a:t>3.</a:t>
            </a:r>
            <a:r>
              <a:rPr lang="zh-CN" altLang="en-US" sz="3200" b="1" dirty="0">
                <a:latin typeface="楷体" pitchFamily="49" charset="-122"/>
                <a:ea typeface="楷体" pitchFamily="49" charset="-122"/>
              </a:rPr>
              <a:t>远水难救近火，远亲不如近邻。</a:t>
            </a:r>
          </a:p>
          <a:p>
            <a:pPr>
              <a:lnSpc>
                <a:spcPct val="150000"/>
              </a:lnSpc>
            </a:pPr>
            <a:r>
              <a:rPr lang="en-US" altLang="zh-CN" sz="3200" b="1" dirty="0">
                <a:latin typeface="楷体" pitchFamily="49" charset="-122"/>
                <a:ea typeface="楷体" pitchFamily="49" charset="-122"/>
              </a:rPr>
              <a:t>4.</a:t>
            </a:r>
            <a:r>
              <a:rPr lang="zh-CN" altLang="en-US" sz="3200" b="1" dirty="0">
                <a:latin typeface="楷体" pitchFamily="49" charset="-122"/>
                <a:ea typeface="楷体" pitchFamily="49" charset="-122"/>
              </a:rPr>
              <a:t>不怕巨浪高，只怕桨不齐。</a:t>
            </a:r>
          </a:p>
          <a:p>
            <a:pPr>
              <a:lnSpc>
                <a:spcPct val="150000"/>
              </a:lnSpc>
            </a:pPr>
            <a:r>
              <a:rPr lang="en-US" altLang="zh-CN" sz="3200" b="1" dirty="0">
                <a:latin typeface="楷体" pitchFamily="49" charset="-122"/>
                <a:ea typeface="楷体" pitchFamily="49" charset="-122"/>
              </a:rPr>
              <a:t>5.</a:t>
            </a:r>
            <a:r>
              <a:rPr lang="zh-CN" altLang="en-US" sz="3200" b="1" dirty="0">
                <a:latin typeface="楷体" pitchFamily="49" charset="-122"/>
                <a:ea typeface="楷体" pitchFamily="49" charset="-122"/>
              </a:rPr>
              <a:t>柴多火焰高，人多办法好。</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96456" y="2295337"/>
            <a:ext cx="8280000" cy="954107"/>
          </a:xfrm>
          <a:prstGeom prst="rect">
            <a:avLst/>
          </a:prstGeom>
          <a:noFill/>
        </p:spPr>
        <p:txBody>
          <a:bodyPr wrap="square" rtlCol="0">
            <a:spAutoFit/>
          </a:bodyPr>
          <a:lstStyle/>
          <a:p>
            <a:r>
              <a:rPr lang="zh-CN" altLang="en-US" sz="2800" dirty="0">
                <a:solidFill>
                  <a:srgbClr val="FF0000"/>
                </a:solidFill>
                <a:latin typeface="黑体" panose="02010609060101010101" pitchFamily="49" charset="-122"/>
                <a:ea typeface="黑体" panose="02010609060101010101" pitchFamily="49" charset="-122"/>
                <a:cs typeface="楷体" panose="02010609060101010101" charset="-122"/>
                <a:sym typeface="+mn-ea"/>
              </a:rPr>
              <a:t>备</a:t>
            </a:r>
            <a:r>
              <a:rPr lang="zh-CN" altLang="en-US" sz="2800" dirty="0">
                <a:latin typeface="黑体" panose="02010609060101010101" pitchFamily="49" charset="-122"/>
                <a:ea typeface="黑体" panose="02010609060101010101" pitchFamily="49" charset="-122"/>
                <a:cs typeface="楷体" panose="02010609060101010101" charset="-122"/>
                <a:sym typeface="+mn-ea"/>
              </a:rPr>
              <a:t>：</a:t>
            </a:r>
            <a:r>
              <a:rPr lang="zh-CN" altLang="en-US" sz="2800" b="1" dirty="0">
                <a:latin typeface="楷体" panose="02010609060101010101" charset="-122"/>
                <a:ea typeface="楷体" panose="02010609060101010101" charset="-122"/>
                <a:cs typeface="楷体" panose="02010609060101010101" charset="-122"/>
                <a:sym typeface="+mn-ea"/>
              </a:rPr>
              <a:t>①具备；具有。 ②准备。 ③防备。 ④设备（包括人力物力）。 ⑤表示完全。 ⑥姓。</a:t>
            </a:r>
            <a:endParaRPr lang="zh-CN" altLang="en-US" sz="2800" b="1" dirty="0">
              <a:latin typeface="楷体" panose="02010609060101010101" charset="-122"/>
              <a:ea typeface="楷体" panose="02010609060101010101" charset="-122"/>
              <a:cs typeface="楷体" panose="02010609060101010101" charset="-122"/>
            </a:endParaRPr>
          </a:p>
        </p:txBody>
      </p:sp>
      <p:sp>
        <p:nvSpPr>
          <p:cNvPr id="3" name="文本框 2"/>
          <p:cNvSpPr txBox="1"/>
          <p:nvPr/>
        </p:nvSpPr>
        <p:spPr>
          <a:xfrm>
            <a:off x="396456" y="855177"/>
            <a:ext cx="8280000" cy="1384995"/>
          </a:xfrm>
          <a:prstGeom prst="rect">
            <a:avLst/>
          </a:prstGeom>
          <a:noFill/>
        </p:spPr>
        <p:txBody>
          <a:bodyPr wrap="square" rtlCol="0">
            <a:spAutoFit/>
          </a:bodyPr>
          <a:lstStyle/>
          <a:p>
            <a:r>
              <a:rPr lang="zh-CN" altLang="en-US" sz="2800" dirty="0">
                <a:solidFill>
                  <a:srgbClr val="FF0000"/>
                </a:solidFill>
                <a:latin typeface="黑体" panose="02010609060101010101" pitchFamily="49" charset="-122"/>
                <a:ea typeface="黑体" panose="02010609060101010101" pitchFamily="49" charset="-122"/>
                <a:cs typeface="楷体" panose="02010609060101010101" charset="-122"/>
                <a:sym typeface="+mn-ea"/>
              </a:rPr>
              <a:t>准</a:t>
            </a:r>
            <a:r>
              <a:rPr lang="zh-CN" altLang="en-US" sz="2800" dirty="0">
                <a:latin typeface="黑体" panose="02010609060101010101" pitchFamily="49" charset="-122"/>
                <a:ea typeface="黑体" panose="02010609060101010101" pitchFamily="49" charset="-122"/>
                <a:cs typeface="楷体" panose="02010609060101010101" charset="-122"/>
                <a:sym typeface="+mn-ea"/>
              </a:rPr>
              <a:t>：</a:t>
            </a:r>
            <a:r>
              <a:rPr lang="zh-CN" altLang="en-US" sz="2800" b="1" dirty="0" smtClean="0">
                <a:latin typeface="楷体" panose="02010609060101010101" charset="-122"/>
                <a:ea typeface="楷体" panose="02010609060101010101" charset="-122"/>
                <a:cs typeface="楷体" panose="02010609060101010101" charset="-122"/>
                <a:sym typeface="+mn-ea"/>
              </a:rPr>
              <a:t>①准许。 ②</a:t>
            </a:r>
            <a:r>
              <a:rPr lang="zh-CN" altLang="en-US" sz="2800" b="1" dirty="0">
                <a:latin typeface="楷体" panose="02010609060101010101" charset="-122"/>
                <a:ea typeface="楷体" panose="02010609060101010101" charset="-122"/>
                <a:cs typeface="楷体" panose="02010609060101010101" charset="-122"/>
                <a:sym typeface="+mn-ea"/>
              </a:rPr>
              <a:t>标准。 ③依据；依照。 ④准确。 ⑤一定。 ⑥前缀，表示程度上虽不完全够，但可以作为某类事物看待的姓。</a:t>
            </a:r>
          </a:p>
        </p:txBody>
      </p:sp>
      <p:grpSp>
        <p:nvGrpSpPr>
          <p:cNvPr id="4" name="组合 4"/>
          <p:cNvGrpSpPr/>
          <p:nvPr/>
        </p:nvGrpSpPr>
        <p:grpSpPr>
          <a:xfrm>
            <a:off x="0" y="195543"/>
            <a:ext cx="2174875" cy="509751"/>
            <a:chOff x="458" y="988"/>
            <a:chExt cx="4134" cy="914"/>
          </a:xfrm>
          <a:effectLst>
            <a:outerShdw blurRad="50800" dist="38100" dir="2700000" algn="tl" rotWithShape="0">
              <a:prstClr val="black">
                <a:alpha val="40000"/>
              </a:prstClr>
            </a:outerShdw>
          </a:effectLst>
        </p:grpSpPr>
        <p:sp>
          <p:nvSpPr>
            <p:cNvPr id="7" name="流程图: 延期 6"/>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8" name="文本框 14">
              <a:hlinkClick r:id="rId3" action="ppaction://hlinkfile"/>
            </p:cNvPr>
            <p:cNvSpPr txBox="1"/>
            <p:nvPr/>
          </p:nvSpPr>
          <p:spPr>
            <a:xfrm>
              <a:off x="458" y="1005"/>
              <a:ext cx="3688" cy="897"/>
            </a:xfrm>
            <a:prstGeom prst="rect">
              <a:avLst/>
            </a:prstGeom>
            <a:noFill/>
          </p:spPr>
          <p:txBody>
            <a:bodyPr wrap="square" lIns="68580" tIns="34290" rIns="68580" bIns="34290" rtlCol="0">
              <a:spAutoFit/>
            </a:bodyPr>
            <a:lstStyle/>
            <a:p>
              <a:pPr algn="ctr"/>
              <a:r>
                <a:rPr lang="zh-CN" altLang="en-US" sz="2800" b="1" dirty="0">
                  <a:solidFill>
                    <a:schemeClr val="tx1"/>
                  </a:solidFill>
                  <a:latin typeface="楷体" panose="02010609060101010101" charset="-122"/>
                  <a:ea typeface="楷体" panose="02010609060101010101" charset="-122"/>
                </a:rPr>
                <a:t>多义字</a:t>
              </a:r>
            </a:p>
          </p:txBody>
        </p:sp>
      </p:grpSp>
      <p:sp>
        <p:nvSpPr>
          <p:cNvPr id="9" name="文本框 1"/>
          <p:cNvSpPr txBox="1"/>
          <p:nvPr/>
        </p:nvSpPr>
        <p:spPr>
          <a:xfrm>
            <a:off x="396456" y="3417843"/>
            <a:ext cx="8280000" cy="954107"/>
          </a:xfrm>
          <a:prstGeom prst="rect">
            <a:avLst/>
          </a:prstGeom>
          <a:noFill/>
        </p:spPr>
        <p:txBody>
          <a:bodyPr wrap="square" rtlCol="0">
            <a:spAutoFit/>
          </a:bodyPr>
          <a:lstStyle/>
          <a:p>
            <a:r>
              <a:rPr lang="zh-CN" altLang="en-US" sz="2800" dirty="0">
                <a:solidFill>
                  <a:srgbClr val="FF0000"/>
                </a:solidFill>
                <a:latin typeface="黑体" panose="02010609060101010101" pitchFamily="49" charset="-122"/>
                <a:ea typeface="黑体" panose="02010609060101010101" pitchFamily="49" charset="-122"/>
                <a:cs typeface="楷体" panose="02010609060101010101" charset="-122"/>
                <a:sym typeface="+mn-ea"/>
              </a:rPr>
              <a:t>暴</a:t>
            </a:r>
            <a:r>
              <a:rPr lang="zh-CN" altLang="en-US" sz="2800" dirty="0">
                <a:latin typeface="黑体" panose="02010609060101010101" pitchFamily="49" charset="-122"/>
                <a:ea typeface="黑体" panose="02010609060101010101" pitchFamily="49" charset="-122"/>
                <a:cs typeface="楷体" panose="02010609060101010101" charset="-122"/>
                <a:sym typeface="+mn-ea"/>
              </a:rPr>
              <a:t>：</a:t>
            </a:r>
            <a:r>
              <a:rPr lang="zh-CN" altLang="en-US" sz="2800" b="1" dirty="0">
                <a:latin typeface="楷体" panose="02010609060101010101" charset="-122"/>
                <a:ea typeface="楷体" panose="02010609060101010101" charset="-122"/>
                <a:cs typeface="楷体" panose="02010609060101010101" charset="-122"/>
                <a:sym typeface="+mn-ea"/>
              </a:rPr>
              <a:t>①突然而且猛烈。②凶狠；残酷。 ③急躁。 ④姓。⑤露出来；显露。 ⑥糟蹋。</a:t>
            </a:r>
            <a:endParaRPr lang="zh-CN" altLang="en-US" sz="2800" b="1" dirty="0">
              <a:latin typeface="楷体" panose="02010609060101010101" charset="-122"/>
              <a:ea typeface="楷体" panose="02010609060101010101" charset="-122"/>
              <a:cs typeface="楷体" panose="02010609060101010101" charset="-122"/>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ppt_x"/>
                                          </p:val>
                                        </p:tav>
                                        <p:tav tm="100000">
                                          <p:val>
                                            <p:strVal val="#ppt_x"/>
                                          </p:val>
                                        </p:tav>
                                      </p:tavLst>
                                    </p:anim>
                                    <p:anim calcmode="lin" valueType="num">
                                      <p:cBhvr additive="base">
                                        <p:cTn id="1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9"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60040" y="1036930"/>
            <a:ext cx="8460432" cy="3046988"/>
          </a:xfrm>
          <a:prstGeom prst="rect">
            <a:avLst/>
          </a:prstGeom>
          <a:noFill/>
        </p:spPr>
        <p:txBody>
          <a:bodyPr wrap="square" rtlCol="0">
            <a:spAutoFit/>
          </a:bodyPr>
          <a:lstStyle/>
          <a:p>
            <a:r>
              <a:rPr lang="zh-CN" altLang="en-US" sz="3200" b="1" dirty="0" smtClean="0">
                <a:latin typeface="黑体" panose="02010609060101010101" pitchFamily="49" charset="-122"/>
                <a:ea typeface="黑体" panose="02010609060101010101" pitchFamily="49" charset="-122"/>
              </a:rPr>
              <a:t>把</a:t>
            </a:r>
            <a:r>
              <a:rPr lang="zh-CN" altLang="en-US" sz="3200" b="1" dirty="0">
                <a:latin typeface="黑体" panose="02010609060101010101" pitchFamily="49" charset="-122"/>
                <a:ea typeface="黑体" panose="02010609060101010101" pitchFamily="49" charset="-122"/>
              </a:rPr>
              <a:t>句子补充完整。</a:t>
            </a:r>
            <a:endParaRPr lang="en-US" altLang="zh-CN" sz="3200" b="1" dirty="0">
              <a:latin typeface="黑体" panose="02010609060101010101" pitchFamily="49" charset="-122"/>
              <a:ea typeface="黑体" panose="02010609060101010101" pitchFamily="49" charset="-122"/>
            </a:endParaRPr>
          </a:p>
          <a:p>
            <a:r>
              <a:rPr lang="en-US" altLang="zh-CN" sz="3200" b="1" dirty="0" smtClean="0">
                <a:latin typeface="楷体" pitchFamily="49" charset="-122"/>
                <a:ea typeface="楷体" pitchFamily="49" charset="-122"/>
              </a:rPr>
              <a:t>    1</a:t>
            </a:r>
            <a:r>
              <a:rPr lang="en-US" altLang="zh-CN" sz="3200" b="1" dirty="0">
                <a:latin typeface="楷体" pitchFamily="49" charset="-122"/>
                <a:ea typeface="楷体" pitchFamily="49" charset="-122"/>
              </a:rPr>
              <a:t>.“________________</a:t>
            </a:r>
            <a:r>
              <a:rPr lang="zh-CN" altLang="en-US" sz="3200" b="1" dirty="0">
                <a:latin typeface="楷体" pitchFamily="49" charset="-122"/>
                <a:ea typeface="楷体" pitchFamily="49" charset="-122"/>
              </a:rPr>
              <a:t>，一个好汉三个帮”告诉我们要有团队意识，协助精神。 </a:t>
            </a:r>
          </a:p>
          <a:p>
            <a:r>
              <a:rPr lang="en-US" altLang="zh-CN" sz="3200" b="1" dirty="0" smtClean="0">
                <a:latin typeface="楷体" pitchFamily="49" charset="-122"/>
                <a:ea typeface="楷体" pitchFamily="49" charset="-122"/>
              </a:rPr>
              <a:t>    2</a:t>
            </a:r>
            <a:r>
              <a:rPr lang="en-US" altLang="zh-CN" sz="3200" b="1" dirty="0">
                <a:latin typeface="楷体" pitchFamily="49" charset="-122"/>
                <a:ea typeface="楷体" pitchFamily="49" charset="-122"/>
              </a:rPr>
              <a:t>.</a:t>
            </a:r>
            <a:r>
              <a:rPr lang="zh-CN" altLang="en-US" sz="3200" b="1" dirty="0">
                <a:latin typeface="楷体" pitchFamily="49" charset="-122"/>
                <a:ea typeface="楷体" pitchFamily="49" charset="-122"/>
              </a:rPr>
              <a:t>表示“只要人们心向一处，共同努力</a:t>
            </a:r>
            <a:r>
              <a:rPr lang="zh-CN" altLang="en-US" sz="3200" b="1" dirty="0" smtClean="0">
                <a:latin typeface="楷体" pitchFamily="49" charset="-122"/>
                <a:ea typeface="楷体" pitchFamily="49" charset="-122"/>
              </a:rPr>
              <a:t>，就</a:t>
            </a:r>
            <a:r>
              <a:rPr lang="zh-CN" altLang="en-US" sz="3200" b="1" dirty="0">
                <a:latin typeface="楷体" pitchFamily="49" charset="-122"/>
                <a:ea typeface="楷体" pitchFamily="49" charset="-122"/>
              </a:rPr>
              <a:t>能发挥出移动高山的巨大力量，克服任何困难。”的句子是</a:t>
            </a:r>
            <a:r>
              <a:rPr lang="zh-CN" altLang="en-US" sz="3200" b="1" dirty="0" smtClean="0">
                <a:latin typeface="楷体" pitchFamily="49" charset="-122"/>
                <a:ea typeface="楷体" pitchFamily="49" charset="-122"/>
              </a:rPr>
              <a:t>“</a:t>
            </a:r>
            <a:r>
              <a:rPr lang="en-US" altLang="zh-CN" sz="3200" b="1" dirty="0" smtClean="0">
                <a:latin typeface="楷体" pitchFamily="49" charset="-122"/>
                <a:ea typeface="楷体" pitchFamily="49" charset="-122"/>
              </a:rPr>
              <a:t>__________</a:t>
            </a:r>
            <a:r>
              <a:rPr lang="zh-CN" altLang="en-US" sz="3200" b="1" dirty="0">
                <a:latin typeface="楷体" pitchFamily="49" charset="-122"/>
                <a:ea typeface="楷体" pitchFamily="49" charset="-122"/>
              </a:rPr>
              <a:t>，泰山移”。</a:t>
            </a:r>
          </a:p>
        </p:txBody>
      </p:sp>
      <p:sp>
        <p:nvSpPr>
          <p:cNvPr id="6" name="文本框 8"/>
          <p:cNvSpPr txBox="1"/>
          <p:nvPr/>
        </p:nvSpPr>
        <p:spPr>
          <a:xfrm>
            <a:off x="324544" y="267494"/>
            <a:ext cx="1668780" cy="523220"/>
          </a:xfrm>
          <a:prstGeom prst="rect">
            <a:avLst/>
          </a:prstGeom>
          <a:ln/>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zh-CN" altLang="en-US" sz="2800" dirty="0">
                <a:solidFill>
                  <a:schemeClr val="tx1"/>
                </a:solidFill>
                <a:latin typeface="黑体" panose="02010609060101010101" pitchFamily="49" charset="-122"/>
                <a:ea typeface="黑体" panose="02010609060101010101" pitchFamily="49" charset="-122"/>
              </a:rPr>
              <a:t>巩固练习</a:t>
            </a:r>
          </a:p>
        </p:txBody>
      </p:sp>
      <p:sp>
        <p:nvSpPr>
          <p:cNvPr id="9" name="TextBox 8"/>
          <p:cNvSpPr txBox="1"/>
          <p:nvPr/>
        </p:nvSpPr>
        <p:spPr>
          <a:xfrm>
            <a:off x="2339752" y="1482919"/>
            <a:ext cx="3096344" cy="584775"/>
          </a:xfrm>
          <a:prstGeom prst="rect">
            <a:avLst/>
          </a:prstGeom>
          <a:noFill/>
        </p:spPr>
        <p:txBody>
          <a:bodyPr wrap="square" rtlCol="0">
            <a:spAutoFit/>
          </a:bodyPr>
          <a:lstStyle/>
          <a:p>
            <a:r>
              <a:rPr lang="zh-CN" altLang="en-US" sz="3200" b="1" dirty="0">
                <a:solidFill>
                  <a:srgbClr val="FF0000"/>
                </a:solidFill>
                <a:latin typeface="楷体" pitchFamily="49" charset="-122"/>
                <a:ea typeface="楷体" pitchFamily="49" charset="-122"/>
              </a:rPr>
              <a:t>一个篱笆三个桩</a:t>
            </a:r>
          </a:p>
        </p:txBody>
      </p:sp>
      <p:sp>
        <p:nvSpPr>
          <p:cNvPr id="14" name="TextBox 13"/>
          <p:cNvSpPr txBox="1"/>
          <p:nvPr/>
        </p:nvSpPr>
        <p:spPr>
          <a:xfrm>
            <a:off x="4067944" y="3507854"/>
            <a:ext cx="2232248" cy="584775"/>
          </a:xfrm>
          <a:prstGeom prst="rect">
            <a:avLst/>
          </a:prstGeom>
          <a:noFill/>
        </p:spPr>
        <p:txBody>
          <a:bodyPr wrap="square" rtlCol="0">
            <a:spAutoFit/>
          </a:bodyPr>
          <a:lstStyle/>
          <a:p>
            <a:r>
              <a:rPr lang="zh-CN" altLang="en-US" sz="3200" b="1" dirty="0">
                <a:solidFill>
                  <a:srgbClr val="FF0000"/>
                </a:solidFill>
                <a:latin typeface="楷体" pitchFamily="49" charset="-122"/>
                <a:ea typeface="楷体" pitchFamily="49" charset="-122"/>
              </a:rPr>
              <a:t>人心齐</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edge">
                                      <p:cBhvr>
                                        <p:cTn id="7" dur="10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wedge">
                                      <p:cBhvr>
                                        <p:cTn id="12"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4"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251520" y="748898"/>
            <a:ext cx="8604448" cy="3046988"/>
          </a:xfrm>
          <a:prstGeom prst="rect">
            <a:avLst/>
          </a:prstGeom>
          <a:noFill/>
        </p:spPr>
        <p:txBody>
          <a:bodyPr wrap="square" rtlCol="0">
            <a:spAutoFit/>
          </a:bodyPr>
          <a:lstStyle/>
          <a:p>
            <a:pPr indent="630238"/>
            <a:r>
              <a:rPr lang="en-US" altLang="zh-CN" sz="3200" b="1" dirty="0" smtClean="0">
                <a:latin typeface="楷体" panose="02010609060101010101" pitchFamily="49" charset="-122"/>
                <a:ea typeface="楷体" panose="02010609060101010101" pitchFamily="49" charset="-122"/>
                <a:cs typeface="楷体" panose="02010609060101010101" charset="-122"/>
                <a:sym typeface="+mn-ea"/>
              </a:rPr>
              <a:t>3.</a:t>
            </a:r>
            <a:r>
              <a:rPr lang="zh-CN" altLang="en-US" sz="3200" b="1" dirty="0" smtClean="0">
                <a:latin typeface="楷体" panose="02010609060101010101" pitchFamily="49" charset="-122"/>
                <a:ea typeface="楷体" panose="02010609060101010101" pitchFamily="49" charset="-122"/>
                <a:cs typeface="楷体" panose="02010609060101010101" charset="-122"/>
                <a:sym typeface="+mn-ea"/>
              </a:rPr>
              <a:t>爸爸</a:t>
            </a:r>
            <a:r>
              <a:rPr lang="zh-CN" altLang="en-US" sz="3200" b="1" dirty="0">
                <a:latin typeface="楷体" panose="02010609060101010101" pitchFamily="49" charset="-122"/>
                <a:ea typeface="楷体" panose="02010609060101010101" pitchFamily="49" charset="-122"/>
                <a:cs typeface="楷体" panose="02010609060101010101" charset="-122"/>
                <a:sym typeface="+mn-ea"/>
              </a:rPr>
              <a:t>叫我和姐姐把门前的木柴搬进屋子里</a:t>
            </a:r>
            <a:r>
              <a:rPr lang="zh-CN" altLang="en-US" sz="3200" b="1" dirty="0" smtClean="0">
                <a:latin typeface="楷体" panose="02010609060101010101" pitchFamily="49" charset="-122"/>
                <a:ea typeface="楷体" panose="02010609060101010101" pitchFamily="49" charset="-122"/>
                <a:cs typeface="楷体" panose="02010609060101010101" charset="-122"/>
                <a:sym typeface="+mn-ea"/>
              </a:rPr>
              <a:t>，我们</a:t>
            </a:r>
            <a:r>
              <a:rPr lang="zh-CN" altLang="en-US" sz="3200" b="1" dirty="0">
                <a:latin typeface="楷体" panose="02010609060101010101" pitchFamily="49" charset="-122"/>
                <a:ea typeface="楷体" panose="02010609060101010101" pitchFamily="49" charset="-122"/>
                <a:cs typeface="楷体" panose="02010609060101010101" charset="-122"/>
                <a:sym typeface="+mn-ea"/>
              </a:rPr>
              <a:t>唉声叹气，爸爸笑着说“</a:t>
            </a:r>
            <a:r>
              <a:rPr lang="en-US" altLang="zh-CN" sz="3200" b="1" dirty="0">
                <a:latin typeface="楷体" panose="02010609060101010101" pitchFamily="49" charset="-122"/>
                <a:ea typeface="楷体" panose="02010609060101010101" pitchFamily="49" charset="-122"/>
                <a:cs typeface="楷体" panose="02010609060101010101" charset="-122"/>
                <a:sym typeface="+mn-ea"/>
              </a:rPr>
              <a:t>____________</a:t>
            </a:r>
            <a:r>
              <a:rPr lang="zh-CN" altLang="en-US" sz="3200" b="1" dirty="0" smtClean="0">
                <a:latin typeface="楷体" panose="02010609060101010101" pitchFamily="49" charset="-122"/>
                <a:ea typeface="楷体" panose="02010609060101010101" pitchFamily="49" charset="-122"/>
                <a:cs typeface="楷体" panose="02010609060101010101" charset="-122"/>
                <a:sym typeface="+mn-ea"/>
              </a:rPr>
              <a:t>，其利断金</a:t>
            </a:r>
            <a:r>
              <a:rPr lang="zh-CN" altLang="en-US" sz="3200" b="1" dirty="0">
                <a:latin typeface="楷体" panose="02010609060101010101" pitchFamily="49" charset="-122"/>
                <a:ea typeface="楷体" panose="02010609060101010101" pitchFamily="49" charset="-122"/>
                <a:cs typeface="楷体" panose="02010609060101010101" charset="-122"/>
                <a:sym typeface="+mn-ea"/>
              </a:rPr>
              <a:t>。有啥难啊。” </a:t>
            </a:r>
          </a:p>
          <a:p>
            <a:pPr indent="630238"/>
            <a:r>
              <a:rPr lang="en-US" altLang="zh-CN" sz="3200" b="1" dirty="0" smtClean="0">
                <a:latin typeface="楷体" panose="02010609060101010101" pitchFamily="49" charset="-122"/>
                <a:ea typeface="楷体" panose="02010609060101010101" pitchFamily="49" charset="-122"/>
                <a:cs typeface="楷体" panose="02010609060101010101" charset="-122"/>
                <a:sym typeface="+mn-ea"/>
              </a:rPr>
              <a:t>4.</a:t>
            </a:r>
            <a:r>
              <a:rPr lang="zh-CN" altLang="en-US" sz="3200" b="1" dirty="0" smtClean="0">
                <a:latin typeface="楷体" panose="02010609060101010101" pitchFamily="49" charset="-122"/>
                <a:ea typeface="楷体" panose="02010609060101010101" pitchFamily="49" charset="-122"/>
                <a:cs typeface="楷体" panose="02010609060101010101" charset="-122"/>
                <a:sym typeface="+mn-ea"/>
              </a:rPr>
              <a:t>小</a:t>
            </a:r>
            <a:r>
              <a:rPr lang="zh-CN" altLang="en-US" sz="3200" b="1" dirty="0">
                <a:latin typeface="楷体" panose="02010609060101010101" pitchFamily="49" charset="-122"/>
                <a:ea typeface="楷体" panose="02010609060101010101" pitchFamily="49" charset="-122"/>
                <a:cs typeface="楷体" panose="02010609060101010101" charset="-122"/>
                <a:sym typeface="+mn-ea"/>
              </a:rPr>
              <a:t>明做数学作业遇到难题，只好去求助</a:t>
            </a:r>
            <a:r>
              <a:rPr lang="zh-CN" altLang="en-US" sz="3200" b="1" dirty="0" smtClean="0">
                <a:latin typeface="楷体" panose="02010609060101010101" pitchFamily="49" charset="-122"/>
                <a:ea typeface="楷体" panose="02010609060101010101" pitchFamily="49" charset="-122"/>
                <a:cs typeface="楷体" panose="02010609060101010101" charset="-122"/>
                <a:sym typeface="+mn-ea"/>
              </a:rPr>
              <a:t>他的</a:t>
            </a:r>
            <a:r>
              <a:rPr lang="zh-CN" altLang="en-US" sz="3200" b="1" dirty="0">
                <a:latin typeface="楷体" panose="02010609060101010101" pitchFamily="49" charset="-122"/>
                <a:ea typeface="楷体" panose="02010609060101010101" pitchFamily="49" charset="-122"/>
                <a:cs typeface="楷体" panose="02010609060101010101" charset="-122"/>
                <a:sym typeface="+mn-ea"/>
              </a:rPr>
              <a:t>几位朋友，经过一番探讨后终于知道了</a:t>
            </a:r>
            <a:r>
              <a:rPr lang="zh-CN" altLang="en-US" sz="3200" b="1" dirty="0" smtClean="0">
                <a:latin typeface="楷体" panose="02010609060101010101" pitchFamily="49" charset="-122"/>
                <a:ea typeface="楷体" panose="02010609060101010101" pitchFamily="49" charset="-122"/>
                <a:cs typeface="楷体" panose="02010609060101010101" charset="-122"/>
                <a:sym typeface="+mn-ea"/>
              </a:rPr>
              <a:t>解题</a:t>
            </a:r>
            <a:r>
              <a:rPr lang="zh-CN" altLang="en-US" sz="3200" b="1" dirty="0">
                <a:latin typeface="楷体" panose="02010609060101010101" pitchFamily="49" charset="-122"/>
                <a:ea typeface="楷体" panose="02010609060101010101" pitchFamily="49" charset="-122"/>
                <a:cs typeface="楷体" panose="02010609060101010101" charset="-122"/>
                <a:sym typeface="+mn-ea"/>
              </a:rPr>
              <a:t>思路，这真是“三个臭皮匠，</a:t>
            </a:r>
            <a:r>
              <a:rPr lang="en-US" altLang="zh-CN" sz="3200" b="1" dirty="0">
                <a:latin typeface="楷体" panose="02010609060101010101" pitchFamily="49" charset="-122"/>
                <a:ea typeface="楷体" panose="02010609060101010101" pitchFamily="49" charset="-122"/>
                <a:cs typeface="楷体" panose="02010609060101010101" charset="-122"/>
                <a:sym typeface="+mn-ea"/>
              </a:rPr>
              <a:t>__________</a:t>
            </a:r>
            <a:r>
              <a:rPr lang="zh-CN" altLang="en-US" sz="3200" b="1" dirty="0">
                <a:latin typeface="楷体" panose="02010609060101010101" pitchFamily="49" charset="-122"/>
                <a:ea typeface="楷体" panose="02010609060101010101" pitchFamily="49" charset="-122"/>
                <a:cs typeface="楷体" panose="02010609060101010101" charset="-122"/>
                <a:sym typeface="+mn-ea"/>
              </a:rPr>
              <a:t>。”  </a:t>
            </a:r>
            <a:endParaRPr lang="zh-CN" altLang="en-US" sz="3200" b="1" u="sng" dirty="0">
              <a:latin typeface="楷体" panose="02010609060101010101" pitchFamily="49" charset="-122"/>
              <a:ea typeface="楷体" panose="02010609060101010101" pitchFamily="49" charset="-122"/>
              <a:cs typeface="楷体" panose="02010609060101010101" charset="-122"/>
            </a:endParaRPr>
          </a:p>
        </p:txBody>
      </p:sp>
      <p:sp>
        <p:nvSpPr>
          <p:cNvPr id="4" name="文本框 3"/>
          <p:cNvSpPr txBox="1"/>
          <p:nvPr/>
        </p:nvSpPr>
        <p:spPr>
          <a:xfrm>
            <a:off x="6012160" y="1221925"/>
            <a:ext cx="2232248" cy="584775"/>
          </a:xfrm>
          <a:prstGeom prst="rect">
            <a:avLst/>
          </a:prstGeom>
          <a:noFill/>
        </p:spPr>
        <p:txBody>
          <a:bodyPr wrap="square" rtlCol="0">
            <a:spAutoFit/>
          </a:bodyPr>
          <a:lstStyle/>
          <a:p>
            <a:r>
              <a:rPr lang="zh-CN" altLang="en-US" sz="3200" b="1" dirty="0">
                <a:solidFill>
                  <a:srgbClr val="FF0000"/>
                </a:solidFill>
                <a:latin typeface="楷体" panose="02010609060101010101" pitchFamily="49" charset="-122"/>
                <a:ea typeface="楷体" panose="02010609060101010101" pitchFamily="49" charset="-122"/>
              </a:rPr>
              <a:t>二人同心</a:t>
            </a:r>
          </a:p>
        </p:txBody>
      </p:sp>
      <p:sp>
        <p:nvSpPr>
          <p:cNvPr id="18" name="文本框 9"/>
          <p:cNvSpPr txBox="1"/>
          <p:nvPr/>
        </p:nvSpPr>
        <p:spPr>
          <a:xfrm>
            <a:off x="5523094" y="3181131"/>
            <a:ext cx="2592288" cy="584775"/>
          </a:xfrm>
          <a:prstGeom prst="rect">
            <a:avLst/>
          </a:prstGeom>
          <a:noFill/>
        </p:spPr>
        <p:txBody>
          <a:bodyPr wrap="square" rtlCol="0">
            <a:spAutoFit/>
          </a:bodyPr>
          <a:lstStyle/>
          <a:p>
            <a:r>
              <a:rPr lang="zh-CN" altLang="en-US" sz="3200" b="1" dirty="0">
                <a:solidFill>
                  <a:srgbClr val="FF0000"/>
                </a:solidFill>
                <a:latin typeface="楷体" panose="02010609060101010101" pitchFamily="49" charset="-122"/>
                <a:ea typeface="楷体" panose="02010609060101010101" pitchFamily="49" charset="-122"/>
              </a:rPr>
              <a:t>顶个诸葛亮</a:t>
            </a:r>
          </a:p>
        </p:txBody>
      </p:sp>
    </p:spTree>
    <p:extLst>
      <p:ext uri="{BB962C8B-B14F-4D97-AF65-F5344CB8AC3E}">
        <p14:creationId xmlns:p14="http://schemas.microsoft.com/office/powerpoint/2010/main" val="428364374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cBhvr additive="base">
                                        <p:cTn id="13" dur="500" fill="hold"/>
                                        <p:tgtEl>
                                          <p:spTgt spid="18"/>
                                        </p:tgtEl>
                                        <p:attrNameLst>
                                          <p:attrName>ppt_x</p:attrName>
                                        </p:attrNameLst>
                                      </p:cBhvr>
                                      <p:tavLst>
                                        <p:tav tm="0">
                                          <p:val>
                                            <p:strVal val="#ppt_x"/>
                                          </p:val>
                                        </p:tav>
                                        <p:tav tm="100000">
                                          <p:val>
                                            <p:strVal val="#ppt_x"/>
                                          </p:val>
                                        </p:tav>
                                      </p:tavLst>
                                    </p:anim>
                                    <p:anim calcmode="lin" valueType="num">
                                      <p:cBhvr additive="base">
                                        <p:cTn id="14"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8"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86" y="0"/>
            <a:ext cx="9139428" cy="5143500"/>
          </a:xfrm>
          <a:prstGeom prst="rect">
            <a:avLst/>
          </a:prstGeom>
        </p:spPr>
      </p:pic>
      <p:sp>
        <p:nvSpPr>
          <p:cNvPr id="3" name="文本框 3"/>
          <p:cNvSpPr txBox="1"/>
          <p:nvPr/>
        </p:nvSpPr>
        <p:spPr>
          <a:xfrm>
            <a:off x="651128" y="1419622"/>
            <a:ext cx="7834196" cy="1107996"/>
          </a:xfrm>
          <a:prstGeom prst="rect">
            <a:avLst/>
          </a:prstGeom>
          <a:noFill/>
          <a:effectLst/>
        </p:spPr>
        <p:txBody>
          <a:bodyPr wrap="none" rtlCol="0">
            <a:spAutoFit/>
          </a:bodyPr>
          <a:lstStyle/>
          <a:p>
            <a:pPr algn="ctr"/>
            <a:r>
              <a:rPr kumimoji="1" lang="zh-CN" altLang="en-US" sz="6600" b="1" dirty="0">
                <a:solidFill>
                  <a:srgbClr val="FF6600"/>
                </a:solidFill>
                <a:latin typeface="Xingkai SC" panose="02010800040101010101" pitchFamily="2" charset="-122"/>
                <a:ea typeface="Xingkai SC" panose="02010800040101010101" pitchFamily="2" charset="-122"/>
              </a:rPr>
              <a:t>七彩课堂  伴你成长</a:t>
            </a:r>
          </a:p>
        </p:txBody>
      </p:sp>
      <p:grpSp>
        <p:nvGrpSpPr>
          <p:cNvPr id="2" name="组合 3"/>
          <p:cNvGrpSpPr/>
          <p:nvPr/>
        </p:nvGrpSpPr>
        <p:grpSpPr>
          <a:xfrm>
            <a:off x="6968256" y="0"/>
            <a:ext cx="1927372" cy="771551"/>
            <a:chOff x="6968256" y="-1"/>
            <a:chExt cx="1927372" cy="771551"/>
          </a:xfrm>
        </p:grpSpPr>
        <p:pic>
          <p:nvPicPr>
            <p:cNvPr id="5" name="图片 4"/>
            <p:cNvPicPr>
              <a:picLocks noChangeAspect="1"/>
            </p:cNvPicPr>
            <p:nvPr/>
          </p:nvPicPr>
          <p:blipFill rotWithShape="1">
            <a:blip r:embed="rId3" cstate="print">
              <a:extLst>
                <a:ext uri="{28A0092B-C50C-407E-A947-70E740481C1C}">
                  <a14:useLocalDpi xmlns:a14="http://schemas.microsoft.com/office/drawing/2010/main" val="0"/>
                </a:ext>
              </a:extLst>
            </a:blip>
            <a:srcRect r="5468"/>
            <a:stretch>
              <a:fillRect/>
            </a:stretch>
          </p:blipFill>
          <p:spPr>
            <a:xfrm>
              <a:off x="6968256" y="-1"/>
              <a:ext cx="961585" cy="771551"/>
            </a:xfrm>
            <a:prstGeom prst="rect">
              <a:avLst/>
            </a:prstGeom>
          </p:spPr>
        </p:pic>
        <p:pic>
          <p:nvPicPr>
            <p:cNvPr id="6" name="图片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49408" y="124932"/>
              <a:ext cx="1346220" cy="553738"/>
            </a:xfrm>
            <a:prstGeom prst="rect">
              <a:avLst/>
            </a:prstGeom>
          </p:spPr>
        </p:pic>
        <p:sp>
          <p:nvSpPr>
            <p:cNvPr id="7" name="文本框 35"/>
            <p:cNvSpPr txBox="1"/>
            <p:nvPr/>
          </p:nvSpPr>
          <p:spPr>
            <a:xfrm>
              <a:off x="7079329" y="509940"/>
              <a:ext cx="1151277" cy="253916"/>
            </a:xfrm>
            <a:prstGeom prst="rect">
              <a:avLst/>
            </a:prstGeom>
            <a:noFill/>
          </p:spPr>
          <p:txBody>
            <a:bodyPr wrap="none" rtlCol="0">
              <a:spAutoFit/>
            </a:bodyPr>
            <a:lstStyle/>
            <a:p>
              <a:pPr algn="dist"/>
              <a:r>
                <a:rPr kumimoji="1" lang="en-US" altLang="zh-CN" sz="1050" dirty="0">
                  <a:solidFill>
                    <a:prstClr val="white">
                      <a:lumMod val="75000"/>
                    </a:prstClr>
                  </a:solidFill>
                </a:rPr>
                <a:t>QICAIKETANG</a:t>
              </a:r>
              <a:endParaRPr kumimoji="1" lang="zh-CN" altLang="en-US" sz="1050" dirty="0">
                <a:solidFill>
                  <a:prstClr val="white">
                    <a:lumMod val="75000"/>
                  </a:prstClr>
                </a:solidFill>
              </a:endParaRPr>
            </a:p>
          </p:txBody>
        </p:sp>
      </p:gr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96974" y="1208084"/>
            <a:ext cx="9036496" cy="2209836"/>
          </a:xfrm>
          <a:prstGeom prst="rect">
            <a:avLst/>
          </a:prstGeom>
          <a:noFill/>
        </p:spPr>
        <p:txBody>
          <a:bodyPr wrap="square" rtlCol="0">
            <a:spAutoFit/>
          </a:bodyPr>
          <a:lstStyle/>
          <a:p>
            <a:r>
              <a:rPr lang="zh-CN" altLang="en-US" sz="3200" dirty="0">
                <a:solidFill>
                  <a:schemeClr val="tx1"/>
                </a:solidFill>
                <a:latin typeface="黑体" panose="02010609060101010101" pitchFamily="49" charset="-122"/>
                <a:ea typeface="黑体" panose="02010609060101010101" pitchFamily="49" charset="-122"/>
                <a:cs typeface="楷体" panose="02010609060101010101" charset="-122"/>
                <a:sym typeface="+mn-ea"/>
              </a:rPr>
              <a:t>一</a:t>
            </a:r>
            <a:r>
              <a:rPr lang="zh-CN" altLang="en-US" sz="3200" dirty="0">
                <a:latin typeface="黑体" panose="02010609060101010101" pitchFamily="49" charset="-122"/>
                <a:ea typeface="黑体" panose="02010609060101010101" pitchFamily="49" charset="-122"/>
                <a:cs typeface="楷体" panose="02010609060101010101" charset="-122"/>
                <a:sym typeface="+mn-ea"/>
              </a:rPr>
              <a:t>、用“√</a:t>
            </a:r>
            <a:r>
              <a:rPr lang="en-US" altLang="zh-CN" sz="3200" dirty="0">
                <a:latin typeface="黑体" panose="02010609060101010101" pitchFamily="49" charset="-122"/>
                <a:ea typeface="黑体" panose="02010609060101010101" pitchFamily="49" charset="-122"/>
                <a:cs typeface="楷体" panose="02010609060101010101" charset="-122"/>
                <a:sym typeface="+mn-ea"/>
              </a:rPr>
              <a:t>”</a:t>
            </a:r>
            <a:r>
              <a:rPr lang="zh-CN" altLang="en-US" sz="3200" dirty="0">
                <a:latin typeface="黑体" panose="02010609060101010101" pitchFamily="49" charset="-122"/>
                <a:ea typeface="黑体" panose="02010609060101010101" pitchFamily="49" charset="-122"/>
                <a:cs typeface="楷体" panose="02010609060101010101" charset="-122"/>
                <a:sym typeface="+mn-ea"/>
              </a:rPr>
              <a:t>画出下列句子中加点字的正确读音。</a:t>
            </a:r>
            <a:endParaRPr lang="zh-CN" altLang="en-US" sz="3200" dirty="0">
              <a:solidFill>
                <a:srgbClr val="FF0000"/>
              </a:solidFill>
              <a:latin typeface="黑体" panose="02010609060101010101" pitchFamily="49" charset="-122"/>
              <a:ea typeface="黑体" panose="02010609060101010101" pitchFamily="49" charset="-122"/>
              <a:cs typeface="楷体" panose="02010609060101010101" charset="-122"/>
              <a:sym typeface="+mn-ea"/>
            </a:endParaRPr>
          </a:p>
          <a:p>
            <a:pPr>
              <a:lnSpc>
                <a:spcPct val="110000"/>
              </a:lnSpc>
            </a:pPr>
            <a:r>
              <a:rPr lang="en-US" altLang="zh-CN" sz="3200" b="1" dirty="0" smtClean="0">
                <a:latin typeface="楷体" panose="02010609060101010101" charset="-122"/>
                <a:ea typeface="楷体" panose="02010609060101010101" charset="-122"/>
                <a:cs typeface="楷体" panose="02010609060101010101" charset="-122"/>
                <a:sym typeface="+mn-ea"/>
              </a:rPr>
              <a:t>1.</a:t>
            </a:r>
            <a:r>
              <a:rPr lang="zh-CN" altLang="en-US" sz="3200" b="1" dirty="0" smtClean="0">
                <a:latin typeface="楷体" panose="02010609060101010101" charset="-122"/>
                <a:ea typeface="楷体" panose="02010609060101010101" charset="-122"/>
                <a:cs typeface="楷体" panose="02010609060101010101" charset="-122"/>
                <a:sym typeface="+mn-ea"/>
              </a:rPr>
              <a:t>鸟太太正在找绳子晾</a:t>
            </a:r>
            <a:r>
              <a:rPr lang="en-US" altLang="zh-CN" sz="3200" b="1" dirty="0" smtClean="0">
                <a:latin typeface="楷体" panose="02010609060101010101" charset="-122"/>
                <a:ea typeface="楷体" panose="02010609060101010101" charset="-122"/>
                <a:cs typeface="楷体" panose="02010609060101010101" charset="-122"/>
                <a:sym typeface="+mn-ea"/>
              </a:rPr>
              <a:t>(</a:t>
            </a:r>
            <a:r>
              <a:rPr lang="en-US" altLang="zh-CN" sz="3200" b="1" dirty="0" err="1" smtClean="0">
                <a:latin typeface="汉语拼音" pitchFamily="34" charset="0"/>
                <a:ea typeface="楷体" panose="02010609060101010101" charset="-122"/>
                <a:cs typeface="汉语拼音" pitchFamily="34" charset="0"/>
                <a:sym typeface="+mn-ea"/>
              </a:rPr>
              <a:t>liàn</a:t>
            </a:r>
            <a:r>
              <a:rPr lang="en-US" altLang="zh-CN" sz="3200" dirty="0" err="1" smtClean="0">
                <a:latin typeface="汉语拼音" pitchFamily="34" charset="0"/>
                <a:cs typeface="汉语拼音" pitchFamily="34" charset="0"/>
              </a:rPr>
              <a:t>g</a:t>
            </a:r>
            <a:r>
              <a:rPr lang="zh-CN" altLang="en-US" sz="3200" dirty="0" smtClean="0">
                <a:latin typeface="汉语拼音" pitchFamily="34" charset="0"/>
                <a:ea typeface="楷体" panose="02010609060101010101" charset="-122"/>
                <a:cs typeface="汉语拼音" pitchFamily="34" charset="0"/>
              </a:rPr>
              <a:t>  </a:t>
            </a:r>
            <a:r>
              <a:rPr lang="en-US" altLang="zh-CN" sz="3200" b="1" dirty="0" err="1" smtClean="0">
                <a:latin typeface="汉语拼音" pitchFamily="34" charset="0"/>
                <a:ea typeface="楷体" panose="02010609060101010101" charset="-122"/>
                <a:cs typeface="汉语拼音" pitchFamily="34" charset="0"/>
                <a:sym typeface="+mn-ea"/>
              </a:rPr>
              <a:t>jīn</a:t>
            </a:r>
            <a:r>
              <a:rPr lang="en-US" altLang="zh-CN" sz="3200" dirty="0" err="1" smtClean="0">
                <a:latin typeface="汉语拼音" pitchFamily="34" charset="0"/>
                <a:cs typeface="汉语拼音" pitchFamily="34" charset="0"/>
              </a:rPr>
              <a:t>g</a:t>
            </a:r>
            <a:r>
              <a:rPr lang="en-US" altLang="zh-CN" sz="3200" b="1" dirty="0" smtClean="0">
                <a:latin typeface="楷体" panose="02010609060101010101" charset="-122"/>
                <a:ea typeface="楷体" panose="02010609060101010101" charset="-122"/>
                <a:cs typeface="楷体" panose="02010609060101010101" charset="-122"/>
                <a:sym typeface="+mn-ea"/>
              </a:rPr>
              <a:t>)</a:t>
            </a:r>
            <a:r>
              <a:rPr lang="zh-CN" altLang="en-US" sz="3200" b="1" dirty="0" smtClean="0">
                <a:latin typeface="楷体" panose="02010609060101010101" charset="-122"/>
                <a:ea typeface="楷体" panose="02010609060101010101" charset="-122"/>
                <a:cs typeface="楷体" panose="02010609060101010101" charset="-122"/>
                <a:sym typeface="+mn-ea"/>
              </a:rPr>
              <a:t>小鸟的尿布。 </a:t>
            </a:r>
            <a:endParaRPr lang="en-US" altLang="zh-CN" sz="3200" b="1" dirty="0" smtClean="0">
              <a:latin typeface="楷体" panose="02010609060101010101" charset="-122"/>
              <a:ea typeface="楷体" panose="02010609060101010101" charset="-122"/>
              <a:cs typeface="楷体" panose="02010609060101010101" charset="-122"/>
              <a:sym typeface="+mn-ea"/>
            </a:endParaRPr>
          </a:p>
          <a:p>
            <a:pPr>
              <a:lnSpc>
                <a:spcPct val="110000"/>
              </a:lnSpc>
            </a:pPr>
            <a:r>
              <a:rPr lang="en-US" altLang="zh-CN" sz="3200" b="1" dirty="0" smtClean="0">
                <a:latin typeface="楷体" panose="02010609060101010101" charset="-122"/>
                <a:ea typeface="楷体" panose="02010609060101010101" charset="-122"/>
                <a:cs typeface="楷体" panose="02010609060101010101" charset="-122"/>
                <a:sym typeface="+mn-ea"/>
              </a:rPr>
              <a:t>2.</a:t>
            </a:r>
            <a:r>
              <a:rPr lang="zh-CN" altLang="en-US" sz="3200" b="1" dirty="0" smtClean="0">
                <a:latin typeface="楷体" panose="02010609060101010101" charset="-122"/>
                <a:ea typeface="楷体" panose="02010609060101010101" charset="-122"/>
                <a:cs typeface="楷体" panose="02010609060101010101" charset="-122"/>
                <a:sym typeface="+mn-ea"/>
              </a:rPr>
              <a:t>我</a:t>
            </a:r>
            <a:r>
              <a:rPr lang="zh-CN" altLang="en-US" sz="3200" b="1" dirty="0">
                <a:latin typeface="楷体" panose="02010609060101010101" charset="-122"/>
                <a:ea typeface="楷体" panose="02010609060101010101" charset="-122"/>
                <a:cs typeface="楷体" panose="02010609060101010101" charset="-122"/>
                <a:sym typeface="+mn-ea"/>
              </a:rPr>
              <a:t>在练习</a:t>
            </a:r>
            <a:r>
              <a:rPr lang="zh-CN" altLang="en-US" sz="3200" b="1" dirty="0" smtClean="0">
                <a:latin typeface="楷体" panose="02010609060101010101" charset="-122"/>
                <a:ea typeface="楷体" panose="02010609060101010101" charset="-122"/>
                <a:cs typeface="楷体" panose="02010609060101010101" charset="-122"/>
                <a:sym typeface="+mn-ea"/>
              </a:rPr>
              <a:t>啼叫，现在差</a:t>
            </a:r>
            <a:r>
              <a:rPr lang="en-US" altLang="zh-CN" sz="3200" b="1" dirty="0" smtClean="0">
                <a:latin typeface="楷体" panose="02010609060101010101" charset="-122"/>
                <a:ea typeface="楷体" panose="02010609060101010101" charset="-122"/>
                <a:cs typeface="楷体" panose="02010609060101010101" charset="-122"/>
                <a:sym typeface="+mn-ea"/>
              </a:rPr>
              <a:t>(</a:t>
            </a:r>
            <a:r>
              <a:rPr lang="en-US" altLang="zh-CN" sz="3200" b="1" dirty="0" err="1">
                <a:latin typeface="汉语拼音" pitchFamily="34" charset="0"/>
                <a:ea typeface="楷体" panose="02010609060101010101" charset="-122"/>
                <a:cs typeface="汉语拼音" pitchFamily="34" charset="0"/>
                <a:sym typeface="+mn-ea"/>
              </a:rPr>
              <a:t>chà</a:t>
            </a:r>
            <a:r>
              <a:rPr lang="en-US" altLang="zh-CN" sz="3200" b="1" dirty="0">
                <a:latin typeface="汉语拼音" pitchFamily="34" charset="0"/>
                <a:ea typeface="楷体" panose="02010609060101010101" charset="-122"/>
                <a:cs typeface="汉语拼音" pitchFamily="34" charset="0"/>
                <a:sym typeface="+mn-ea"/>
              </a:rPr>
              <a:t> </a:t>
            </a:r>
            <a:r>
              <a:rPr lang="en-US" altLang="zh-CN" sz="3200" b="1" dirty="0" err="1">
                <a:latin typeface="汉语拼音" pitchFamily="34" charset="0"/>
                <a:ea typeface="楷体" panose="02010609060101010101" charset="-122"/>
                <a:cs typeface="汉语拼音" pitchFamily="34" charset="0"/>
                <a:sym typeface="+mn-ea"/>
              </a:rPr>
              <a:t>chā</a:t>
            </a:r>
            <a:r>
              <a:rPr lang="en-US" altLang="zh-CN" sz="3200" b="1" dirty="0">
                <a:latin typeface="楷体" panose="02010609060101010101" charset="-122"/>
                <a:ea typeface="楷体" panose="02010609060101010101" charset="-122"/>
                <a:cs typeface="楷体" panose="02010609060101010101" charset="-122"/>
                <a:sym typeface="+mn-ea"/>
              </a:rPr>
              <a:t>)</a:t>
            </a:r>
            <a:r>
              <a:rPr lang="zh-CN" altLang="en-US" sz="3200" b="1" dirty="0">
                <a:latin typeface="楷体" panose="02010609060101010101" charset="-122"/>
                <a:ea typeface="楷体" panose="02010609060101010101" charset="-122"/>
                <a:cs typeface="楷体" panose="02010609060101010101" charset="-122"/>
                <a:sym typeface="+mn-ea"/>
              </a:rPr>
              <a:t>不</a:t>
            </a:r>
            <a:r>
              <a:rPr lang="zh-CN" altLang="en-US" sz="3200" b="1" dirty="0" smtClean="0">
                <a:latin typeface="楷体" panose="02010609060101010101" charset="-122"/>
                <a:ea typeface="楷体" panose="02010609060101010101" charset="-122"/>
                <a:cs typeface="楷体" panose="02010609060101010101" charset="-122"/>
                <a:sym typeface="+mn-ea"/>
              </a:rPr>
              <a:t>多学会</a:t>
            </a:r>
            <a:r>
              <a:rPr lang="zh-CN" altLang="en-US" sz="3200" b="1" dirty="0">
                <a:latin typeface="楷体" panose="02010609060101010101" charset="-122"/>
                <a:ea typeface="楷体" panose="02010609060101010101" charset="-122"/>
                <a:cs typeface="楷体" panose="02010609060101010101" charset="-122"/>
                <a:sym typeface="+mn-ea"/>
              </a:rPr>
              <a:t>了。 </a:t>
            </a:r>
            <a:endParaRPr lang="en-US" altLang="zh-CN" sz="3200" b="1" dirty="0">
              <a:latin typeface="楷体" panose="02010609060101010101" charset="-122"/>
              <a:ea typeface="楷体" panose="02010609060101010101" charset="-122"/>
              <a:cs typeface="楷体" panose="02010609060101010101" charset="-122"/>
              <a:sym typeface="+mn-ea"/>
            </a:endParaRPr>
          </a:p>
          <a:p>
            <a:pPr>
              <a:lnSpc>
                <a:spcPct val="110000"/>
              </a:lnSpc>
            </a:pPr>
            <a:r>
              <a:rPr lang="en-US" altLang="zh-CN" sz="3200" b="1" dirty="0" smtClean="0">
                <a:latin typeface="楷体" panose="02010609060101010101" charset="-122"/>
                <a:ea typeface="楷体" panose="02010609060101010101" charset="-122"/>
                <a:cs typeface="楷体" panose="02010609060101010101" charset="-122"/>
                <a:sym typeface="+mn-ea"/>
              </a:rPr>
              <a:t>3.</a:t>
            </a:r>
            <a:r>
              <a:rPr lang="zh-CN" altLang="en-US" sz="3200" b="1" dirty="0" smtClean="0">
                <a:latin typeface="楷体" panose="02010609060101010101" charset="-122"/>
                <a:ea typeface="楷体" panose="02010609060101010101" charset="-122"/>
                <a:cs typeface="楷体" panose="02010609060101010101" charset="-122"/>
                <a:sym typeface="+mn-ea"/>
              </a:rPr>
              <a:t>我压</a:t>
            </a:r>
            <a:r>
              <a:rPr lang="en-US" altLang="zh-CN" sz="3200" b="1" dirty="0" smtClean="0">
                <a:latin typeface="楷体" panose="02010609060101010101" charset="-122"/>
                <a:ea typeface="楷体" panose="02010609060101010101" charset="-122"/>
                <a:cs typeface="楷体" panose="02010609060101010101" charset="-122"/>
                <a:sym typeface="+mn-ea"/>
              </a:rPr>
              <a:t>(</a:t>
            </a:r>
            <a:r>
              <a:rPr lang="en-US" altLang="zh-CN" sz="3200" b="1" dirty="0" err="1">
                <a:latin typeface="汉语拼音" pitchFamily="34" charset="0"/>
                <a:ea typeface="楷体" panose="02010609060101010101" charset="-122"/>
                <a:cs typeface="汉语拼音" pitchFamily="34" charset="0"/>
                <a:sym typeface="+mn-ea"/>
              </a:rPr>
              <a:t>yā</a:t>
            </a:r>
            <a:r>
              <a:rPr lang="en-US" altLang="zh-CN" sz="3200" b="1" dirty="0">
                <a:latin typeface="汉语拼音" pitchFamily="34" charset="0"/>
                <a:ea typeface="楷体" panose="02010609060101010101" charset="-122"/>
                <a:cs typeface="汉语拼音" pitchFamily="34" charset="0"/>
                <a:sym typeface="+mn-ea"/>
              </a:rPr>
              <a:t> </a:t>
            </a:r>
            <a:r>
              <a:rPr lang="en-US" altLang="zh-CN" sz="3200" b="1" dirty="0" err="1">
                <a:latin typeface="汉语拼音" pitchFamily="34" charset="0"/>
                <a:ea typeface="楷体" panose="02010609060101010101" charset="-122"/>
                <a:cs typeface="汉语拼音" pitchFamily="34" charset="0"/>
                <a:sym typeface="+mn-ea"/>
              </a:rPr>
              <a:t>yà</a:t>
            </a:r>
            <a:r>
              <a:rPr lang="en-US" altLang="zh-CN" sz="3200" b="1" dirty="0">
                <a:latin typeface="楷体" panose="02010609060101010101" charset="-122"/>
                <a:ea typeface="楷体" panose="02010609060101010101" charset="-122"/>
                <a:cs typeface="楷体" panose="02010609060101010101" charset="-122"/>
                <a:sym typeface="+mn-ea"/>
              </a:rPr>
              <a:t>)</a:t>
            </a:r>
            <a:r>
              <a:rPr lang="zh-CN" altLang="en-US" sz="3200" b="1" dirty="0">
                <a:latin typeface="楷体" panose="02010609060101010101" charset="-122"/>
                <a:ea typeface="楷体" panose="02010609060101010101" charset="-122"/>
                <a:cs typeface="楷体" panose="02010609060101010101" charset="-122"/>
                <a:sym typeface="+mn-ea"/>
              </a:rPr>
              <a:t>根就没想抓你。 </a:t>
            </a:r>
            <a:endParaRPr lang="zh-CN" altLang="en-US" sz="3200" b="1" dirty="0">
              <a:latin typeface="楷体" panose="02010609060101010101" charset="-122"/>
              <a:ea typeface="楷体" panose="02010609060101010101" charset="-122"/>
              <a:cs typeface="楷体" panose="02010609060101010101" charset="-122"/>
            </a:endParaRPr>
          </a:p>
        </p:txBody>
      </p:sp>
      <p:sp>
        <p:nvSpPr>
          <p:cNvPr id="8" name="文本框 7"/>
          <p:cNvSpPr txBox="1"/>
          <p:nvPr/>
        </p:nvSpPr>
        <p:spPr>
          <a:xfrm>
            <a:off x="4759449" y="1817909"/>
            <a:ext cx="563085" cy="584775"/>
          </a:xfrm>
          <a:prstGeom prst="rect">
            <a:avLst/>
          </a:prstGeom>
          <a:noFill/>
        </p:spPr>
        <p:txBody>
          <a:bodyPr wrap="square" rtlCol="0">
            <a:spAutoFit/>
          </a:bodyPr>
          <a:lstStyle/>
          <a:p>
            <a:r>
              <a:rPr lang="zh-CN" altLang="en-US" sz="3200" b="1" dirty="0">
                <a:solidFill>
                  <a:srgbClr val="FF0000"/>
                </a:solidFill>
                <a:latin typeface="楷体" panose="02010609060101010101" charset="-122"/>
                <a:ea typeface="楷体" panose="02010609060101010101" charset="-122"/>
              </a:rPr>
              <a:t>√</a:t>
            </a:r>
          </a:p>
        </p:txBody>
      </p:sp>
      <p:sp>
        <p:nvSpPr>
          <p:cNvPr id="18" name="文本框 7"/>
          <p:cNvSpPr txBox="1"/>
          <p:nvPr/>
        </p:nvSpPr>
        <p:spPr>
          <a:xfrm>
            <a:off x="5047481" y="2385262"/>
            <a:ext cx="563085" cy="584775"/>
          </a:xfrm>
          <a:prstGeom prst="rect">
            <a:avLst/>
          </a:prstGeom>
          <a:noFill/>
        </p:spPr>
        <p:txBody>
          <a:bodyPr wrap="square" rtlCol="0">
            <a:spAutoFit/>
          </a:bodyPr>
          <a:lstStyle/>
          <a:p>
            <a:r>
              <a:rPr lang="zh-CN" altLang="en-US" sz="3200" b="1" dirty="0">
                <a:solidFill>
                  <a:srgbClr val="FF0000"/>
                </a:solidFill>
                <a:latin typeface="楷体" panose="02010609060101010101" charset="-122"/>
                <a:ea typeface="楷体" panose="02010609060101010101" charset="-122"/>
              </a:rPr>
              <a:t>√</a:t>
            </a:r>
          </a:p>
        </p:txBody>
      </p:sp>
      <p:sp>
        <p:nvSpPr>
          <p:cNvPr id="21" name="文本框 7"/>
          <p:cNvSpPr txBox="1"/>
          <p:nvPr/>
        </p:nvSpPr>
        <p:spPr>
          <a:xfrm>
            <a:off x="2378993" y="2995087"/>
            <a:ext cx="563085" cy="584775"/>
          </a:xfrm>
          <a:prstGeom prst="rect">
            <a:avLst/>
          </a:prstGeom>
          <a:noFill/>
        </p:spPr>
        <p:txBody>
          <a:bodyPr wrap="square" rtlCol="0">
            <a:spAutoFit/>
          </a:bodyPr>
          <a:lstStyle/>
          <a:p>
            <a:r>
              <a:rPr lang="zh-CN" altLang="en-US" sz="3200" b="1" dirty="0">
                <a:solidFill>
                  <a:srgbClr val="FF0000"/>
                </a:solidFill>
                <a:latin typeface="楷体" panose="02010609060101010101" charset="-122"/>
                <a:ea typeface="楷体" panose="02010609060101010101" charset="-122"/>
              </a:rPr>
              <a:t>√</a:t>
            </a:r>
          </a:p>
        </p:txBody>
      </p:sp>
      <p:sp>
        <p:nvSpPr>
          <p:cNvPr id="27" name="文本框 8"/>
          <p:cNvSpPr txBox="1"/>
          <p:nvPr/>
        </p:nvSpPr>
        <p:spPr>
          <a:xfrm>
            <a:off x="213420" y="195486"/>
            <a:ext cx="1668780" cy="523220"/>
          </a:xfrm>
          <a:prstGeom prst="rect">
            <a:avLst/>
          </a:prstGeom>
          <a:ln/>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zh-CN" altLang="en-US" sz="2800">
                <a:solidFill>
                  <a:schemeClr val="tx1"/>
                </a:solidFill>
                <a:latin typeface="黑体" panose="02010609060101010101" pitchFamily="49" charset="-122"/>
                <a:ea typeface="黑体" panose="02010609060101010101" pitchFamily="49" charset="-122"/>
              </a:rPr>
              <a:t>巩固练习</a:t>
            </a:r>
          </a:p>
        </p:txBody>
      </p:sp>
      <p:sp>
        <p:nvSpPr>
          <p:cNvPr id="12" name="TextBox 11"/>
          <p:cNvSpPr txBox="1"/>
          <p:nvPr/>
        </p:nvSpPr>
        <p:spPr>
          <a:xfrm>
            <a:off x="4452367" y="2446931"/>
            <a:ext cx="648072" cy="584775"/>
          </a:xfrm>
          <a:prstGeom prst="rect">
            <a:avLst/>
          </a:prstGeom>
          <a:noFill/>
        </p:spPr>
        <p:txBody>
          <a:bodyPr wrap="square" rtlCol="0">
            <a:spAutoFit/>
          </a:bodyPr>
          <a:lstStyle/>
          <a:p>
            <a:r>
              <a:rPr lang="en-US" altLang="zh-CN" sz="3200" b="1" dirty="0" smtClean="0">
                <a:solidFill>
                  <a:srgbClr val="FF0000"/>
                </a:solidFill>
              </a:rPr>
              <a:t>·</a:t>
            </a:r>
            <a:endParaRPr lang="zh-CN" altLang="en-US" sz="3200" b="1" dirty="0">
              <a:solidFill>
                <a:srgbClr val="FF0000"/>
              </a:solidFill>
            </a:endParaRPr>
          </a:p>
        </p:txBody>
      </p:sp>
      <p:sp>
        <p:nvSpPr>
          <p:cNvPr id="13" name="TextBox 12"/>
          <p:cNvSpPr txBox="1"/>
          <p:nvPr/>
        </p:nvSpPr>
        <p:spPr>
          <a:xfrm>
            <a:off x="1231057" y="2970037"/>
            <a:ext cx="648072" cy="584775"/>
          </a:xfrm>
          <a:prstGeom prst="rect">
            <a:avLst/>
          </a:prstGeom>
          <a:noFill/>
        </p:spPr>
        <p:txBody>
          <a:bodyPr wrap="square" rtlCol="0">
            <a:spAutoFit/>
          </a:bodyPr>
          <a:lstStyle/>
          <a:p>
            <a:r>
              <a:rPr lang="en-US" altLang="zh-CN" sz="3200" b="1" dirty="0">
                <a:solidFill>
                  <a:srgbClr val="FF0000"/>
                </a:solidFill>
              </a:rPr>
              <a:t>·</a:t>
            </a:r>
            <a:endParaRPr lang="zh-CN" altLang="en-US" sz="3200" b="1" dirty="0">
              <a:solidFill>
                <a:srgbClr val="FF0000"/>
              </a:solidFill>
            </a:endParaRPr>
          </a:p>
        </p:txBody>
      </p:sp>
      <p:sp>
        <p:nvSpPr>
          <p:cNvPr id="14" name="TextBox 13"/>
          <p:cNvSpPr txBox="1"/>
          <p:nvPr/>
        </p:nvSpPr>
        <p:spPr>
          <a:xfrm>
            <a:off x="4073277" y="1904907"/>
            <a:ext cx="324036" cy="584775"/>
          </a:xfrm>
          <a:prstGeom prst="rect">
            <a:avLst/>
          </a:prstGeom>
          <a:noFill/>
        </p:spPr>
        <p:txBody>
          <a:bodyPr wrap="square" rtlCol="0">
            <a:spAutoFit/>
          </a:bodyPr>
          <a:lstStyle/>
          <a:p>
            <a:r>
              <a:rPr lang="en-US" altLang="zh-CN" sz="3200" b="1" dirty="0" smtClean="0">
                <a:solidFill>
                  <a:srgbClr val="FF0000"/>
                </a:solidFill>
              </a:rPr>
              <a:t>·</a:t>
            </a:r>
            <a:endParaRPr lang="zh-CN" altLang="en-US" sz="3200" b="1" dirty="0">
              <a:solidFill>
                <a:srgbClr val="FF0000"/>
              </a:solidFill>
            </a:endParaRPr>
          </a:p>
        </p:txBody>
      </p:sp>
    </p:spTree>
    <p:extLst>
      <p:ext uri="{BB962C8B-B14F-4D97-AF65-F5344CB8AC3E}">
        <p14:creationId xmlns:p14="http://schemas.microsoft.com/office/powerpoint/2010/main" val="195077726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000"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000" fill="hold">
                                          <p:stCondLst>
                                            <p:cond delay="0"/>
                                          </p:stCondLst>
                                        </p:cTn>
                                        <p:tgtEl>
                                          <p:spTgt spid="18"/>
                                        </p:tgtEl>
                                        <p:attrNameLst>
                                          <p:attrName>style.visibility</p:attrName>
                                        </p:attrNameLst>
                                      </p:cBhvr>
                                      <p:to>
                                        <p:strVal val="visible"/>
                                      </p:to>
                                    </p:set>
                                    <p:anim calcmode="lin" valueType="num">
                                      <p:cBhvr additive="base">
                                        <p:cTn id="11" dur="1000" fill="hold"/>
                                        <p:tgtEl>
                                          <p:spTgt spid="18"/>
                                        </p:tgtEl>
                                        <p:attrNameLst>
                                          <p:attrName>ppt_x</p:attrName>
                                        </p:attrNameLst>
                                      </p:cBhvr>
                                      <p:tavLst>
                                        <p:tav tm="0">
                                          <p:val>
                                            <p:strVal val="#ppt_x"/>
                                          </p:val>
                                        </p:tav>
                                        <p:tav tm="100000">
                                          <p:val>
                                            <p:strVal val="#ppt_x"/>
                                          </p:val>
                                        </p:tav>
                                      </p:tavLst>
                                    </p:anim>
                                    <p:anim calcmode="lin" valueType="num">
                                      <p:cBhvr additive="base">
                                        <p:cTn id="12" dur="1000" fill="hold"/>
                                        <p:tgtEl>
                                          <p:spTgt spid="18"/>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000" fill="hold">
                                          <p:stCondLst>
                                            <p:cond delay="0"/>
                                          </p:stCondLst>
                                        </p:cTn>
                                        <p:tgtEl>
                                          <p:spTgt spid="21"/>
                                        </p:tgtEl>
                                        <p:attrNameLst>
                                          <p:attrName>style.visibility</p:attrName>
                                        </p:attrNameLst>
                                      </p:cBhvr>
                                      <p:to>
                                        <p:strVal val="visible"/>
                                      </p:to>
                                    </p:set>
                                    <p:anim calcmode="lin" valueType="num">
                                      <p:cBhvr additive="base">
                                        <p:cTn id="15" dur="1000" fill="hold"/>
                                        <p:tgtEl>
                                          <p:spTgt spid="21"/>
                                        </p:tgtEl>
                                        <p:attrNameLst>
                                          <p:attrName>ppt_x</p:attrName>
                                        </p:attrNameLst>
                                      </p:cBhvr>
                                      <p:tavLst>
                                        <p:tav tm="0">
                                          <p:val>
                                            <p:strVal val="#ppt_x"/>
                                          </p:val>
                                        </p:tav>
                                        <p:tav tm="100000">
                                          <p:val>
                                            <p:strVal val="#ppt_x"/>
                                          </p:val>
                                        </p:tav>
                                      </p:tavLst>
                                    </p:anim>
                                    <p:anim calcmode="lin" valueType="num">
                                      <p:cBhvr additive="base">
                                        <p:cTn id="16" dur="10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8" grpId="0"/>
      <p:bldP spid="2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11560" y="401632"/>
            <a:ext cx="8136904" cy="4339650"/>
          </a:xfrm>
          <a:prstGeom prst="rect">
            <a:avLst/>
          </a:prstGeom>
          <a:noFill/>
        </p:spPr>
        <p:txBody>
          <a:bodyPr wrap="square" rtlCol="0">
            <a:spAutoFit/>
          </a:bodyPr>
          <a:lstStyle/>
          <a:p>
            <a:r>
              <a:rPr lang="zh-CN" altLang="en-US" sz="3200" dirty="0">
                <a:latin typeface="+mn-ea"/>
              </a:rPr>
              <a:t>二、给红色字选择正确的解释。</a:t>
            </a:r>
            <a:endParaRPr lang="en-US" altLang="zh-CN" sz="3200" dirty="0">
              <a:latin typeface="+mn-ea"/>
            </a:endParaRPr>
          </a:p>
          <a:p>
            <a:r>
              <a:rPr lang="zh-CN" altLang="en-US" sz="3200" dirty="0" smtClean="0">
                <a:solidFill>
                  <a:srgbClr val="FF0000"/>
                </a:solidFill>
                <a:latin typeface="黑体" panose="02010609060101010101" pitchFamily="49" charset="-122"/>
                <a:ea typeface="黑体" panose="02010609060101010101" pitchFamily="49" charset="-122"/>
                <a:cs typeface="楷体" panose="02010609060101010101" charset="-122"/>
                <a:sym typeface="+mn-ea"/>
              </a:rPr>
              <a:t>   暴</a:t>
            </a:r>
            <a:r>
              <a:rPr lang="zh-CN" altLang="en-US" sz="3200" dirty="0">
                <a:latin typeface="黑体" panose="02010609060101010101" pitchFamily="49" charset="-122"/>
                <a:ea typeface="黑体" panose="02010609060101010101" pitchFamily="49" charset="-122"/>
                <a:cs typeface="楷体" panose="02010609060101010101" charset="-122"/>
                <a:sym typeface="+mn-ea"/>
              </a:rPr>
              <a:t>：</a:t>
            </a:r>
            <a:r>
              <a:rPr lang="zh-CN" altLang="en-US" sz="3200" b="1" dirty="0">
                <a:latin typeface="楷体" panose="02010609060101010101" charset="-122"/>
                <a:ea typeface="楷体" panose="02010609060101010101" charset="-122"/>
                <a:cs typeface="楷体" panose="02010609060101010101" charset="-122"/>
                <a:sym typeface="+mn-ea"/>
              </a:rPr>
              <a:t>①突然而且猛烈。②凶狠；残酷。 ③急躁。 ④姓。⑤露出来；显露。 ⑥糟蹋。</a:t>
            </a:r>
            <a:r>
              <a:rPr lang="zh-CN" altLang="en-US" sz="3200" b="1" dirty="0">
                <a:solidFill>
                  <a:srgbClr val="FF0000"/>
                </a:solidFill>
                <a:latin typeface="楷体" panose="02010609060101010101" charset="-122"/>
                <a:ea typeface="楷体" panose="02010609060101010101" charset="-122"/>
                <a:cs typeface="楷体" panose="02010609060101010101" charset="-122"/>
                <a:sym typeface="+mn-ea"/>
              </a:rPr>
              <a:t>   </a:t>
            </a:r>
            <a:endParaRPr lang="en-US" altLang="zh-CN" sz="3200" b="1" dirty="0">
              <a:solidFill>
                <a:srgbClr val="FF0000"/>
              </a:solidFill>
              <a:latin typeface="楷体" panose="02010609060101010101" charset="-122"/>
              <a:ea typeface="楷体" panose="02010609060101010101" charset="-122"/>
              <a:cs typeface="楷体" panose="02010609060101010101" charset="-122"/>
              <a:sym typeface="+mn-ea"/>
            </a:endParaRPr>
          </a:p>
          <a:p>
            <a:r>
              <a:rPr lang="zh-CN" altLang="en-US" sz="3600" b="1" dirty="0">
                <a:solidFill>
                  <a:srgbClr val="FF0000"/>
                </a:solidFill>
                <a:latin typeface="楷体" panose="02010609060101010101" charset="-122"/>
                <a:ea typeface="楷体" panose="02010609060101010101" charset="-122"/>
                <a:cs typeface="楷体" panose="02010609060101010101" charset="-122"/>
                <a:sym typeface="+mn-ea"/>
              </a:rPr>
              <a:t> </a:t>
            </a:r>
            <a:endParaRPr lang="en-US" altLang="zh-CN" sz="3600" b="1" dirty="0">
              <a:solidFill>
                <a:srgbClr val="FF0000"/>
              </a:solidFill>
              <a:latin typeface="楷体" panose="02010609060101010101" charset="-122"/>
              <a:ea typeface="楷体" panose="02010609060101010101" charset="-122"/>
              <a:cs typeface="楷体" panose="02010609060101010101" charset="-122"/>
              <a:sym typeface="+mn-ea"/>
            </a:endParaRPr>
          </a:p>
          <a:p>
            <a:r>
              <a:rPr lang="zh-CN" altLang="en-US" sz="3600" b="1" dirty="0">
                <a:solidFill>
                  <a:srgbClr val="FF0000"/>
                </a:solidFill>
                <a:latin typeface="楷体" panose="02010609060101010101" charset="-122"/>
                <a:ea typeface="楷体" panose="02010609060101010101" charset="-122"/>
                <a:cs typeface="楷体" panose="02010609060101010101" charset="-122"/>
                <a:sym typeface="+mn-ea"/>
              </a:rPr>
              <a:t>         暴</a:t>
            </a:r>
            <a:r>
              <a:rPr lang="zh-CN" altLang="en-US" sz="3600" b="1" dirty="0">
                <a:latin typeface="楷体" panose="02010609060101010101" charset="-122"/>
                <a:ea typeface="楷体" panose="02010609060101010101" charset="-122"/>
                <a:cs typeface="楷体" panose="02010609060101010101" charset="-122"/>
                <a:sym typeface="+mn-ea"/>
              </a:rPr>
              <a:t>露    （   ）</a:t>
            </a:r>
            <a:endParaRPr lang="en-US" altLang="zh-CN" sz="3600" b="1" dirty="0">
              <a:latin typeface="楷体" panose="02010609060101010101" charset="-122"/>
              <a:ea typeface="楷体" panose="02010609060101010101" charset="-122"/>
              <a:cs typeface="楷体" panose="02010609060101010101" charset="-122"/>
              <a:sym typeface="+mn-ea"/>
            </a:endParaRPr>
          </a:p>
          <a:p>
            <a:r>
              <a:rPr lang="zh-CN" altLang="en-US" sz="3600" b="1" dirty="0">
                <a:latin typeface="楷体" panose="02010609060101010101" charset="-122"/>
                <a:ea typeface="楷体" panose="02010609060101010101" charset="-122"/>
                <a:cs typeface="楷体" panose="02010609060101010101" charset="-122"/>
                <a:sym typeface="+mn-ea"/>
              </a:rPr>
              <a:t>         </a:t>
            </a:r>
            <a:r>
              <a:rPr lang="zh-CN" altLang="en-US" sz="3600" b="1" dirty="0">
                <a:solidFill>
                  <a:srgbClr val="FF0000"/>
                </a:solidFill>
                <a:latin typeface="楷体" panose="02010609060101010101" charset="-122"/>
                <a:ea typeface="楷体" panose="02010609060101010101" charset="-122"/>
                <a:cs typeface="楷体" panose="02010609060101010101" charset="-122"/>
                <a:sym typeface="+mn-ea"/>
              </a:rPr>
              <a:t>暴</a:t>
            </a:r>
            <a:r>
              <a:rPr lang="zh-CN" altLang="en-US" sz="3600" b="1" dirty="0">
                <a:latin typeface="楷体" panose="02010609060101010101" charset="-122"/>
                <a:ea typeface="楷体" panose="02010609060101010101" charset="-122"/>
                <a:cs typeface="楷体" panose="02010609060101010101" charset="-122"/>
                <a:sym typeface="+mn-ea"/>
              </a:rPr>
              <a:t>行    （   ）</a:t>
            </a:r>
            <a:endParaRPr lang="en-US" altLang="zh-CN" sz="3600" b="1" dirty="0">
              <a:latin typeface="楷体" panose="02010609060101010101" charset="-122"/>
              <a:ea typeface="楷体" panose="02010609060101010101" charset="-122"/>
              <a:cs typeface="楷体" panose="02010609060101010101" charset="-122"/>
              <a:sym typeface="+mn-ea"/>
            </a:endParaRPr>
          </a:p>
          <a:p>
            <a:r>
              <a:rPr lang="zh-CN" altLang="en-US" sz="3600" b="1" dirty="0">
                <a:latin typeface="楷体" panose="02010609060101010101" charset="-122"/>
                <a:ea typeface="楷体" panose="02010609060101010101" charset="-122"/>
                <a:cs typeface="楷体" panose="02010609060101010101" charset="-122"/>
                <a:sym typeface="+mn-ea"/>
              </a:rPr>
              <a:t>         自</a:t>
            </a:r>
            <a:r>
              <a:rPr lang="zh-CN" altLang="en-US" sz="3600" b="1" dirty="0">
                <a:solidFill>
                  <a:srgbClr val="FF0000"/>
                </a:solidFill>
                <a:latin typeface="楷体" panose="02010609060101010101" charset="-122"/>
                <a:ea typeface="楷体" panose="02010609060101010101" charset="-122"/>
                <a:cs typeface="楷体" panose="02010609060101010101" charset="-122"/>
                <a:sym typeface="+mn-ea"/>
              </a:rPr>
              <a:t>暴</a:t>
            </a:r>
            <a:r>
              <a:rPr lang="zh-CN" altLang="en-US" sz="3600" b="1" dirty="0">
                <a:latin typeface="楷体" panose="02010609060101010101" charset="-122"/>
                <a:ea typeface="楷体" panose="02010609060101010101" charset="-122"/>
                <a:cs typeface="楷体" panose="02010609060101010101" charset="-122"/>
                <a:sym typeface="+mn-ea"/>
              </a:rPr>
              <a:t>自弃（   ）</a:t>
            </a:r>
            <a:endParaRPr lang="en-US" altLang="zh-CN" sz="3600" b="1" dirty="0">
              <a:latin typeface="楷体" panose="02010609060101010101" charset="-122"/>
              <a:ea typeface="楷体" panose="02010609060101010101" charset="-122"/>
              <a:cs typeface="楷体" panose="02010609060101010101" charset="-122"/>
              <a:sym typeface="+mn-ea"/>
            </a:endParaRPr>
          </a:p>
          <a:p>
            <a:r>
              <a:rPr lang="zh-CN" altLang="en-US" sz="3600" b="1" dirty="0">
                <a:solidFill>
                  <a:srgbClr val="FF0000"/>
                </a:solidFill>
                <a:latin typeface="楷体" panose="02010609060101010101" charset="-122"/>
                <a:ea typeface="楷体" panose="02010609060101010101" charset="-122"/>
                <a:cs typeface="楷体" panose="02010609060101010101" charset="-122"/>
                <a:sym typeface="+mn-ea"/>
              </a:rPr>
              <a:t>         暴</a:t>
            </a:r>
            <a:r>
              <a:rPr lang="zh-CN" altLang="en-US" sz="3600" b="1" dirty="0">
                <a:latin typeface="楷体" panose="02010609060101010101" charset="-122"/>
                <a:ea typeface="楷体" panose="02010609060101010101" charset="-122"/>
                <a:cs typeface="楷体" panose="02010609060101010101" charset="-122"/>
                <a:sym typeface="+mn-ea"/>
              </a:rPr>
              <a:t>饮暴食（   ） </a:t>
            </a:r>
            <a:endParaRPr lang="zh-CN" altLang="en-US" sz="3600" dirty="0"/>
          </a:p>
        </p:txBody>
      </p:sp>
      <p:sp>
        <p:nvSpPr>
          <p:cNvPr id="4" name="TextBox 3"/>
          <p:cNvSpPr txBox="1"/>
          <p:nvPr/>
        </p:nvSpPr>
        <p:spPr>
          <a:xfrm>
            <a:off x="5126722" y="3016116"/>
            <a:ext cx="720080" cy="584775"/>
          </a:xfrm>
          <a:prstGeom prst="rect">
            <a:avLst/>
          </a:prstGeom>
          <a:noFill/>
        </p:spPr>
        <p:txBody>
          <a:bodyPr wrap="square" rtlCol="0">
            <a:spAutoFit/>
          </a:bodyPr>
          <a:lstStyle/>
          <a:p>
            <a:r>
              <a:rPr lang="zh-CN" altLang="en-US" sz="3200" b="1" dirty="0">
                <a:solidFill>
                  <a:srgbClr val="FF0000"/>
                </a:solidFill>
                <a:latin typeface="楷体" pitchFamily="49" charset="-122"/>
                <a:ea typeface="楷体" pitchFamily="49" charset="-122"/>
              </a:rPr>
              <a:t>②</a:t>
            </a:r>
          </a:p>
        </p:txBody>
      </p:sp>
      <p:sp>
        <p:nvSpPr>
          <p:cNvPr id="5" name="TextBox 4"/>
          <p:cNvSpPr txBox="1"/>
          <p:nvPr/>
        </p:nvSpPr>
        <p:spPr>
          <a:xfrm>
            <a:off x="5126722" y="4113119"/>
            <a:ext cx="720080" cy="584775"/>
          </a:xfrm>
          <a:prstGeom prst="rect">
            <a:avLst/>
          </a:prstGeom>
          <a:noFill/>
        </p:spPr>
        <p:txBody>
          <a:bodyPr wrap="square" rtlCol="0">
            <a:spAutoFit/>
          </a:bodyPr>
          <a:lstStyle/>
          <a:p>
            <a:r>
              <a:rPr lang="zh-CN" altLang="en-US" sz="3200" b="1" dirty="0">
                <a:solidFill>
                  <a:srgbClr val="FF0000"/>
                </a:solidFill>
                <a:latin typeface="楷体" pitchFamily="49" charset="-122"/>
                <a:ea typeface="楷体" pitchFamily="49" charset="-122"/>
              </a:rPr>
              <a:t>①</a:t>
            </a:r>
          </a:p>
        </p:txBody>
      </p:sp>
      <p:sp>
        <p:nvSpPr>
          <p:cNvPr id="6" name="TextBox 5"/>
          <p:cNvSpPr txBox="1"/>
          <p:nvPr/>
        </p:nvSpPr>
        <p:spPr>
          <a:xfrm>
            <a:off x="5126722" y="3532016"/>
            <a:ext cx="720080" cy="584775"/>
          </a:xfrm>
          <a:prstGeom prst="rect">
            <a:avLst/>
          </a:prstGeom>
          <a:noFill/>
        </p:spPr>
        <p:txBody>
          <a:bodyPr wrap="square" rtlCol="0">
            <a:spAutoFit/>
          </a:bodyPr>
          <a:lstStyle/>
          <a:p>
            <a:r>
              <a:rPr lang="zh-CN" altLang="en-US" sz="3200" b="1" dirty="0">
                <a:solidFill>
                  <a:srgbClr val="FF0000"/>
                </a:solidFill>
                <a:latin typeface="楷体" pitchFamily="49" charset="-122"/>
                <a:ea typeface="楷体" pitchFamily="49" charset="-122"/>
              </a:rPr>
              <a:t>⑥ </a:t>
            </a:r>
          </a:p>
        </p:txBody>
      </p:sp>
      <p:sp>
        <p:nvSpPr>
          <p:cNvPr id="7" name="TextBox 6"/>
          <p:cNvSpPr txBox="1"/>
          <p:nvPr/>
        </p:nvSpPr>
        <p:spPr>
          <a:xfrm>
            <a:off x="5126722" y="2431341"/>
            <a:ext cx="720080" cy="584775"/>
          </a:xfrm>
          <a:prstGeom prst="rect">
            <a:avLst/>
          </a:prstGeom>
          <a:noFill/>
        </p:spPr>
        <p:txBody>
          <a:bodyPr wrap="square" rtlCol="0">
            <a:spAutoFit/>
          </a:bodyPr>
          <a:lstStyle/>
          <a:p>
            <a:r>
              <a:rPr lang="zh-CN" altLang="en-US" sz="3200" b="1" dirty="0">
                <a:solidFill>
                  <a:srgbClr val="FF0000"/>
                </a:solidFill>
                <a:latin typeface="楷体" pitchFamily="49" charset="-122"/>
                <a:ea typeface="楷体" pitchFamily="49" charset="-122"/>
              </a:rPr>
              <a:t>⑤</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51156" y="1123805"/>
            <a:ext cx="8792845" cy="2456057"/>
          </a:xfrm>
          <a:prstGeom prst="rect">
            <a:avLst/>
          </a:prstGeom>
          <a:noFill/>
        </p:spPr>
        <p:txBody>
          <a:bodyPr wrap="square" rtlCol="0">
            <a:spAutoFit/>
          </a:bodyPr>
          <a:lstStyle/>
          <a:p>
            <a:pPr>
              <a:lnSpc>
                <a:spcPct val="120000"/>
              </a:lnSpc>
            </a:pPr>
            <a:r>
              <a:rPr lang="zh-CN" altLang="en-US" sz="3200" dirty="0">
                <a:latin typeface="黑体" panose="02010609060101010101" pitchFamily="49" charset="-122"/>
                <a:ea typeface="黑体" panose="02010609060101010101" pitchFamily="49" charset="-122"/>
                <a:cs typeface="黑体" panose="02010609060101010101" pitchFamily="49" charset="-122"/>
              </a:rPr>
              <a:t>三、用“</a:t>
            </a:r>
            <a:r>
              <a:rPr lang="en-US" altLang="zh-CN" sz="3200" dirty="0">
                <a:latin typeface="黑体" panose="02010609060101010101" pitchFamily="49" charset="-122"/>
                <a:ea typeface="黑体" panose="02010609060101010101" pitchFamily="49" charset="-122"/>
                <a:cs typeface="黑体" panose="02010609060101010101" pitchFamily="49" charset="-122"/>
              </a:rPr>
              <a:t>\”</a:t>
            </a:r>
            <a:r>
              <a:rPr lang="zh-CN" altLang="en-US" sz="3200" dirty="0">
                <a:latin typeface="黑体" panose="02010609060101010101" pitchFamily="49" charset="-122"/>
                <a:ea typeface="黑体" panose="02010609060101010101" pitchFamily="49" charset="-122"/>
                <a:cs typeface="黑体" panose="02010609060101010101" pitchFamily="49" charset="-122"/>
              </a:rPr>
              <a:t>画去错误的字。</a:t>
            </a:r>
            <a:endParaRPr lang="zh-CN" altLang="en-US" sz="3200" dirty="0">
              <a:latin typeface="楷体" panose="02010609060101010101" charset="-122"/>
              <a:ea typeface="楷体" panose="02010609060101010101" charset="-122"/>
              <a:cs typeface="楷体" panose="02010609060101010101" charset="-122"/>
            </a:endParaRPr>
          </a:p>
          <a:p>
            <a:pPr indent="719138">
              <a:lnSpc>
                <a:spcPct val="120000"/>
              </a:lnSpc>
            </a:pPr>
            <a:r>
              <a:rPr lang="en-US" altLang="zh-CN" sz="3200" b="1" dirty="0" smtClean="0">
                <a:latin typeface="楷体" panose="02010609060101010101" charset="-122"/>
                <a:ea typeface="楷体" panose="02010609060101010101" charset="-122"/>
                <a:cs typeface="楷体" panose="02010609060101010101" charset="-122"/>
                <a:sym typeface="+mn-ea"/>
              </a:rPr>
              <a:t>(</a:t>
            </a:r>
            <a:r>
              <a:rPr lang="zh-CN" altLang="en-US" sz="3200" b="1" dirty="0" smtClean="0">
                <a:latin typeface="楷体" panose="02010609060101010101" charset="-122"/>
                <a:ea typeface="楷体" panose="02010609060101010101" charset="-122"/>
                <a:cs typeface="楷体" panose="02010609060101010101" charset="-122"/>
                <a:sym typeface="+mn-ea"/>
              </a:rPr>
              <a:t>垂 睡</a:t>
            </a:r>
            <a:r>
              <a:rPr lang="en-US" altLang="zh-CN" sz="3200" b="1" dirty="0" smtClean="0">
                <a:latin typeface="楷体" panose="02010609060101010101" charset="-122"/>
                <a:ea typeface="楷体" panose="02010609060101010101" charset="-122"/>
                <a:cs typeface="楷体" panose="02010609060101010101" charset="-122"/>
                <a:sym typeface="+mn-ea"/>
              </a:rPr>
              <a:t>)</a:t>
            </a:r>
            <a:r>
              <a:rPr lang="zh-CN" altLang="en-US" sz="3200" b="1" dirty="0" smtClean="0">
                <a:latin typeface="楷体" panose="02010609060101010101" charset="-122"/>
                <a:ea typeface="楷体" panose="02010609060101010101" charset="-122"/>
                <a:cs typeface="楷体" panose="02010609060101010101" charset="-122"/>
                <a:sym typeface="+mn-ea"/>
              </a:rPr>
              <a:t>觉</a:t>
            </a:r>
            <a:r>
              <a:rPr lang="zh-CN" altLang="en-US" sz="3200" b="1" dirty="0">
                <a:latin typeface="楷体" panose="02010609060101010101" charset="-122"/>
                <a:ea typeface="楷体" panose="02010609060101010101" charset="-122"/>
                <a:cs typeface="楷体" panose="02010609060101010101" charset="-122"/>
                <a:sym typeface="+mn-ea"/>
              </a:rPr>
              <a:t>   </a:t>
            </a:r>
            <a:r>
              <a:rPr lang="zh-CN" altLang="en-US" sz="3200" b="1" dirty="0" smtClean="0">
                <a:latin typeface="楷体" panose="02010609060101010101" charset="-122"/>
                <a:ea typeface="楷体" panose="02010609060101010101" charset="-122"/>
                <a:cs typeface="楷体" panose="02010609060101010101" charset="-122"/>
                <a:sym typeface="+mn-ea"/>
              </a:rPr>
              <a:t> </a:t>
            </a:r>
            <a:r>
              <a:rPr lang="en-US" altLang="zh-CN" sz="3200" b="1" dirty="0">
                <a:latin typeface="楷体" panose="02010609060101010101" charset="-122"/>
                <a:ea typeface="楷体" panose="02010609060101010101" charset="-122"/>
                <a:cs typeface="楷体" panose="02010609060101010101" charset="-122"/>
                <a:sym typeface="+mn-ea"/>
              </a:rPr>
              <a:t>(</a:t>
            </a:r>
            <a:r>
              <a:rPr lang="zh-CN" altLang="en-US" sz="3200" b="1" dirty="0">
                <a:latin typeface="楷体" panose="02010609060101010101" charset="-122"/>
                <a:ea typeface="楷体" panose="02010609060101010101" charset="-122"/>
                <a:cs typeface="楷体" panose="02010609060101010101" charset="-122"/>
                <a:sym typeface="+mn-ea"/>
              </a:rPr>
              <a:t>暴 爆</a:t>
            </a:r>
            <a:r>
              <a:rPr lang="en-US" altLang="zh-CN" sz="3200" b="1" dirty="0">
                <a:latin typeface="楷体" panose="02010609060101010101" charset="-122"/>
                <a:ea typeface="楷体" panose="02010609060101010101" charset="-122"/>
                <a:cs typeface="楷体" panose="02010609060101010101" charset="-122"/>
                <a:sym typeface="+mn-ea"/>
              </a:rPr>
              <a:t>)</a:t>
            </a:r>
            <a:r>
              <a:rPr lang="zh-CN" altLang="en-US" sz="3200" b="1" dirty="0">
                <a:latin typeface="楷体" panose="02010609060101010101" charset="-122"/>
                <a:ea typeface="楷体" panose="02010609060101010101" charset="-122"/>
                <a:cs typeface="楷体" panose="02010609060101010101" charset="-122"/>
                <a:sym typeface="+mn-ea"/>
              </a:rPr>
              <a:t>雨    吃</a:t>
            </a:r>
            <a:r>
              <a:rPr lang="en-US" altLang="zh-CN" sz="3200" b="1" dirty="0">
                <a:latin typeface="楷体" panose="02010609060101010101" charset="-122"/>
                <a:ea typeface="楷体" panose="02010609060101010101" charset="-122"/>
                <a:cs typeface="楷体" panose="02010609060101010101" charset="-122"/>
                <a:sym typeface="+mn-ea"/>
              </a:rPr>
              <a:t>(</a:t>
            </a:r>
            <a:r>
              <a:rPr lang="zh-CN" altLang="en-US" sz="3200" b="1" dirty="0">
                <a:latin typeface="楷体" panose="02010609060101010101" charset="-122"/>
                <a:ea typeface="楷体" panose="02010609060101010101" charset="-122"/>
                <a:cs typeface="楷体" panose="02010609060101010101" charset="-122"/>
                <a:sym typeface="+mn-ea"/>
              </a:rPr>
              <a:t>饱 抱</a:t>
            </a:r>
            <a:r>
              <a:rPr lang="en-US" altLang="zh-CN" sz="3200" b="1" dirty="0">
                <a:latin typeface="楷体" panose="02010609060101010101" charset="-122"/>
                <a:ea typeface="楷体" panose="02010609060101010101" charset="-122"/>
                <a:cs typeface="楷体" panose="02010609060101010101" charset="-122"/>
                <a:sym typeface="+mn-ea"/>
              </a:rPr>
              <a:t>)  </a:t>
            </a:r>
          </a:p>
          <a:p>
            <a:pPr indent="719138">
              <a:lnSpc>
                <a:spcPct val="120000"/>
              </a:lnSpc>
            </a:pPr>
            <a:r>
              <a:rPr lang="en-US" altLang="zh-CN" sz="3200" b="1" dirty="0" smtClean="0">
                <a:latin typeface="楷体" panose="02010609060101010101" charset="-122"/>
                <a:ea typeface="楷体" panose="02010609060101010101" charset="-122"/>
                <a:cs typeface="楷体" panose="02010609060101010101" charset="-122"/>
                <a:sym typeface="+mn-ea"/>
              </a:rPr>
              <a:t>(</a:t>
            </a:r>
            <a:r>
              <a:rPr lang="zh-CN" altLang="en-US" sz="3200" b="1" dirty="0" smtClean="0">
                <a:latin typeface="楷体" panose="02010609060101010101" charset="-122"/>
                <a:ea typeface="楷体" panose="02010609060101010101" charset="-122"/>
                <a:cs typeface="楷体" panose="02010609060101010101" charset="-122"/>
                <a:sym typeface="+mn-ea"/>
              </a:rPr>
              <a:t>凉</a:t>
            </a:r>
            <a:r>
              <a:rPr lang="zh-CN" altLang="en-US" sz="3200" b="1" dirty="0">
                <a:latin typeface="楷体" panose="02010609060101010101" charset="-122"/>
                <a:ea typeface="楷体" panose="02010609060101010101" charset="-122"/>
                <a:cs typeface="楷体" panose="02010609060101010101" charset="-122"/>
                <a:sym typeface="+mn-ea"/>
              </a:rPr>
              <a:t> 晾</a:t>
            </a:r>
            <a:r>
              <a:rPr lang="en-US" altLang="zh-CN" sz="3200" b="1" dirty="0">
                <a:latin typeface="楷体" panose="02010609060101010101" charset="-122"/>
                <a:ea typeface="楷体" panose="02010609060101010101" charset="-122"/>
                <a:cs typeface="楷体" panose="02010609060101010101" charset="-122"/>
                <a:sym typeface="+mn-ea"/>
              </a:rPr>
              <a:t>)</a:t>
            </a:r>
            <a:r>
              <a:rPr lang="zh-CN" altLang="en-US" sz="3200" b="1" dirty="0">
                <a:latin typeface="楷体" panose="02010609060101010101" charset="-122"/>
                <a:ea typeface="楷体" panose="02010609060101010101" charset="-122"/>
                <a:cs typeface="楷体" panose="02010609060101010101" charset="-122"/>
                <a:sym typeface="+mn-ea"/>
              </a:rPr>
              <a:t>衣服 </a:t>
            </a:r>
            <a:r>
              <a:rPr lang="zh-CN" altLang="en-US" sz="3200" b="1" dirty="0" smtClean="0">
                <a:latin typeface="楷体" panose="02010609060101010101" charset="-122"/>
                <a:ea typeface="楷体" panose="02010609060101010101" charset="-122"/>
                <a:cs typeface="楷体" panose="02010609060101010101" charset="-122"/>
                <a:sym typeface="+mn-ea"/>
              </a:rPr>
              <a:t> 偶</a:t>
            </a:r>
            <a:r>
              <a:rPr lang="en-US" altLang="zh-CN" sz="3200" b="1" dirty="0">
                <a:latin typeface="楷体" panose="02010609060101010101" charset="-122"/>
                <a:ea typeface="楷体" panose="02010609060101010101" charset="-122"/>
                <a:cs typeface="楷体" panose="02010609060101010101" charset="-122"/>
                <a:sym typeface="+mn-ea"/>
              </a:rPr>
              <a:t>(</a:t>
            </a:r>
            <a:r>
              <a:rPr lang="zh-CN" altLang="en-US" sz="3200" b="1" dirty="0">
                <a:latin typeface="楷体" panose="02010609060101010101" charset="-122"/>
                <a:ea typeface="楷体" panose="02010609060101010101" charset="-122"/>
                <a:cs typeface="楷体" panose="02010609060101010101" charset="-122"/>
                <a:sym typeface="+mn-ea"/>
              </a:rPr>
              <a:t>尔 而</a:t>
            </a:r>
            <a:r>
              <a:rPr lang="en-US" altLang="zh-CN" sz="3200" b="1" dirty="0">
                <a:latin typeface="楷体" panose="02010609060101010101" charset="-122"/>
                <a:ea typeface="楷体" panose="02010609060101010101" charset="-122"/>
                <a:cs typeface="楷体" panose="02010609060101010101" charset="-122"/>
                <a:sym typeface="+mn-ea"/>
              </a:rPr>
              <a:t>)    </a:t>
            </a:r>
            <a:r>
              <a:rPr lang="zh-CN" altLang="en-US" sz="3200" b="1" dirty="0">
                <a:latin typeface="楷体" panose="02010609060101010101" charset="-122"/>
                <a:ea typeface="楷体" panose="02010609060101010101" charset="-122"/>
                <a:cs typeface="楷体" panose="02010609060101010101" charset="-122"/>
                <a:sym typeface="+mn-ea"/>
              </a:rPr>
              <a:t>发</a:t>
            </a:r>
            <a:r>
              <a:rPr lang="en-US" altLang="zh-CN" sz="3200" b="1" dirty="0">
                <a:latin typeface="楷体" panose="02010609060101010101" charset="-122"/>
                <a:ea typeface="楷体" panose="02010609060101010101" charset="-122"/>
                <a:cs typeface="楷体" panose="02010609060101010101" charset="-122"/>
                <a:sym typeface="+mn-ea"/>
              </a:rPr>
              <a:t>(</a:t>
            </a:r>
            <a:r>
              <a:rPr lang="zh-CN" altLang="en-US" sz="3200" b="1" dirty="0">
                <a:latin typeface="楷体" panose="02010609060101010101" charset="-122"/>
                <a:ea typeface="楷体" panose="02010609060101010101" charset="-122"/>
                <a:cs typeface="楷体" panose="02010609060101010101" charset="-122"/>
                <a:sym typeface="+mn-ea"/>
              </a:rPr>
              <a:t>枫 疯</a:t>
            </a:r>
            <a:r>
              <a:rPr lang="en-US" altLang="zh-CN" sz="3200" b="1" dirty="0">
                <a:latin typeface="楷体" panose="02010609060101010101" charset="-122"/>
                <a:ea typeface="楷体" panose="02010609060101010101" charset="-122"/>
                <a:cs typeface="楷体" panose="02010609060101010101" charset="-122"/>
                <a:sym typeface="+mn-ea"/>
              </a:rPr>
              <a:t>)    </a:t>
            </a:r>
          </a:p>
          <a:p>
            <a:pPr indent="719138">
              <a:lnSpc>
                <a:spcPct val="120000"/>
              </a:lnSpc>
            </a:pPr>
            <a:r>
              <a:rPr lang="zh-CN" altLang="en-US" sz="3200" b="1" dirty="0">
                <a:latin typeface="楷体" panose="02010609060101010101" charset="-122"/>
                <a:ea typeface="楷体" panose="02010609060101010101" charset="-122"/>
                <a:cs typeface="楷体" panose="02010609060101010101" charset="-122"/>
                <a:sym typeface="+mn-ea"/>
              </a:rPr>
              <a:t>发</a:t>
            </a:r>
            <a:r>
              <a:rPr lang="en-US" altLang="zh-CN" sz="3200" b="1" dirty="0">
                <a:latin typeface="楷体" panose="02010609060101010101" charset="-122"/>
                <a:ea typeface="楷体" panose="02010609060101010101" charset="-122"/>
                <a:cs typeface="楷体" panose="02010609060101010101" charset="-122"/>
                <a:sym typeface="+mn-ea"/>
              </a:rPr>
              <a:t>(</a:t>
            </a:r>
            <a:r>
              <a:rPr lang="zh-CN" altLang="en-US" sz="3200" b="1" dirty="0">
                <a:latin typeface="楷体" panose="02010609060101010101" charset="-122"/>
                <a:ea typeface="楷体" panose="02010609060101010101" charset="-122"/>
                <a:cs typeface="楷体" panose="02010609060101010101" charset="-122"/>
                <a:sym typeface="+mn-ea"/>
              </a:rPr>
              <a:t>怒 努</a:t>
            </a:r>
            <a:r>
              <a:rPr lang="en-US" altLang="zh-CN" sz="3200" b="1" dirty="0">
                <a:latin typeface="楷体" panose="02010609060101010101" charset="-122"/>
                <a:ea typeface="楷体" panose="02010609060101010101" charset="-122"/>
                <a:cs typeface="楷体" panose="02010609060101010101" charset="-122"/>
                <a:sym typeface="+mn-ea"/>
              </a:rPr>
              <a:t>)   </a:t>
            </a:r>
            <a:r>
              <a:rPr lang="en-US" altLang="zh-CN" sz="3200" b="1" dirty="0" smtClean="0">
                <a:latin typeface="楷体" panose="02010609060101010101" charset="-122"/>
                <a:ea typeface="楷体" panose="02010609060101010101" charset="-122"/>
                <a:cs typeface="楷体" panose="02010609060101010101" charset="-122"/>
                <a:sym typeface="+mn-ea"/>
              </a:rPr>
              <a:t> </a:t>
            </a:r>
            <a:r>
              <a:rPr lang="zh-CN" altLang="en-US" sz="3200" b="1" dirty="0" smtClean="0">
                <a:latin typeface="楷体" panose="02010609060101010101" charset="-122"/>
                <a:ea typeface="楷体" panose="02010609060101010101" charset="-122"/>
                <a:cs typeface="楷体" panose="02010609060101010101" charset="-122"/>
                <a:sym typeface="+mn-ea"/>
              </a:rPr>
              <a:t>胡</a:t>
            </a:r>
            <a:r>
              <a:rPr lang="en-US" altLang="zh-CN" sz="3200" b="1" dirty="0">
                <a:latin typeface="楷体" panose="02010609060101010101" charset="-122"/>
                <a:ea typeface="楷体" panose="02010609060101010101" charset="-122"/>
                <a:cs typeface="楷体" panose="02010609060101010101" charset="-122"/>
                <a:sym typeface="+mn-ea"/>
              </a:rPr>
              <a:t>(</a:t>
            </a:r>
            <a:r>
              <a:rPr lang="zh-CN" altLang="en-US" sz="3200" b="1" dirty="0">
                <a:latin typeface="楷体" panose="02010609060101010101" charset="-122"/>
                <a:ea typeface="楷体" panose="02010609060101010101" charset="-122"/>
                <a:cs typeface="楷体" panose="02010609060101010101" charset="-122"/>
                <a:sym typeface="+mn-ea"/>
              </a:rPr>
              <a:t>萝 罗</a:t>
            </a:r>
            <a:r>
              <a:rPr lang="en-US" altLang="zh-CN" sz="3200" b="1" dirty="0">
                <a:latin typeface="楷体" panose="02010609060101010101" charset="-122"/>
                <a:ea typeface="楷体" panose="02010609060101010101" charset="-122"/>
                <a:cs typeface="楷体" panose="02010609060101010101" charset="-122"/>
                <a:sym typeface="+mn-ea"/>
              </a:rPr>
              <a:t>)</a:t>
            </a:r>
            <a:r>
              <a:rPr lang="zh-CN" altLang="en-US" sz="3200" b="1" dirty="0">
                <a:latin typeface="楷体" panose="02010609060101010101" charset="-122"/>
                <a:ea typeface="楷体" panose="02010609060101010101" charset="-122"/>
                <a:cs typeface="楷体" panose="02010609060101010101" charset="-122"/>
                <a:sym typeface="+mn-ea"/>
              </a:rPr>
              <a:t>卜</a:t>
            </a:r>
            <a:endParaRPr lang="en-US" altLang="zh-CN" sz="2800" b="1" dirty="0">
              <a:sym typeface="+mn-ea"/>
            </a:endParaRPr>
          </a:p>
        </p:txBody>
      </p:sp>
      <p:sp>
        <p:nvSpPr>
          <p:cNvPr id="7" name="文本框 6"/>
          <p:cNvSpPr txBox="1"/>
          <p:nvPr/>
        </p:nvSpPr>
        <p:spPr>
          <a:xfrm>
            <a:off x="1393483" y="1658623"/>
            <a:ext cx="370205" cy="646331"/>
          </a:xfrm>
          <a:prstGeom prst="rect">
            <a:avLst/>
          </a:prstGeom>
          <a:noFill/>
        </p:spPr>
        <p:txBody>
          <a:bodyPr wrap="square" rtlCol="0">
            <a:spAutoFit/>
          </a:bodyPr>
          <a:lstStyle/>
          <a:p>
            <a:r>
              <a:rPr lang="en-US" altLang="zh-CN" sz="3600" b="1" dirty="0">
                <a:solidFill>
                  <a:srgbClr val="FF0000"/>
                </a:solidFill>
                <a:latin typeface="宋体" panose="02010600030101010101" pitchFamily="2" charset="-122"/>
                <a:ea typeface="宋体" panose="02010600030101010101" pitchFamily="2" charset="-122"/>
              </a:rPr>
              <a:t>\</a:t>
            </a:r>
            <a:endParaRPr lang="zh-CN" altLang="en-US" sz="3600" b="1" dirty="0">
              <a:solidFill>
                <a:srgbClr val="FF0000"/>
              </a:solidFill>
              <a:latin typeface="宋体" panose="02010600030101010101" pitchFamily="2" charset="-122"/>
              <a:ea typeface="宋体" panose="02010600030101010101" pitchFamily="2" charset="-122"/>
            </a:endParaRPr>
          </a:p>
        </p:txBody>
      </p:sp>
      <p:sp>
        <p:nvSpPr>
          <p:cNvPr id="13" name="文本框 12"/>
          <p:cNvSpPr txBox="1"/>
          <p:nvPr/>
        </p:nvSpPr>
        <p:spPr>
          <a:xfrm>
            <a:off x="4603358" y="1640508"/>
            <a:ext cx="390525" cy="646331"/>
          </a:xfrm>
          <a:prstGeom prst="rect">
            <a:avLst/>
          </a:prstGeom>
          <a:noFill/>
        </p:spPr>
        <p:txBody>
          <a:bodyPr wrap="square" rtlCol="0">
            <a:spAutoFit/>
          </a:bodyPr>
          <a:lstStyle/>
          <a:p>
            <a:r>
              <a:rPr lang="en-US" altLang="zh-CN" sz="3600" b="1" dirty="0">
                <a:solidFill>
                  <a:srgbClr val="FF0000"/>
                </a:solidFill>
                <a:latin typeface="宋体" panose="02010600030101010101" pitchFamily="2" charset="-122"/>
                <a:ea typeface="宋体" panose="02010600030101010101" pitchFamily="2" charset="-122"/>
              </a:rPr>
              <a:t>\</a:t>
            </a:r>
            <a:endParaRPr lang="zh-CN" altLang="en-US" sz="3600" b="1" dirty="0">
              <a:solidFill>
                <a:srgbClr val="FF0000"/>
              </a:solidFill>
              <a:latin typeface="宋体" panose="02010600030101010101" pitchFamily="2" charset="-122"/>
              <a:ea typeface="宋体" panose="02010600030101010101" pitchFamily="2" charset="-122"/>
            </a:endParaRPr>
          </a:p>
        </p:txBody>
      </p:sp>
      <p:sp>
        <p:nvSpPr>
          <p:cNvPr id="17" name="文本框 16"/>
          <p:cNvSpPr txBox="1"/>
          <p:nvPr/>
        </p:nvSpPr>
        <p:spPr>
          <a:xfrm>
            <a:off x="2381275" y="2853738"/>
            <a:ext cx="390525" cy="646331"/>
          </a:xfrm>
          <a:prstGeom prst="rect">
            <a:avLst/>
          </a:prstGeom>
          <a:noFill/>
        </p:spPr>
        <p:txBody>
          <a:bodyPr wrap="square" rtlCol="0">
            <a:spAutoFit/>
          </a:bodyPr>
          <a:lstStyle/>
          <a:p>
            <a:r>
              <a:rPr lang="en-US" altLang="zh-CN" sz="3600" b="1" dirty="0">
                <a:solidFill>
                  <a:srgbClr val="FF0000"/>
                </a:solidFill>
                <a:latin typeface="宋体" panose="02010600030101010101" pitchFamily="2" charset="-122"/>
                <a:ea typeface="宋体" panose="02010600030101010101" pitchFamily="2" charset="-122"/>
              </a:rPr>
              <a:t>\</a:t>
            </a:r>
            <a:endParaRPr lang="zh-CN" altLang="en-US" sz="3600" b="1" dirty="0">
              <a:solidFill>
                <a:srgbClr val="FF0000"/>
              </a:solidFill>
              <a:latin typeface="宋体" panose="02010600030101010101" pitchFamily="2" charset="-122"/>
              <a:ea typeface="宋体" panose="02010600030101010101" pitchFamily="2" charset="-122"/>
            </a:endParaRPr>
          </a:p>
        </p:txBody>
      </p:sp>
      <p:sp>
        <p:nvSpPr>
          <p:cNvPr id="18" name="文本框 17"/>
          <p:cNvSpPr txBox="1"/>
          <p:nvPr/>
        </p:nvSpPr>
        <p:spPr>
          <a:xfrm>
            <a:off x="1373163" y="2234687"/>
            <a:ext cx="390525" cy="646331"/>
          </a:xfrm>
          <a:prstGeom prst="rect">
            <a:avLst/>
          </a:prstGeom>
          <a:noFill/>
        </p:spPr>
        <p:txBody>
          <a:bodyPr wrap="square" rtlCol="0">
            <a:spAutoFit/>
          </a:bodyPr>
          <a:lstStyle/>
          <a:p>
            <a:r>
              <a:rPr lang="en-US" altLang="zh-CN" sz="3600" b="1" dirty="0">
                <a:solidFill>
                  <a:srgbClr val="FF0000"/>
                </a:solidFill>
                <a:latin typeface="宋体" panose="02010600030101010101" pitchFamily="2" charset="-122"/>
                <a:ea typeface="宋体" panose="02010600030101010101" pitchFamily="2" charset="-122"/>
              </a:rPr>
              <a:t>\</a:t>
            </a:r>
            <a:endParaRPr lang="zh-CN" altLang="en-US" sz="3600" b="1" dirty="0">
              <a:solidFill>
                <a:srgbClr val="FF0000"/>
              </a:solidFill>
              <a:latin typeface="宋体" panose="02010600030101010101" pitchFamily="2" charset="-122"/>
              <a:ea typeface="宋体" panose="02010600030101010101" pitchFamily="2" charset="-122"/>
            </a:endParaRPr>
          </a:p>
        </p:txBody>
      </p:sp>
      <p:sp>
        <p:nvSpPr>
          <p:cNvPr id="21" name="文本框 6"/>
          <p:cNvSpPr txBox="1"/>
          <p:nvPr/>
        </p:nvSpPr>
        <p:spPr>
          <a:xfrm>
            <a:off x="7658179" y="1701610"/>
            <a:ext cx="370205" cy="646331"/>
          </a:xfrm>
          <a:prstGeom prst="rect">
            <a:avLst/>
          </a:prstGeom>
          <a:noFill/>
        </p:spPr>
        <p:txBody>
          <a:bodyPr wrap="square" rtlCol="0">
            <a:spAutoFit/>
          </a:bodyPr>
          <a:lstStyle/>
          <a:p>
            <a:r>
              <a:rPr lang="en-US" altLang="zh-CN" sz="3600" b="1" dirty="0">
                <a:solidFill>
                  <a:srgbClr val="FF0000"/>
                </a:solidFill>
                <a:latin typeface="宋体" panose="02010600030101010101" pitchFamily="2" charset="-122"/>
                <a:ea typeface="宋体" panose="02010600030101010101" pitchFamily="2" charset="-122"/>
              </a:rPr>
              <a:t>\</a:t>
            </a:r>
            <a:endParaRPr lang="zh-CN" altLang="en-US" sz="3600" b="1" dirty="0">
              <a:solidFill>
                <a:srgbClr val="FF0000"/>
              </a:solidFill>
              <a:latin typeface="宋体" panose="02010600030101010101" pitchFamily="2" charset="-122"/>
              <a:ea typeface="宋体" panose="02010600030101010101" pitchFamily="2" charset="-122"/>
            </a:endParaRPr>
          </a:p>
        </p:txBody>
      </p:sp>
      <p:sp>
        <p:nvSpPr>
          <p:cNvPr id="22" name="文本框 6"/>
          <p:cNvSpPr txBox="1"/>
          <p:nvPr/>
        </p:nvSpPr>
        <p:spPr>
          <a:xfrm>
            <a:off x="4993883" y="2177669"/>
            <a:ext cx="370205" cy="646331"/>
          </a:xfrm>
          <a:prstGeom prst="rect">
            <a:avLst/>
          </a:prstGeom>
          <a:noFill/>
        </p:spPr>
        <p:txBody>
          <a:bodyPr wrap="square" rtlCol="0">
            <a:spAutoFit/>
          </a:bodyPr>
          <a:lstStyle/>
          <a:p>
            <a:r>
              <a:rPr lang="en-US" altLang="zh-CN" sz="3600" b="1" dirty="0">
                <a:solidFill>
                  <a:srgbClr val="FF0000"/>
                </a:solidFill>
                <a:latin typeface="宋体" panose="02010600030101010101" pitchFamily="2" charset="-122"/>
                <a:ea typeface="宋体" panose="02010600030101010101" pitchFamily="2" charset="-122"/>
              </a:rPr>
              <a:t>\</a:t>
            </a:r>
            <a:endParaRPr lang="zh-CN" altLang="en-US" sz="3600" b="1" dirty="0">
              <a:solidFill>
                <a:srgbClr val="FF0000"/>
              </a:solidFill>
              <a:latin typeface="宋体" panose="02010600030101010101" pitchFamily="2" charset="-122"/>
              <a:ea typeface="宋体" panose="02010600030101010101" pitchFamily="2" charset="-122"/>
            </a:endParaRPr>
          </a:p>
        </p:txBody>
      </p:sp>
      <p:sp>
        <p:nvSpPr>
          <p:cNvPr id="9" name="文本框 16"/>
          <p:cNvSpPr txBox="1"/>
          <p:nvPr/>
        </p:nvSpPr>
        <p:spPr>
          <a:xfrm>
            <a:off x="7133803" y="2277674"/>
            <a:ext cx="390525" cy="646331"/>
          </a:xfrm>
          <a:prstGeom prst="rect">
            <a:avLst/>
          </a:prstGeom>
          <a:noFill/>
        </p:spPr>
        <p:txBody>
          <a:bodyPr wrap="square" rtlCol="0">
            <a:spAutoFit/>
          </a:bodyPr>
          <a:lstStyle/>
          <a:p>
            <a:r>
              <a:rPr lang="en-US" altLang="zh-CN" sz="3600" b="1" dirty="0">
                <a:solidFill>
                  <a:srgbClr val="FF0000"/>
                </a:solidFill>
                <a:latin typeface="宋体" panose="02010600030101010101" pitchFamily="2" charset="-122"/>
                <a:ea typeface="宋体" panose="02010600030101010101" pitchFamily="2" charset="-122"/>
              </a:rPr>
              <a:t>\</a:t>
            </a:r>
            <a:endParaRPr lang="zh-CN" altLang="en-US" sz="3600" b="1" dirty="0">
              <a:solidFill>
                <a:srgbClr val="FF0000"/>
              </a:solidFill>
              <a:latin typeface="宋体" panose="02010600030101010101" pitchFamily="2" charset="-122"/>
              <a:ea typeface="宋体" panose="02010600030101010101" pitchFamily="2" charset="-122"/>
            </a:endParaRPr>
          </a:p>
        </p:txBody>
      </p:sp>
      <p:sp>
        <p:nvSpPr>
          <p:cNvPr id="10" name="文本框 16"/>
          <p:cNvSpPr txBox="1"/>
          <p:nvPr/>
        </p:nvSpPr>
        <p:spPr>
          <a:xfrm>
            <a:off x="4978388" y="2828683"/>
            <a:ext cx="390525" cy="646331"/>
          </a:xfrm>
          <a:prstGeom prst="rect">
            <a:avLst/>
          </a:prstGeom>
          <a:noFill/>
        </p:spPr>
        <p:txBody>
          <a:bodyPr wrap="square" rtlCol="0">
            <a:spAutoFit/>
          </a:bodyPr>
          <a:lstStyle/>
          <a:p>
            <a:r>
              <a:rPr lang="en-US" altLang="zh-CN" sz="3600" b="1" dirty="0">
                <a:solidFill>
                  <a:srgbClr val="FF0000"/>
                </a:solidFill>
                <a:latin typeface="宋体" panose="02010600030101010101" pitchFamily="2" charset="-122"/>
                <a:ea typeface="宋体" panose="02010600030101010101" pitchFamily="2" charset="-122"/>
              </a:rPr>
              <a:t>\</a:t>
            </a:r>
            <a:endParaRPr lang="zh-CN" altLang="en-US" sz="3600" b="1" dirty="0">
              <a:solidFill>
                <a:srgbClr val="FF0000"/>
              </a:solidFill>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88090991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2"/>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3" grpId="0"/>
      <p:bldP spid="17" grpId="0"/>
      <p:bldP spid="18" grpId="0"/>
      <p:bldP spid="21" grpId="0"/>
      <p:bldP spid="22" grpId="0"/>
      <p:bldP spid="9" grpId="0"/>
      <p:bldP spid="1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15616" y="987574"/>
            <a:ext cx="7056784" cy="2585323"/>
          </a:xfrm>
          <a:prstGeom prst="rect">
            <a:avLst/>
          </a:prstGeom>
          <a:noFill/>
        </p:spPr>
        <p:txBody>
          <a:bodyPr wrap="square" rtlCol="0">
            <a:spAutoFit/>
          </a:bodyPr>
          <a:lstStyle/>
          <a:p>
            <a:pPr>
              <a:lnSpc>
                <a:spcPct val="150000"/>
              </a:lnSpc>
            </a:pPr>
            <a:r>
              <a:rPr lang="en-US" altLang="zh-CN" sz="3600" b="1" dirty="0">
                <a:latin typeface="楷体" pitchFamily="49" charset="-122"/>
                <a:ea typeface="楷体" pitchFamily="49" charset="-122"/>
              </a:rPr>
              <a:t>   </a:t>
            </a:r>
            <a:r>
              <a:rPr lang="en-US" altLang="zh-CN" sz="3600" b="1" dirty="0" smtClean="0">
                <a:latin typeface="楷体" pitchFamily="49" charset="-122"/>
                <a:ea typeface="楷体" pitchFamily="49" charset="-122"/>
              </a:rPr>
              <a:t> </a:t>
            </a:r>
            <a:r>
              <a:rPr lang="zh-CN" altLang="en-US" sz="3600" b="1" dirty="0">
                <a:latin typeface="楷体" pitchFamily="49" charset="-122"/>
                <a:ea typeface="楷体" pitchFamily="49" charset="-122"/>
              </a:rPr>
              <a:t>掌握了这一单元的生字后，我们再一起看一看本单元有哪些需要掌握的词语吧！</a:t>
            </a:r>
          </a:p>
        </p:txBody>
      </p:sp>
    </p:spTree>
    <p:extLst>
      <p:ext uri="{BB962C8B-B14F-4D97-AF65-F5344CB8AC3E}">
        <p14:creationId xmlns:p14="http://schemas.microsoft.com/office/powerpoint/2010/main" val="75875985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卷草阳台">
  <a:themeElements>
    <a:clrScheme name="卷草阳台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卷草阳台">
      <a:majorFont>
        <a:latin typeface="Arial"/>
        <a:ea typeface="黑体"/>
        <a:cs typeface=""/>
      </a:majorFont>
      <a:minorFont>
        <a:latin typeface="Arial Rounded MT Bold"/>
        <a:ea typeface="黑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卷草阳台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卷草阳台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卷草阳台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卷草阳台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卷草阳台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卷草阳台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卷草阳台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卷草阳台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卷草阳台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卷草阳台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卷草阳台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卷草阳台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清香</Template>
  <TotalTime>135</TotalTime>
  <Words>2311</Words>
  <Application>Microsoft Office PowerPoint</Application>
  <PresentationFormat>全屏显示(16:9)</PresentationFormat>
  <Paragraphs>288</Paragraphs>
  <Slides>52</Slides>
  <Notes>30</Notes>
  <HiddenSlides>0</HiddenSlides>
  <MMClips>0</MMClips>
  <ScaleCrop>false</ScaleCrop>
  <HeadingPairs>
    <vt:vector size="4" baseType="variant">
      <vt:variant>
        <vt:lpstr>主题</vt:lpstr>
      </vt:variant>
      <vt:variant>
        <vt:i4>1</vt:i4>
      </vt:variant>
      <vt:variant>
        <vt:lpstr>幻灯片标题</vt:lpstr>
      </vt:variant>
      <vt:variant>
        <vt:i4>52</vt:i4>
      </vt:variant>
    </vt:vector>
  </HeadingPairs>
  <TitlesOfParts>
    <vt:vector size="53" baseType="lpstr">
      <vt:lpstr>卷草阳台</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Administrator</dc:creator>
  <cp:lastModifiedBy>Lenovo</cp:lastModifiedBy>
  <cp:revision>633</cp:revision>
  <dcterms:created xsi:type="dcterms:W3CDTF">2019-08-10T12:25:05Z</dcterms:created>
  <dcterms:modified xsi:type="dcterms:W3CDTF">2023-07-18T03:13:14Z</dcterms:modified>
</cp:coreProperties>
</file>