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52" r:id="rId1"/>
    <p:sldMasterId id="2147483666" r:id="rId2"/>
  </p:sldMasterIdLst>
  <p:notesMasterIdLst>
    <p:notesMasterId r:id="rId26"/>
  </p:notesMasterIdLst>
  <p:handoutMasterIdLst>
    <p:handoutMasterId r:id="rId27"/>
  </p:handoutMasterIdLst>
  <p:sldIdLst>
    <p:sldId id="523" r:id="rId3"/>
    <p:sldId id="1024" r:id="rId4"/>
    <p:sldId id="1046" r:id="rId5"/>
    <p:sldId id="1025" r:id="rId6"/>
    <p:sldId id="1064" r:id="rId7"/>
    <p:sldId id="1026" r:id="rId8"/>
    <p:sldId id="1076" r:id="rId9"/>
    <p:sldId id="1071" r:id="rId10"/>
    <p:sldId id="1072" r:id="rId11"/>
    <p:sldId id="1073" r:id="rId12"/>
    <p:sldId id="1012" r:id="rId13"/>
    <p:sldId id="1020" r:id="rId14"/>
    <p:sldId id="1028" r:id="rId15"/>
    <p:sldId id="1029" r:id="rId16"/>
    <p:sldId id="1030" r:id="rId17"/>
    <p:sldId id="1031" r:id="rId18"/>
    <p:sldId id="1074" r:id="rId19"/>
    <p:sldId id="1034" r:id="rId20"/>
    <p:sldId id="1037" r:id="rId21"/>
    <p:sldId id="1062" r:id="rId22"/>
    <p:sldId id="1065" r:id="rId23"/>
    <p:sldId id="1066" r:id="rId24"/>
    <p:sldId id="1075" r:id="rId25"/>
  </p:sldIdLst>
  <p:sldSz cx="9144000" cy="5143500" type="screen16x9"/>
  <p:notesSz cx="6858000" cy="9144000"/>
  <p:embeddedFontLst>
    <p:embeddedFont>
      <p:font typeface="Wingdings 2" pitchFamily="18" charset="2"/>
      <p:regular r:id="rId28"/>
    </p:embeddedFont>
    <p:embeddedFont>
      <p:font typeface="汉语拼音" pitchFamily="34" charset="0"/>
      <p:regular r:id="rId29"/>
    </p:embeddedFont>
    <p:embeddedFont>
      <p:font typeface="楷体" pitchFamily="49" charset="-122"/>
      <p:regular r:id="rId30"/>
    </p:embeddedFont>
    <p:embeddedFont>
      <p:font typeface="Century Schoolbook" pitchFamily="18" charset="0"/>
      <p:regular r:id="rId31"/>
      <p:bold r:id="rId32"/>
      <p:italic r:id="rId33"/>
      <p:boldItalic r:id="rId34"/>
    </p:embeddedFont>
    <p:embeddedFont>
      <p:font typeface="Calibri" pitchFamily="34" charset="0"/>
      <p:regular r:id="rId35"/>
      <p:bold r:id="rId36"/>
      <p:italic r:id="rId37"/>
      <p:boldItalic r:id="rId38"/>
    </p:embeddedFont>
    <p:embeddedFont>
      <p:font typeface="黑体" pitchFamily="49" charset="-122"/>
      <p:regular r:id="rId39"/>
    </p:embeddedFont>
  </p:embeddedFontLst>
  <p:custDataLst>
    <p:tags r:id="rId4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B050"/>
    <a:srgbClr val="0000FF"/>
    <a:srgbClr val="0066FF"/>
    <a:srgbClr val="A38302"/>
    <a:srgbClr val="FEFCDE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3890" autoAdjust="0"/>
  </p:normalViewPr>
  <p:slideViewPr>
    <p:cSldViewPr>
      <p:cViewPr>
        <p:scale>
          <a:sx n="100" d="100"/>
          <a:sy n="100" d="100"/>
        </p:scale>
        <p:origin x="-1980" y="-786"/>
      </p:cViewPr>
      <p:guideLst>
        <p:guide orient="horz" pos="313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51"/>
        <p:guide pos="22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2024/7/19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250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2024/7/19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814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692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4142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82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02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498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6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55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90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9" r:id="rId2"/>
    <p:sldLayoutId id="2147483665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7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1979712" y="1779662"/>
            <a:ext cx="5283185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生字专项复习</a:t>
            </a:r>
          </a:p>
        </p:txBody>
      </p:sp>
      <p:sp>
        <p:nvSpPr>
          <p:cNvPr id="5" name="矩形 4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496" y="91777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05822" y="971892"/>
            <a:ext cx="75546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dòu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（斗争） 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（大人）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斗  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dǒu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（北斗）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dài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（大夫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392292" y="12187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508481" y="120127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6552" y="4115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给画线字选择正确的读音，画“√”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1766" y="1200934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燃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烧（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rán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suāi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shuāi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）跤 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枣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zǎo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神（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níng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nín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cǎi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chǎi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 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nǎo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lǎo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碰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cù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野（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huān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huānɡ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丽（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ɡuī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ɡuì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）       面包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渣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zhā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56176" y="16897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97910" y="127294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092280" y="125644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39470" y="180404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73059" y="216853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671518" y="216853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386542" y="2552586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19672" y="305789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922813" y="3018621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  <p:sp>
        <p:nvSpPr>
          <p:cNvPr id="23" name="文本框 11"/>
          <p:cNvSpPr txBox="1"/>
          <p:nvPr/>
        </p:nvSpPr>
        <p:spPr>
          <a:xfrm>
            <a:off x="2655569" y="260451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6024" y="701283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下面四组词语的读音没有错误的是（  ）。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544" y="1563638"/>
            <a:ext cx="77712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．规则（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ɡuī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zhé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 努力（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lǔ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lì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赠送（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zhènɡ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sònɡ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糊涂（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hú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tu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．鹦鹉（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yīnɡ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wǔ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 富饶（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fù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yáo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．萝卜（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luó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bo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）      胳臂（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ɡē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bei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05675" y="783223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528" y="5546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\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”画出词语中的错别字，并改正过来。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175" y="1334502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1520" y="1334502"/>
            <a:ext cx="8634730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恼袋（    ）     末来（     ）    水钩（    ） 玩要（    ）     糊里糊除（    ） 棵粒（    ） 陈术（    ）     口干舌躁（    ） 石经（    ）     呢沙（    ）  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47864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536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32240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156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683568" y="227060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4427984" y="183855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37220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6754713" y="2230601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4450457" y="225018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4644008" y="130592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386011" y="271576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7613290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475656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5239122" y="177607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761329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1475656" y="22307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5242545" y="2302609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7562428" y="224012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1475656" y="271576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1475656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脑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528" y="220345"/>
            <a:ext cx="55829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读语境，写出形近字。 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987574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写出含有“方”字的生字。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李老师决定（     ）学后，去附近的小区家（     ），要（     ）止学生在试卷上模（     ）家长签字。</a:t>
            </a:r>
          </a:p>
          <a:p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写出含有“欠”字的生字。 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这一（   ）米果满怀（     ）喜地走出家门，喝着（   ）料，来到竹林，（     ）断了一棵竹子，做成笛子，（     ）起了一首（     ）快的歌。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2552" y="183680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3529211" y="140170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3385195" y="186538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7812360" y="184214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2274640" y="312037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166345" y="31108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1591097" y="3552423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饮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5508104" y="354289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砍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809131" y="397494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吹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770984" y="397494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0470" y="123478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猜猜下面是什么字？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1766" y="879986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一只狗四个口。  （      ）          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七十二小时。    （      ） 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十一点进厂。    （      ）            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二小姐。        （      ） 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一口咬定。      （      ）              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大错特错。      （      ）              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手提包。        （      ） </a:t>
            </a: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有目共睹。      （      ）              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55976" y="84355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器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55991" y="2121788"/>
            <a:ext cx="47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55470" y="125655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晶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55986" y="25717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交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55981" y="16897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压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355733" y="298601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爽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355986" y="3848730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者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355485" y="3416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抱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544" y="55552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给加点字选择合适的含义，写序号。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070" y="1944624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3528" y="2110814"/>
            <a:ext cx="89325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）我家的挂钟时间很准。（     ） 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）你要是踩上去，准会滑倒。（     ） 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）妈妈批准了周末的出游计划，我太高兴啦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208" y="269660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4139248" y="228360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2348573" y="311912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22" name="文本框 9"/>
          <p:cNvSpPr txBox="1"/>
          <p:nvPr/>
        </p:nvSpPr>
        <p:spPr>
          <a:xfrm>
            <a:off x="5363384" y="210733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155472" y="2611388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970896" y="3416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97782" y="1544474"/>
            <a:ext cx="476245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/>
                <a:cs typeface="楷体" panose="02010609060101010101" charset="-122"/>
              </a:rPr>
              <a:t>准：①一定 ②准确 ③允许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13326" y="1789580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7544" y="1734949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小树开始抽芽儿了。（     ） 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他生气地用柳条猛抽了一下地面。（     ） 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我从书架上抽出一本书。（     ） 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这件衣服洗后，抽了一厘米。（     ） 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爸爸一写材料就不停地抽烟。（     ）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912" y="2274193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7909" y="185167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3419872" y="312876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22" name="文本框 9"/>
          <p:cNvSpPr txBox="1"/>
          <p:nvPr/>
        </p:nvSpPr>
        <p:spPr>
          <a:xfrm>
            <a:off x="4662165" y="1707540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102449" y="3445371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5388818" y="2596019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⑤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6141" y="357986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99792" y="26967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3" name="文本框 9"/>
          <p:cNvSpPr txBox="1"/>
          <p:nvPr/>
        </p:nvSpPr>
        <p:spPr>
          <a:xfrm>
            <a:off x="6807671" y="213970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④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6083399" y="2981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2535" y="609531"/>
            <a:ext cx="6475809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   抽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：①吸 ②</a:t>
            </a:r>
            <a:r>
              <a:rPr lang="en-US" altLang="zh-CN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植物</a:t>
            </a:r>
            <a:r>
              <a:rPr lang="en-US" altLang="zh-CN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长出 ③减缩，收缩 ④打 ⑤取出一部分 </a:t>
            </a:r>
            <a:endParaRPr lang="en-US" altLang="zh-CN" sz="2800" b="1" dirty="0">
              <a:solidFill>
                <a:prstClr val="black"/>
              </a:solidFill>
              <a:latin typeface="+mn-ea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7512" y="658594"/>
            <a:ext cx="835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将词语中加点字含义相同的连起来。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1491630"/>
            <a:ext cx="7920881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仰望     仰赖         姓颜      五颜六色   敬仰     仰头         颜料      喜笑颜开   仰仗     仰慕         容颜      颜氏家训 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331641" y="1937038"/>
            <a:ext cx="864096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259633" y="2513102"/>
            <a:ext cx="936104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269158" y="1951440"/>
            <a:ext cx="892661" cy="12673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289691" y="1938163"/>
            <a:ext cx="981927" cy="13069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5203708" y="2009046"/>
            <a:ext cx="1112851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5272443" y="2585110"/>
            <a:ext cx="1047389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1985" y="483518"/>
            <a:ext cx="3367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按要求填空。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774" y="1714708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4040" y="1347614"/>
            <a:ext cx="83627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4375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当“参”表示“加入在内”时，读音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，可以组词（      ）（      ）； 当“参”表示“中药名” 时，读音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，可以组词（      ）（      ）；  当“参”表示“长短、高低、大小不齐，不一致” 时，读音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   ）。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7"/>
          <p:cNvSpPr txBox="1"/>
          <p:nvPr/>
        </p:nvSpPr>
        <p:spPr>
          <a:xfrm>
            <a:off x="7164288" y="136666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cān</a:t>
            </a:r>
            <a:endParaRPr lang="zh-CN" altLang="en-US" sz="2400" b="1" dirty="0">
              <a:solidFill>
                <a:srgbClr val="FF0000"/>
              </a:solidFill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2186026" y="182205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4130242" y="182205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参与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3986226" y="225410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shēn</a:t>
            </a:r>
            <a:endParaRPr lang="zh-CN" altLang="en-US" sz="2400" b="1" dirty="0">
              <a:solidFill>
                <a:srgbClr val="FF0000"/>
              </a:solidFill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7514618" y="225410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889882" y="265328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海参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682108" y="309485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cēn</a:t>
            </a:r>
            <a:endParaRPr lang="zh-CN" altLang="en-US" sz="2400" b="1" dirty="0">
              <a:solidFill>
                <a:srgbClr val="FF0000"/>
              </a:solidFill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760636" y="3529330"/>
            <a:ext cx="1435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参差不齐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6368" y="411510"/>
            <a:ext cx="292571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易读错的字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1766" y="1131590"/>
            <a:ext cx="863473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摔（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shuāi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）跤      衣裳（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shang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汉语拼音" panose="020B0604020202020204" pitchFamily="34" charset="0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挨（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ái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）打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相赠（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zèng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残（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）酷     橙（    ）黄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钥匙（   ）       振（    ）动    蜡烛（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拆（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）开       缩（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suō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     咱（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）们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牙齿（   ）       申（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）请     介绍（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祖宗（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 方式（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偶（   ）尔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忧愁（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chóu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沾（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）湿   相差（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20"/>
          <p:cNvSpPr txBox="1"/>
          <p:nvPr/>
        </p:nvSpPr>
        <p:spPr>
          <a:xfrm>
            <a:off x="7085619" y="1576482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chéng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5" name="文本框 25"/>
          <p:cNvSpPr txBox="1"/>
          <p:nvPr/>
        </p:nvSpPr>
        <p:spPr>
          <a:xfrm>
            <a:off x="1475656" y="2008530"/>
            <a:ext cx="1165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shi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4312694" y="2008530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zhèn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5" name="文本框 20"/>
          <p:cNvSpPr txBox="1"/>
          <p:nvPr/>
        </p:nvSpPr>
        <p:spPr>
          <a:xfrm>
            <a:off x="1259632" y="2872626"/>
            <a:ext cx="814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chǐ</a:t>
            </a:r>
            <a:endParaRPr lang="en-US" altLang="zh-CN" sz="2400" b="1" dirty="0" smtClean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文本框 27"/>
          <p:cNvSpPr txBox="1"/>
          <p:nvPr/>
        </p:nvSpPr>
        <p:spPr>
          <a:xfrm>
            <a:off x="4355976" y="2872626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shēn</a:t>
            </a:r>
            <a:endParaRPr lang="en-US" altLang="zh-CN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3" name="文本框 27"/>
          <p:cNvSpPr txBox="1"/>
          <p:nvPr/>
        </p:nvSpPr>
        <p:spPr>
          <a:xfrm>
            <a:off x="7596336" y="2872626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shào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4" name="文本框 27"/>
          <p:cNvSpPr txBox="1"/>
          <p:nvPr/>
        </p:nvSpPr>
        <p:spPr>
          <a:xfrm>
            <a:off x="1403648" y="3304674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zōng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6" name="文本框 27"/>
          <p:cNvSpPr txBox="1"/>
          <p:nvPr/>
        </p:nvSpPr>
        <p:spPr>
          <a:xfrm>
            <a:off x="4860032" y="331088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shì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8" name="文本框 11"/>
          <p:cNvSpPr txBox="1"/>
          <p:nvPr/>
        </p:nvSpPr>
        <p:spPr>
          <a:xfrm>
            <a:off x="4427984" y="3736722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39" name="文本框 13"/>
          <p:cNvSpPr txBox="1"/>
          <p:nvPr/>
        </p:nvSpPr>
        <p:spPr>
          <a:xfrm>
            <a:off x="7524328" y="3736722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文本框 27"/>
          <p:cNvSpPr txBox="1"/>
          <p:nvPr/>
        </p:nvSpPr>
        <p:spPr>
          <a:xfrm>
            <a:off x="7259189" y="332992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ǒu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9144000" cy="516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347864" y="1707654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真 题   </a:t>
            </a:r>
            <a:endParaRPr lang="zh-CN" altLang="en-US" sz="6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11560" y="1275606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例：青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请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请坐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    )  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   )   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   ) </a:t>
            </a: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例：踪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祖宗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) 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——______(    )  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——______(    )  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   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568" y="555526"/>
            <a:ext cx="812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照样子加一加、减一减并组词。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     </a:t>
            </a:r>
            <a:endParaRPr lang="zh-CN" altLang="en-US" sz="3600" b="1" dirty="0">
              <a:latin typeface="黑体" pitchFamily="49" charset="-122"/>
              <a:ea typeface="黑体" pitchFamily="49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5900" y="1673746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咱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79812" y="163564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咱们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1178" y="1687463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刚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6732240" y="16969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刚才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995900" y="2105794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</a:rPr>
              <a:t>谋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995900" y="3406313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</a:rPr>
              <a:t>胃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2726271" y="2120538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</a:rPr>
              <a:t>计谋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766842" y="3396788"/>
            <a:ext cx="1306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</a:rPr>
              <a:t>胃口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995900" y="3822491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cs typeface="黑体" panose="02010609060101010101" pitchFamily="49" charset="-122"/>
              </a:rPr>
              <a:t>执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2879812" y="384279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执着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5652120" y="336821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予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6804248" y="340455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给予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5" grpId="1"/>
      <p:bldP spid="5" grpId="2"/>
      <p:bldP spid="6" grpId="1"/>
      <p:bldP spid="6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7" grpId="1"/>
      <p:bldP spid="17" grpId="2"/>
      <p:bldP spid="18" grpId="1"/>
      <p:bldP spid="18" grpId="2"/>
      <p:bldP spid="21" grpId="1"/>
      <p:bldP spid="21" grpId="2"/>
      <p:bldP spid="22" grpId="1"/>
      <p:bldP spid="2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7082" y="555526"/>
            <a:ext cx="8604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用“√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画出下列句子中加点字的正确读音。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(1)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鸟太太正在找绳子晾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liàng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jīng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小鸟的尿布。 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(2)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我在练习啼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dí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tí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叫，现在差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chà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不多学会了。 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(3)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我压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yā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 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根就没想抓你。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 flipH="1">
            <a:off x="3798962" y="1419622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 flipH="1">
            <a:off x="4519042" y="1419622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3"/>
          <p:cNvSpPr txBox="1"/>
          <p:nvPr/>
        </p:nvSpPr>
        <p:spPr>
          <a:xfrm flipH="1">
            <a:off x="5450804" y="2206375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3"/>
          <p:cNvSpPr txBox="1"/>
          <p:nvPr/>
        </p:nvSpPr>
        <p:spPr>
          <a:xfrm flipH="1">
            <a:off x="3438922" y="2206376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 flipH="1">
            <a:off x="2391294" y="2211710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20" name="文本框 3"/>
          <p:cNvSpPr txBox="1"/>
          <p:nvPr/>
        </p:nvSpPr>
        <p:spPr>
          <a:xfrm flipH="1">
            <a:off x="2358802" y="3437587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 flipH="1">
            <a:off x="1278682" y="3363838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 flipH="1">
            <a:off x="6063702" y="2229991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3" grpId="1"/>
      <p:bldP spid="13" grpId="2"/>
      <p:bldP spid="15" grpId="1"/>
      <p:bldP spid="16" grpId="1"/>
      <p:bldP spid="16" grpId="2"/>
      <p:bldP spid="19" grpId="1"/>
      <p:bldP spid="20" grpId="1"/>
      <p:bldP spid="20" grpId="2"/>
      <p:bldP spid="17" grpId="0"/>
      <p:bldP spid="18" grpId="0"/>
      <p:bldP spid="1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11496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0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104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7790" y="843558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基础（    ）    玩耍（    ）    理睬（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承载（    ）    除（    ）掉    侧（   ）面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树梢（    ）    鲨（   ）鱼     演奏（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叽喳（    ）    舒畅（     ）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盘旋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敬佩（    ）    司（  ）机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）倒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或者（    ）    诚（    ）实    撤（    ）离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迅速（    ）    姿势（    ）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高粱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侦（    ）查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25"/>
          <p:cNvSpPr txBox="1"/>
          <p:nvPr/>
        </p:nvSpPr>
        <p:spPr>
          <a:xfrm>
            <a:off x="1693039" y="843558"/>
            <a:ext cx="862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chǔ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</a:p>
        </p:txBody>
      </p:sp>
      <p:sp>
        <p:nvSpPr>
          <p:cNvPr id="5" name="文本框 27"/>
          <p:cNvSpPr txBox="1"/>
          <p:nvPr/>
        </p:nvSpPr>
        <p:spPr>
          <a:xfrm>
            <a:off x="4548209" y="843558"/>
            <a:ext cx="947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shuǎ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7524328" y="857374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cǎi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07121" y="1299989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zài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135479" y="1295698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cè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文本框 17"/>
          <p:cNvSpPr txBox="1"/>
          <p:nvPr/>
        </p:nvSpPr>
        <p:spPr>
          <a:xfrm>
            <a:off x="4179122" y="1275606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chú</a:t>
            </a:r>
            <a:endParaRPr lang="en-US" altLang="zh-CN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8" name="文本框 20"/>
          <p:cNvSpPr txBox="1"/>
          <p:nvPr/>
        </p:nvSpPr>
        <p:spPr>
          <a:xfrm>
            <a:off x="4034036" y="1717179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 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shā</a:t>
            </a:r>
            <a:endParaRPr lang="en-US" altLang="zh-CN" sz="2400" b="1" dirty="0" smtClean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0" name="文本框 25"/>
          <p:cNvSpPr txBox="1"/>
          <p:nvPr/>
        </p:nvSpPr>
        <p:spPr>
          <a:xfrm>
            <a:off x="7518053" y="1717179"/>
            <a:ext cx="700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zòu</a:t>
            </a:r>
            <a:endParaRPr lang="en-US" altLang="zh-CN" sz="2400" b="1" dirty="0" smtClean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文本框 27"/>
          <p:cNvSpPr txBox="1"/>
          <p:nvPr/>
        </p:nvSpPr>
        <p:spPr>
          <a:xfrm>
            <a:off x="1648247" y="2152650"/>
            <a:ext cx="147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6" name="文本框 27"/>
          <p:cNvSpPr txBox="1"/>
          <p:nvPr/>
        </p:nvSpPr>
        <p:spPr>
          <a:xfrm>
            <a:off x="4551076" y="2139702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chàng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7" name="文本框 27"/>
          <p:cNvSpPr txBox="1"/>
          <p:nvPr/>
        </p:nvSpPr>
        <p:spPr>
          <a:xfrm>
            <a:off x="7435658" y="2149227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xuán</a:t>
            </a:r>
            <a:endParaRPr lang="en-US" altLang="zh-CN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32" name="文本框 5"/>
          <p:cNvSpPr txBox="1"/>
          <p:nvPr/>
        </p:nvSpPr>
        <p:spPr>
          <a:xfrm>
            <a:off x="1494706" y="1726704"/>
            <a:ext cx="120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汉语拼音" pitchFamily="34" charset="0"/>
                <a:cs typeface="汉语拼音" panose="020B0604020202020204" pitchFamily="34" charset="0"/>
              </a:rPr>
              <a:t> 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shāo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</a:p>
        </p:txBody>
      </p:sp>
      <p:sp>
        <p:nvSpPr>
          <p:cNvPr id="42" name="文本框 25"/>
          <p:cNvSpPr txBox="1"/>
          <p:nvPr/>
        </p:nvSpPr>
        <p:spPr>
          <a:xfrm>
            <a:off x="1821627" y="2581275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pèi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4237739" y="2584103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sī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文本框 13"/>
          <p:cNvSpPr txBox="1"/>
          <p:nvPr/>
        </p:nvSpPr>
        <p:spPr>
          <a:xfrm>
            <a:off x="7099668" y="2559844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diē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1" name="文本框 13"/>
          <p:cNvSpPr txBox="1"/>
          <p:nvPr/>
        </p:nvSpPr>
        <p:spPr>
          <a:xfrm>
            <a:off x="1773213" y="302818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zhě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3" name="文本框 13"/>
          <p:cNvSpPr txBox="1"/>
          <p:nvPr/>
        </p:nvSpPr>
        <p:spPr>
          <a:xfrm>
            <a:off x="4121685" y="2996927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chéng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7119047" y="3022848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chè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5" name="文本框 13"/>
          <p:cNvSpPr txBox="1"/>
          <p:nvPr/>
        </p:nvSpPr>
        <p:spPr>
          <a:xfrm>
            <a:off x="1831152" y="3408313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sù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6" name="文本框 13"/>
          <p:cNvSpPr txBox="1"/>
          <p:nvPr/>
        </p:nvSpPr>
        <p:spPr>
          <a:xfrm>
            <a:off x="4503851" y="3419326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487454" y="3419326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liáng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32436" y="3869978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zhēn</a:t>
            </a:r>
            <a:endParaRPr lang="zh-CN" altLang="en-US" sz="24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130" y="483518"/>
            <a:ext cx="31417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易写错的字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71371" y="1321693"/>
            <a:ext cx="7190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绒   荒   舞   紧   印   曲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961211" y="1935738"/>
            <a:ext cx="73552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冷   裙   怜   诉   扫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961003" y="2642235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准   壁   晒   嘴   耍   拢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971163" y="3304024"/>
            <a:ext cx="733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睡   初   未   优   袋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961271" y="1059582"/>
            <a:ext cx="700315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琴    柔    器    滴    敲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965066" y="176658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鼻    翅    刺    枣    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961271" y="2473335"/>
            <a:ext cx="720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匆    司    弃    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    谷 </a:t>
            </a:r>
          </a:p>
        </p:txBody>
      </p:sp>
      <p:sp>
        <p:nvSpPr>
          <p:cNvPr id="10" name="文本框 5"/>
          <p:cNvSpPr txBox="1"/>
          <p:nvPr/>
        </p:nvSpPr>
        <p:spPr>
          <a:xfrm>
            <a:off x="965145" y="3181350"/>
            <a:ext cx="7567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    冻    者    术    匆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185608"/>
            <a:ext cx="1794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多音字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7790" y="905688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jiǎ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（假装） 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bèi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（背后）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                      背</a:t>
            </a:r>
          </a:p>
          <a:p>
            <a:r>
              <a:rPr lang="zh-CN" altLang="en-US" sz="2800" b="1" dirty="0" smtClean="0"/>
              <a:t>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jià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（假期） 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bēi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（背包）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       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quān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（圆圈）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tiāo</a:t>
            </a:r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（挑水）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圈                      挑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（羊圈）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tiǎo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（挑战）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jǐ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（几个）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几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jī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（几乎）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88001" y="112753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 dirty="0"/>
          </a:p>
        </p:txBody>
      </p:sp>
      <p:sp>
        <p:nvSpPr>
          <p:cNvPr id="4" name="左大括号 3"/>
          <p:cNvSpPr/>
          <p:nvPr/>
        </p:nvSpPr>
        <p:spPr>
          <a:xfrm>
            <a:off x="5436096" y="112753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9" name="左大括号 8"/>
          <p:cNvSpPr/>
          <p:nvPr/>
        </p:nvSpPr>
        <p:spPr>
          <a:xfrm>
            <a:off x="1311051" y="3743101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1" name="左大括号 10"/>
          <p:cNvSpPr/>
          <p:nvPr/>
        </p:nvSpPr>
        <p:spPr>
          <a:xfrm>
            <a:off x="5436096" y="24175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2" name="左大括号 11"/>
          <p:cNvSpPr/>
          <p:nvPr/>
        </p:nvSpPr>
        <p:spPr>
          <a:xfrm>
            <a:off x="1188001" y="24175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8" name="矩形 17"/>
          <p:cNvSpPr/>
          <p:nvPr/>
        </p:nvSpPr>
        <p:spPr>
          <a:xfrm>
            <a:off x="1461557" y="2993920"/>
            <a:ext cx="107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楷体" panose="02010609060101010101" charset="-122"/>
                <a:cs typeface="汉语拼音" panose="020B0604020202020204" pitchFamily="34" charset="0"/>
              </a:rPr>
              <a:t>juàn</a:t>
            </a:r>
            <a:endParaRPr lang="zh-CN" altLang="en-US" sz="2800" b="1" dirty="0">
              <a:latin typeface="汉语拼音" panose="020B0604020202020204" pitchFamily="34" charset="0"/>
              <a:ea typeface="楷体" panose="02010609060101010101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618589"/>
            <a:ext cx="7698626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huàng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（晃动）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pēn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（喷洒）</a:t>
            </a: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晃                     喷 </a:t>
            </a:r>
          </a:p>
          <a:p>
            <a:r>
              <a:rPr lang="zh-CN" altLang="en-US" sz="28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huǎng</a:t>
            </a:r>
            <a:r>
              <a:rPr lang="zh-CN" altLang="en-US" sz="2800" dirty="0" smtClean="0">
                <a:solidFill>
                  <a:prstClr val="black"/>
                </a:solidFill>
              </a:rPr>
              <a:t>（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明晃晃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altLang="en-US" sz="28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pèn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（喷香）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dá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（回答）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yìng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（反应）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答                     应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dā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（答应）       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yīng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（应该）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gǔ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（骨头）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（处理）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骨                     处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gū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（花骨朵）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chù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（到处）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60009" y="76260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5364465" y="83461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5364465" y="345017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1260009" y="344103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364465" y="222272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1260009" y="213970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9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555526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shāo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（稍微）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dān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（担心）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稍                    担 </a:t>
            </a:r>
          </a:p>
          <a:p>
            <a:r>
              <a:rPr lang="zh-CN" altLang="en-US" sz="2800" dirty="0" smtClean="0">
                <a:latin typeface="汉语拼音" pitchFamily="34" charset="0"/>
                <a:cs typeface="汉语拼音" pitchFamily="34" charset="0"/>
              </a:rPr>
              <a:t>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shào</a:t>
            </a:r>
            <a:r>
              <a:rPr lang="zh-CN" altLang="en-US" sz="2800" dirty="0" smtClean="0"/>
              <a:t>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稍息</a:t>
            </a:r>
            <a:r>
              <a:rPr lang="zh-CN" altLang="en-US" sz="2800" dirty="0" smtClean="0"/>
              <a:t>）      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dàn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（重担）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（压力）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zhōng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（中心）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压                    中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yà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（压根儿）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zhòng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（看中）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dàn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（子弹</a:t>
            </a:r>
            <a:r>
              <a:rPr lang="zh-CN" altLang="en-US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mǒ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（抹掉）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弹                    抹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tán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（弹琴）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mā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（抹布）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87624" y="69954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220072" y="77155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220072" y="338711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187624" y="337797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20449" y="206769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187624" y="208765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1806" y="555526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mó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（磨面）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cān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（参加）</a:t>
            </a: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磨                    参 </a:t>
            </a:r>
          </a:p>
          <a:p>
            <a:r>
              <a:rPr lang="zh-CN" altLang="en-US" sz="2800" dirty="0" smtClean="0"/>
              <a:t>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mò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（石磨）      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shēn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（人参）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（臂膀）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xīng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（兴奋）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臂                    兴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bei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（胳臂）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xìng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（高兴）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（宿舍）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28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ne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（好呢）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舍                    呢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shě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（舍得）           </a:t>
            </a:r>
            <a:r>
              <a:rPr lang="en-US" altLang="zh-CN" sz="2800" b="1" dirty="0" err="1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ní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（呢喃）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07051" y="69927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246236" y="80242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246236" y="336357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207051" y="336425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46236" y="206769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207051" y="207393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9dc6d3b9-f0a1-4ddf-bdde-5002b43d53d9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694</Words>
  <Application>Microsoft Office PowerPoint</Application>
  <PresentationFormat>全屏显示(16:9)</PresentationFormat>
  <Paragraphs>260</Paragraphs>
  <Slides>23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Wingdings 2</vt:lpstr>
      <vt:lpstr>汉语拼音</vt:lpstr>
      <vt:lpstr>Xingkai SC</vt:lpstr>
      <vt:lpstr>楷体</vt:lpstr>
      <vt:lpstr>Century Schoolbook</vt:lpstr>
      <vt:lpstr>Calibri</vt:lpstr>
      <vt:lpstr>黑体</vt:lpstr>
      <vt:lpstr>凸显</vt:lpstr>
      <vt:lpstr>1_凸显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142</cp:revision>
  <dcterms:created xsi:type="dcterms:W3CDTF">2017-03-17T02:28:00Z</dcterms:created>
  <dcterms:modified xsi:type="dcterms:W3CDTF">2024-07-19T01:49:38Z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