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6"/>
  </p:notesMasterIdLst>
  <p:sldIdLst>
    <p:sldId id="258" r:id="rId2"/>
    <p:sldId id="322" r:id="rId3"/>
    <p:sldId id="305" r:id="rId4"/>
    <p:sldId id="259" r:id="rId5"/>
    <p:sldId id="260" r:id="rId6"/>
    <p:sldId id="308" r:id="rId7"/>
    <p:sldId id="331" r:id="rId8"/>
    <p:sldId id="323" r:id="rId9"/>
    <p:sldId id="333" r:id="rId10"/>
    <p:sldId id="261" r:id="rId11"/>
    <p:sldId id="262" r:id="rId12"/>
    <p:sldId id="293" r:id="rId13"/>
    <p:sldId id="294" r:id="rId14"/>
    <p:sldId id="265" r:id="rId15"/>
    <p:sldId id="332" r:id="rId16"/>
    <p:sldId id="317" r:id="rId17"/>
    <p:sldId id="365" r:id="rId18"/>
    <p:sldId id="337" r:id="rId19"/>
    <p:sldId id="264" r:id="rId20"/>
    <p:sldId id="321" r:id="rId21"/>
    <p:sldId id="295" r:id="rId22"/>
    <p:sldId id="263" r:id="rId23"/>
    <p:sldId id="358" r:id="rId24"/>
    <p:sldId id="359" r:id="rId25"/>
    <p:sldId id="360" r:id="rId26"/>
    <p:sldId id="361" r:id="rId27"/>
    <p:sldId id="366" r:id="rId28"/>
    <p:sldId id="266" r:id="rId29"/>
    <p:sldId id="296" r:id="rId30"/>
    <p:sldId id="362" r:id="rId31"/>
    <p:sldId id="267" r:id="rId32"/>
    <p:sldId id="302" r:id="rId33"/>
    <p:sldId id="303" r:id="rId34"/>
    <p:sldId id="268" r:id="rId35"/>
    <p:sldId id="318" r:id="rId36"/>
    <p:sldId id="325" r:id="rId37"/>
    <p:sldId id="334" r:id="rId38"/>
    <p:sldId id="336" r:id="rId39"/>
    <p:sldId id="338" r:id="rId40"/>
    <p:sldId id="269" r:id="rId41"/>
    <p:sldId id="270" r:id="rId42"/>
    <p:sldId id="271" r:id="rId43"/>
    <p:sldId id="272" r:id="rId44"/>
    <p:sldId id="273" r:id="rId45"/>
    <p:sldId id="274" r:id="rId46"/>
    <p:sldId id="299" r:id="rId47"/>
    <p:sldId id="275" r:id="rId48"/>
    <p:sldId id="278" r:id="rId49"/>
    <p:sldId id="346" r:id="rId50"/>
    <p:sldId id="347" r:id="rId51"/>
    <p:sldId id="348" r:id="rId52"/>
    <p:sldId id="349" r:id="rId53"/>
    <p:sldId id="350" r:id="rId54"/>
    <p:sldId id="351" r:id="rId55"/>
    <p:sldId id="352" r:id="rId56"/>
    <p:sldId id="353" r:id="rId57"/>
    <p:sldId id="354" r:id="rId58"/>
    <p:sldId id="355" r:id="rId59"/>
    <p:sldId id="356" r:id="rId60"/>
    <p:sldId id="357" r:id="rId61"/>
    <p:sldId id="319" r:id="rId62"/>
    <p:sldId id="340" r:id="rId63"/>
    <p:sldId id="341" r:id="rId64"/>
    <p:sldId id="342" r:id="rId65"/>
    <p:sldId id="343" r:id="rId66"/>
    <p:sldId id="339" r:id="rId67"/>
    <p:sldId id="279" r:id="rId68"/>
    <p:sldId id="344" r:id="rId69"/>
    <p:sldId id="345" r:id="rId70"/>
    <p:sldId id="282" r:id="rId71"/>
    <p:sldId id="283" r:id="rId72"/>
    <p:sldId id="329" r:id="rId73"/>
    <p:sldId id="367" r:id="rId74"/>
    <p:sldId id="292" r:id="rId75"/>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X" initials="X"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CC66"/>
    <a:srgbClr val="FFCC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42" autoAdjust="0"/>
    <p:restoredTop sz="94635" autoAdjust="0"/>
  </p:normalViewPr>
  <p:slideViewPr>
    <p:cSldViewPr>
      <p:cViewPr>
        <p:scale>
          <a:sx n="100" d="100"/>
          <a:sy n="100" d="100"/>
        </p:scale>
        <p:origin x="-1860" y="-720"/>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DDC685-8E46-41E9-8CE0-2B15ED923F81}" type="datetimeFigureOut">
              <a:rPr lang="zh-CN" altLang="en-US" smtClean="0"/>
              <a:t>2023/7/18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D75F12-C34E-4694-8D92-AAF6C7DCF180}" type="slidenum">
              <a:rPr lang="zh-CN" altLang="en-US" smtClean="0"/>
              <a:t>‹#›</a:t>
            </a:fld>
            <a:endParaRPr lang="zh-CN" altLang="en-US"/>
          </a:p>
        </p:txBody>
      </p:sp>
    </p:spTree>
    <p:extLst>
      <p:ext uri="{BB962C8B-B14F-4D97-AF65-F5344CB8AC3E}">
        <p14:creationId xmlns:p14="http://schemas.microsoft.com/office/powerpoint/2010/main" val="1280703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2D75F12-C34E-4694-8D92-AAF6C7DCF180}" type="slidenum">
              <a:rPr lang="zh-CN" altLang="en-US" smtClean="0"/>
              <a:t>15</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t>40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22D75F12-C34E-4694-8D92-AAF6C7DCF180}" type="slidenum">
              <a:rPr lang="zh-CN" altLang="en-US" smtClean="0"/>
              <a:t>71</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microsoft.com/office/2007/relationships/hdphoto" Target="../media/hdphoto1.wdp"/><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圆角矩形 1"/>
          <p:cNvSpPr/>
          <p:nvPr userDrawn="1"/>
        </p:nvSpPr>
        <p:spPr>
          <a:xfrm>
            <a:off x="107504" y="3219822"/>
            <a:ext cx="2592288" cy="172819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9c6e66273ca4b0495995df0609bc723f.jpeg"/>
          <p:cNvPicPr>
            <a:picLocks noChangeAspect="1"/>
          </p:cNvPicPr>
          <p:nvPr userDrawn="1"/>
        </p:nvPicPr>
        <p:blipFill>
          <a:blip r:embed="rId4" cstate="print">
            <a:extLst>
              <a:ext uri="{BEBA8EAE-BF5A-486C-A8C5-ECC9F3942E4B}">
                <a14:imgProps xmlns:a14="http://schemas.microsoft.com/office/drawing/2010/main">
                  <a14:imgLayer r:embed="rId5">
                    <a14:imgEffect>
                      <a14:artisticBlur/>
                    </a14:imgEffect>
                  </a14:imgLayer>
                </a14:imgProps>
              </a:ext>
            </a:extLst>
          </a:blip>
          <a:stretch>
            <a:fillRect/>
          </a:stretch>
        </p:blipFill>
        <p:spPr>
          <a:xfrm>
            <a:off x="-6578" y="0"/>
            <a:ext cx="9144000" cy="5143500"/>
          </a:xfrm>
          <a:prstGeom prst="rect">
            <a:avLst/>
          </a:prstGeom>
        </p:spPr>
      </p:pic>
      <p:pic>
        <p:nvPicPr>
          <p:cNvPr id="4" name="图片 3"/>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ctr" rtl="0" eaLnBrk="1" fontAlgn="base" hangingPunct="1">
        <a:spcBef>
          <a:spcPct val="0"/>
        </a:spcBef>
        <a:spcAft>
          <a:spcPct val="0"/>
        </a:spcAft>
        <a:defRPr sz="4000" b="1">
          <a:solidFill>
            <a:schemeClr val="tx2"/>
          </a:solidFill>
          <a:latin typeface="+mj-lt"/>
          <a:ea typeface="+mj-ea"/>
          <a:cs typeface="+mj-cs"/>
        </a:defRPr>
      </a:lvl1pPr>
      <a:lvl2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2pPr>
      <a:lvl3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3pPr>
      <a:lvl4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4pPr>
      <a:lvl5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5pPr>
      <a:lvl6pPr marL="4572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6pPr>
      <a:lvl7pPr marL="9144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7pPr>
      <a:lvl8pPr marL="13716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8pPr>
      <a:lvl9pPr marL="18288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2.xml"/><Relationship Id="rId1" Type="http://schemas.openxmlformats.org/officeDocument/2006/relationships/slideLayout" Target="../slideLayouts/slideLayout1.xml"/><Relationship Id="rId4" Type="http://schemas.openxmlformats.org/officeDocument/2006/relationships/hyperlink" Target="&#19971;&#24425;-&#35838;&#25991;&#26391;&#35835;-2%20&#26690;&#26519;&#23665;&#27700;.mp4" TargetMode="External"/></Relationships>
</file>

<file path=ppt/slides/_rels/slide6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文本框 18"/>
          <p:cNvSpPr txBox="1"/>
          <p:nvPr/>
        </p:nvSpPr>
        <p:spPr>
          <a:xfrm>
            <a:off x="1547663" y="1419622"/>
            <a:ext cx="6340197" cy="1323439"/>
          </a:xfrm>
          <a:prstGeom prst="rect">
            <a:avLst/>
          </a:prstGeom>
          <a:noFill/>
        </p:spPr>
        <p:txBody>
          <a:bodyPr wrap="none" rtlCol="0">
            <a:spAutoFit/>
          </a:bodyPr>
          <a:lstStyle/>
          <a:p>
            <a:pPr algn="l"/>
            <a:r>
              <a:rPr lang="zh-CN" altLang="en-US" sz="8000" dirty="0" smtClean="0">
                <a:latin typeface="黑体" panose="02010609060101010101" pitchFamily="49" charset="-122"/>
                <a:ea typeface="黑体" panose="02010609060101010101" pitchFamily="49" charset="-122"/>
                <a:cs typeface="黑体" panose="02010609060101010101" pitchFamily="49" charset="-122"/>
                <a:sym typeface="+mn-ea"/>
              </a:rPr>
              <a:t>第六单元复习</a:t>
            </a:r>
            <a:endParaRPr lang="zh-CN" altLang="en-US" sz="80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4" name="矩形 3"/>
          <p:cNvSpPr/>
          <p:nvPr/>
        </p:nvSpPr>
        <p:spPr>
          <a:xfrm flipH="1">
            <a:off x="277" y="109038"/>
            <a:ext cx="3203575" cy="252095"/>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TextBox 2"/>
          <p:cNvSpPr txBox="1"/>
          <p:nvPr/>
        </p:nvSpPr>
        <p:spPr>
          <a:xfrm>
            <a:off x="189166" y="109163"/>
            <a:ext cx="1620957" cy="276999"/>
          </a:xfrm>
          <a:prstGeom prst="rect">
            <a:avLst/>
          </a:prstGeom>
          <a:noFill/>
        </p:spPr>
        <p:txBody>
          <a:bodyPr wrap="none" rtlCol="0">
            <a:spAutoFit/>
          </a:bodyPr>
          <a:lstStyle/>
          <a:p>
            <a:r>
              <a:rPr lang="zh-CN" altLang="en-US" sz="1200" dirty="0"/>
              <a:t>语文    三年级    上册</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23528" y="699542"/>
            <a:ext cx="8640959" cy="3623052"/>
          </a:xfrm>
          <a:prstGeom prst="roundRect">
            <a:avLst/>
          </a:prstGeom>
          <a:effectLst>
            <a:outerShdw blurRad="50800" dist="38100" dir="10800000" algn="r"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zh-CN" altLang="en-US" dirty="0"/>
          </a:p>
        </p:txBody>
      </p:sp>
      <p:sp>
        <p:nvSpPr>
          <p:cNvPr id="5" name="文本框 4"/>
          <p:cNvSpPr txBox="1"/>
          <p:nvPr/>
        </p:nvSpPr>
        <p:spPr>
          <a:xfrm>
            <a:off x="423738" y="752475"/>
            <a:ext cx="8569325" cy="3634740"/>
          </a:xfrm>
          <a:prstGeom prst="rect">
            <a:avLst/>
          </a:prstGeom>
          <a:noFill/>
        </p:spPr>
        <p:txBody>
          <a:bodyPr wrap="square" rtlCol="0">
            <a:spAutoFit/>
          </a:bodyPr>
          <a:lstStyle/>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位于  部分  风景  优美  物产  丰富  相互    </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交错  游动  堆积  宝贵  肥料  祖国  事业</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海滨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街道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渔民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遍地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远处  汽笛  船队</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满载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靠岸  初夏  散发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除了  整洁  东北</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脑袋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挡住  视线  花坛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显得  苍翠  飞舞</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名贵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药材  雪花  巨大  宝库</a:t>
            </a:r>
            <a:endParaRPr lang="zh-CN" altLang="en-US" sz="3200" b="1" dirty="0">
              <a:latin typeface="楷体" panose="02010609060101010101" pitchFamily="49" charset="-122"/>
              <a:ea typeface="楷体" panose="02010609060101010101" pitchFamily="49" charset="-122"/>
              <a:cs typeface="楷体" panose="02010609060101010101" pitchFamily="49" charset="-122"/>
            </a:endParaRPr>
          </a:p>
        </p:txBody>
      </p:sp>
      <p:grpSp>
        <p:nvGrpSpPr>
          <p:cNvPr id="3" name="组合 3"/>
          <p:cNvGrpSpPr/>
          <p:nvPr/>
        </p:nvGrpSpPr>
        <p:grpSpPr>
          <a:xfrm>
            <a:off x="0" y="0"/>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词语积累</a:t>
              </a:r>
            </a:p>
          </p:txBody>
        </p:sp>
      </p:grpSp>
      <p:sp>
        <p:nvSpPr>
          <p:cNvPr id="11" name="横卷形 10"/>
          <p:cNvSpPr/>
          <p:nvPr/>
        </p:nvSpPr>
        <p:spPr>
          <a:xfrm>
            <a:off x="179512" y="4371950"/>
            <a:ext cx="8784976" cy="57606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2400" dirty="0" smtClean="0">
                <a:solidFill>
                  <a:srgbClr val="FF0000"/>
                </a:solidFill>
              </a:rPr>
              <a:t>解析：进行词语积累时要注意读准字音，熟记字形，理解词意。</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339752" y="411510"/>
            <a:ext cx="3877985" cy="584775"/>
          </a:xfrm>
          <a:prstGeom prst="rect">
            <a:avLst/>
          </a:prstGeom>
          <a:noFill/>
        </p:spPr>
        <p:txBody>
          <a:bodyPr wrap="none" rtlCol="0">
            <a:spAutoFit/>
          </a:bodyPr>
          <a:lstStyle/>
          <a:p>
            <a:pPr algn="l"/>
            <a:r>
              <a:rPr lang="zh-CN" altLang="en-US" sz="3200" dirty="0" smtClean="0">
                <a:solidFill>
                  <a:srgbClr val="FF0000"/>
                </a:solidFill>
                <a:latin typeface="黑体" panose="02010609060101010101" pitchFamily="49" charset="-122"/>
                <a:ea typeface="黑体" panose="02010609060101010101" pitchFamily="49" charset="-122"/>
                <a:sym typeface="+mn-ea"/>
              </a:rPr>
              <a:t>《富饶的西沙群岛》</a:t>
            </a:r>
            <a:endParaRPr lang="zh-CN" altLang="en-US" sz="3200" dirty="0">
              <a:latin typeface="黑体" panose="02010609060101010101" pitchFamily="49" charset="-122"/>
              <a:ea typeface="黑体" panose="02010609060101010101" pitchFamily="49" charset="-122"/>
            </a:endParaRPr>
          </a:p>
        </p:txBody>
      </p:sp>
      <p:sp>
        <p:nvSpPr>
          <p:cNvPr id="4" name="文本框 3"/>
          <p:cNvSpPr txBox="1"/>
          <p:nvPr/>
        </p:nvSpPr>
        <p:spPr>
          <a:xfrm>
            <a:off x="432048" y="1092780"/>
            <a:ext cx="8244408" cy="954107"/>
          </a:xfrm>
          <a:prstGeom prst="rect">
            <a:avLst/>
          </a:prstGeom>
          <a:noFill/>
        </p:spPr>
        <p:txBody>
          <a:bodyPr wrap="squar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sym typeface="+mn-ea"/>
              </a:rPr>
              <a:t>五光十色：</a:t>
            </a:r>
            <a:r>
              <a:rPr lang="zh-CN" altLang="en-US" sz="2800" b="1" dirty="0" smtClean="0">
                <a:latin typeface="楷体" panose="02010609060101010101" pitchFamily="49" charset="-122"/>
                <a:ea typeface="楷体" panose="02010609060101010101" pitchFamily="49" charset="-122"/>
                <a:sym typeface="+mn-ea"/>
              </a:rPr>
              <a:t>形容色彩鲜艳，花样繁多，颜色光彩鲜艳多色。</a:t>
            </a:r>
            <a:endParaRPr lang="zh-CN" altLang="en-US" sz="2800" b="1" dirty="0">
              <a:latin typeface="楷体" panose="02010609060101010101" pitchFamily="49" charset="-122"/>
              <a:ea typeface="楷体" panose="02010609060101010101" pitchFamily="49" charset="-122"/>
            </a:endParaRPr>
          </a:p>
        </p:txBody>
      </p:sp>
      <p:sp>
        <p:nvSpPr>
          <p:cNvPr id="5" name="文本框 3"/>
          <p:cNvSpPr txBox="1"/>
          <p:nvPr/>
        </p:nvSpPr>
        <p:spPr>
          <a:xfrm>
            <a:off x="432048" y="2050851"/>
            <a:ext cx="8244408" cy="1384995"/>
          </a:xfrm>
          <a:prstGeom prst="rect">
            <a:avLst/>
          </a:prstGeom>
          <a:noFill/>
        </p:spPr>
        <p:txBody>
          <a:bodyPr wrap="squar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sym typeface="+mn-ea"/>
              </a:rPr>
              <a:t>成群结队：</a:t>
            </a:r>
            <a:r>
              <a:rPr lang="zh-CN" altLang="en-US" sz="2800" b="1" dirty="0" smtClean="0">
                <a:latin typeface="楷体" panose="02010609060101010101" pitchFamily="49" charset="-122"/>
                <a:ea typeface="楷体" panose="02010609060101010101" pitchFamily="49" charset="-122"/>
                <a:sym typeface="+mn-ea"/>
              </a:rPr>
              <a:t>众多的人或动物结成一群群、一队队。形容人或动物很多，自然地聚集在一起，后来也比喻团结一致。 </a:t>
            </a:r>
            <a:endParaRPr lang="zh-CN" altLang="en-US" sz="2800" b="1" dirty="0">
              <a:latin typeface="楷体" panose="02010609060101010101" pitchFamily="49" charset="-122"/>
              <a:ea typeface="楷体" panose="02010609060101010101" pitchFamily="49" charset="-122"/>
            </a:endParaRPr>
          </a:p>
        </p:txBody>
      </p:sp>
      <p:sp>
        <p:nvSpPr>
          <p:cNvPr id="6" name="文本框 3"/>
          <p:cNvSpPr txBox="1"/>
          <p:nvPr/>
        </p:nvSpPr>
        <p:spPr>
          <a:xfrm>
            <a:off x="432048" y="3417843"/>
            <a:ext cx="8244408" cy="954107"/>
          </a:xfrm>
          <a:prstGeom prst="rect">
            <a:avLst/>
          </a:prstGeom>
          <a:noFill/>
        </p:spPr>
        <p:txBody>
          <a:bodyPr wrap="squar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sym typeface="+mn-ea"/>
              </a:rPr>
              <a:t>各种各样：</a:t>
            </a:r>
            <a:r>
              <a:rPr lang="zh-CN" altLang="en-US" sz="2800" b="1" dirty="0" smtClean="0">
                <a:latin typeface="楷体" panose="02010609060101010101" pitchFamily="49" charset="-122"/>
                <a:ea typeface="楷体" panose="02010609060101010101" pitchFamily="49" charset="-122"/>
                <a:sym typeface="+mn-ea"/>
              </a:rPr>
              <a:t>具有多种多样的特征或具有各不相同的种类。</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597275" y="584651"/>
            <a:ext cx="2646878" cy="584775"/>
          </a:xfrm>
          <a:prstGeom prst="rect">
            <a:avLst/>
          </a:prstGeom>
          <a:noFill/>
        </p:spPr>
        <p:txBody>
          <a:bodyPr wrap="none" rtlCol="0">
            <a:spAutoFit/>
          </a:bodyPr>
          <a:lstStyle/>
          <a:p>
            <a:pPr algn="l"/>
            <a:r>
              <a:rPr lang="zh-CN" altLang="en-US" sz="3200" dirty="0" smtClean="0">
                <a:solidFill>
                  <a:srgbClr val="FF0000"/>
                </a:solidFill>
                <a:latin typeface="黑体" panose="02010609060101010101" pitchFamily="49" charset="-122"/>
                <a:ea typeface="黑体" panose="02010609060101010101" pitchFamily="49" charset="-122"/>
                <a:sym typeface="+mn-ea"/>
              </a:rPr>
              <a:t>《海滨小城》</a:t>
            </a:r>
            <a:endParaRPr lang="zh-CN" altLang="en-US" sz="3200" dirty="0">
              <a:latin typeface="黑体" panose="02010609060101010101" pitchFamily="49" charset="-122"/>
              <a:ea typeface="黑体" panose="02010609060101010101" pitchFamily="49" charset="-122"/>
            </a:endParaRPr>
          </a:p>
        </p:txBody>
      </p:sp>
      <p:sp>
        <p:nvSpPr>
          <p:cNvPr id="4" name="文本框 3"/>
          <p:cNvSpPr txBox="1"/>
          <p:nvPr/>
        </p:nvSpPr>
        <p:spPr>
          <a:xfrm>
            <a:off x="854243" y="1400458"/>
            <a:ext cx="7390165" cy="523220"/>
          </a:xfrm>
          <a:prstGeom prst="rect">
            <a:avLst/>
          </a:prstGeom>
          <a:noFill/>
        </p:spPr>
        <p:txBody>
          <a:bodyPr wrap="squar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sym typeface="+mn-ea"/>
              </a:rPr>
              <a:t>来来往往：</a:t>
            </a:r>
            <a:r>
              <a:rPr lang="zh-CN" altLang="en-US" sz="2800" b="1" dirty="0" smtClean="0">
                <a:latin typeface="楷体" panose="02010609060101010101" pitchFamily="49" charset="-122"/>
                <a:ea typeface="楷体" panose="02010609060101010101" pitchFamily="49" charset="-122"/>
                <a:sym typeface="+mn-ea"/>
              </a:rPr>
              <a:t>指来来去去的人很多</a:t>
            </a:r>
            <a:r>
              <a:rPr lang="en-US" altLang="zh-CN" sz="2800" b="1" dirty="0" smtClean="0">
                <a:latin typeface="楷体" panose="02010609060101010101" pitchFamily="49" charset="-122"/>
                <a:ea typeface="楷体" panose="02010609060101010101" pitchFamily="49" charset="-122"/>
                <a:sym typeface="+mn-ea"/>
              </a:rPr>
              <a:t>,</a:t>
            </a:r>
            <a:r>
              <a:rPr lang="zh-CN" altLang="en-US" sz="2800" b="1" dirty="0" smtClean="0">
                <a:latin typeface="楷体" panose="02010609060101010101" pitchFamily="49" charset="-122"/>
                <a:ea typeface="楷体" panose="02010609060101010101" pitchFamily="49" charset="-122"/>
                <a:sym typeface="+mn-ea"/>
              </a:rPr>
              <a:t>很繁华。</a:t>
            </a:r>
          </a:p>
        </p:txBody>
      </p:sp>
      <p:sp>
        <p:nvSpPr>
          <p:cNvPr id="6" name="文本框 3"/>
          <p:cNvSpPr txBox="1"/>
          <p:nvPr/>
        </p:nvSpPr>
        <p:spPr>
          <a:xfrm>
            <a:off x="875763" y="2427734"/>
            <a:ext cx="4865434" cy="523220"/>
          </a:xfrm>
          <a:prstGeom prst="rect">
            <a:avLst/>
          </a:prstGeom>
          <a:noFill/>
        </p:spPr>
        <p:txBody>
          <a:bodyPr wrap="non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sym typeface="+mn-ea"/>
              </a:rPr>
              <a:t>银光闪闪：</a:t>
            </a:r>
            <a:r>
              <a:rPr lang="zh-CN" altLang="en-US" sz="2800" b="1" dirty="0" smtClean="0">
                <a:latin typeface="楷体" panose="02010609060101010101" pitchFamily="49" charset="-122"/>
                <a:ea typeface="楷体" panose="02010609060101010101" pitchFamily="49" charset="-122"/>
                <a:sym typeface="+mn-ea"/>
              </a:rPr>
              <a:t>指银光闪烁耀眼。</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411760" y="483518"/>
            <a:ext cx="3877985" cy="584775"/>
          </a:xfrm>
          <a:prstGeom prst="rect">
            <a:avLst/>
          </a:prstGeom>
          <a:noFill/>
        </p:spPr>
        <p:txBody>
          <a:bodyPr wrap="none" rtlCol="0">
            <a:spAutoFit/>
          </a:bodyPr>
          <a:lstStyle/>
          <a:p>
            <a:pPr algn="l"/>
            <a:r>
              <a:rPr lang="zh-CN" altLang="en-US" sz="3200" dirty="0" smtClean="0">
                <a:solidFill>
                  <a:srgbClr val="FF0000"/>
                </a:solidFill>
                <a:latin typeface="黑体" panose="02010609060101010101" pitchFamily="49" charset="-122"/>
                <a:ea typeface="黑体" panose="02010609060101010101" pitchFamily="49" charset="-122"/>
                <a:sym typeface="+mn-ea"/>
              </a:rPr>
              <a:t>《美丽的小兴安岭》</a:t>
            </a:r>
            <a:endParaRPr lang="zh-CN" altLang="en-US" sz="3200" dirty="0">
              <a:latin typeface="黑体" panose="02010609060101010101" pitchFamily="49" charset="-122"/>
              <a:ea typeface="黑体" panose="02010609060101010101" pitchFamily="49" charset="-122"/>
            </a:endParaRPr>
          </a:p>
        </p:txBody>
      </p:sp>
      <p:sp>
        <p:nvSpPr>
          <p:cNvPr id="4" name="文本框 3"/>
          <p:cNvSpPr txBox="1"/>
          <p:nvPr/>
        </p:nvSpPr>
        <p:spPr>
          <a:xfrm>
            <a:off x="806064" y="1236796"/>
            <a:ext cx="8041747" cy="523220"/>
          </a:xfrm>
          <a:prstGeom prst="rect">
            <a:avLst/>
          </a:prstGeom>
          <a:noFill/>
        </p:spPr>
        <p:txBody>
          <a:bodyPr wrap="squar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sym typeface="+mn-ea"/>
              </a:rPr>
              <a:t>葱葱茏茏：</a:t>
            </a:r>
            <a:r>
              <a:rPr lang="zh-CN" altLang="en-US" sz="2800" b="1" dirty="0" smtClean="0">
                <a:latin typeface="楷体" panose="02010609060101010101" pitchFamily="49" charset="-122"/>
                <a:ea typeface="楷体" panose="02010609060101010101" pitchFamily="49" charset="-122"/>
                <a:sym typeface="+mn-ea"/>
              </a:rPr>
              <a:t>形容草木茂盛。</a:t>
            </a:r>
            <a:endParaRPr lang="zh-CN" altLang="en-US" sz="2800" b="1" dirty="0">
              <a:latin typeface="楷体" panose="02010609060101010101" pitchFamily="49" charset="-122"/>
              <a:ea typeface="楷体" panose="02010609060101010101" pitchFamily="49" charset="-122"/>
            </a:endParaRPr>
          </a:p>
        </p:txBody>
      </p:sp>
      <p:sp>
        <p:nvSpPr>
          <p:cNvPr id="6" name="文本框 3"/>
          <p:cNvSpPr txBox="1"/>
          <p:nvPr/>
        </p:nvSpPr>
        <p:spPr>
          <a:xfrm>
            <a:off x="755576" y="2120538"/>
            <a:ext cx="8041747" cy="523220"/>
          </a:xfrm>
          <a:prstGeom prst="rect">
            <a:avLst/>
          </a:prstGeom>
          <a:noFill/>
        </p:spPr>
        <p:txBody>
          <a:bodyPr wrap="squar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sym typeface="+mn-ea"/>
              </a:rPr>
              <a:t>密密层层：</a:t>
            </a:r>
            <a:r>
              <a:rPr lang="zh-CN" altLang="en-US" sz="2800" b="1" dirty="0" smtClean="0">
                <a:latin typeface="楷体" panose="02010609060101010101" pitchFamily="49" charset="-122"/>
                <a:ea typeface="楷体" panose="02010609060101010101" pitchFamily="49" charset="-122"/>
                <a:sym typeface="+mn-ea"/>
              </a:rPr>
              <a:t>比喻满布的没有空隙。</a:t>
            </a:r>
            <a:endParaRPr lang="zh-CN" altLang="en-US" sz="2800" b="1" dirty="0">
              <a:latin typeface="楷体" panose="02010609060101010101" pitchFamily="49" charset="-122"/>
              <a:ea typeface="楷体" panose="02010609060101010101" pitchFamily="49" charset="-122"/>
            </a:endParaRPr>
          </a:p>
        </p:txBody>
      </p:sp>
      <p:sp>
        <p:nvSpPr>
          <p:cNvPr id="5" name="文本框 3"/>
          <p:cNvSpPr txBox="1"/>
          <p:nvPr/>
        </p:nvSpPr>
        <p:spPr>
          <a:xfrm>
            <a:off x="755576" y="3003798"/>
            <a:ext cx="8041747" cy="523220"/>
          </a:xfrm>
          <a:prstGeom prst="rect">
            <a:avLst/>
          </a:prstGeom>
          <a:noFill/>
        </p:spPr>
        <p:txBody>
          <a:bodyPr wrap="squar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sym typeface="+mn-ea"/>
              </a:rPr>
              <a:t>严严实实：</a:t>
            </a:r>
            <a:r>
              <a:rPr lang="zh-CN" altLang="en-US" sz="2800" b="1" dirty="0" smtClean="0">
                <a:latin typeface="楷体" panose="02010609060101010101" pitchFamily="49" charset="-122"/>
                <a:ea typeface="楷体" panose="02010609060101010101" pitchFamily="49" charset="-122"/>
                <a:sym typeface="+mn-ea"/>
              </a:rPr>
              <a:t>形容非常严密整齐。</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11560" y="555526"/>
            <a:ext cx="1800000" cy="584775"/>
          </a:xfrm>
          <a:prstGeom prst="rect">
            <a:avLst/>
          </a:prstGeom>
          <a:solidFill>
            <a:srgbClr val="92D050"/>
          </a:solidFill>
          <a:ln>
            <a:solidFill>
              <a:schemeClr val="bg1"/>
            </a:solidFill>
          </a:ln>
        </p:spPr>
        <p:txBody>
          <a:bodyPr wrap="square" rtlCol="0">
            <a:spAutoFit/>
          </a:bodyPr>
          <a:lstStyle/>
          <a:p>
            <a:pPr algn="ct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AABB</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式</a:t>
            </a:r>
            <a:endParaRPr lang="zh-CN" altLang="en-US" sz="3200" dirty="0">
              <a:sym typeface="+mn-ea"/>
            </a:endParaRPr>
          </a:p>
        </p:txBody>
      </p:sp>
      <p:sp>
        <p:nvSpPr>
          <p:cNvPr id="4" name="文本框 3"/>
          <p:cNvSpPr txBox="1"/>
          <p:nvPr/>
        </p:nvSpPr>
        <p:spPr>
          <a:xfrm>
            <a:off x="2555776" y="546815"/>
            <a:ext cx="1832553" cy="584775"/>
          </a:xfrm>
          <a:prstGeom prst="rect">
            <a:avLst/>
          </a:prstGeom>
          <a:noFill/>
        </p:spPr>
        <p:txBody>
          <a:bodyPr wrap="none" rtlCol="0">
            <a:spAutoFit/>
          </a:bodyPr>
          <a:lstStyle/>
          <a:p>
            <a:pPr algn="l"/>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来来往往</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0" name="文本框 9"/>
          <p:cNvSpPr txBox="1"/>
          <p:nvPr/>
        </p:nvSpPr>
        <p:spPr>
          <a:xfrm>
            <a:off x="2555776" y="1131590"/>
            <a:ext cx="1832553" cy="584775"/>
          </a:xfrm>
          <a:prstGeom prst="rect">
            <a:avLst/>
          </a:prstGeom>
          <a:noFill/>
        </p:spPr>
        <p:txBody>
          <a:bodyPr wrap="none" rtlCol="0">
            <a:spAutoFit/>
          </a:bodyPr>
          <a:lstStyle/>
          <a:p>
            <a:pPr algn="l"/>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葱葱茏茏</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4" name="文本框 13"/>
          <p:cNvSpPr txBox="1"/>
          <p:nvPr/>
        </p:nvSpPr>
        <p:spPr>
          <a:xfrm>
            <a:off x="4716016" y="1131590"/>
            <a:ext cx="1832553" cy="584775"/>
          </a:xfrm>
          <a:prstGeom prst="rect">
            <a:avLst/>
          </a:prstGeom>
          <a:noFill/>
        </p:spPr>
        <p:txBody>
          <a:bodyPr wrap="none" rtlCol="0">
            <a:spAutoFit/>
          </a:bodyPr>
          <a:lstStyle/>
          <a:p>
            <a:pPr algn="l"/>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密密层层</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3" name="TextBox 12"/>
          <p:cNvSpPr txBox="1"/>
          <p:nvPr/>
        </p:nvSpPr>
        <p:spPr>
          <a:xfrm>
            <a:off x="611560" y="2067694"/>
            <a:ext cx="1800000" cy="584775"/>
          </a:xfrm>
          <a:prstGeom prst="rect">
            <a:avLst/>
          </a:prstGeom>
          <a:solidFill>
            <a:srgbClr val="92D050"/>
          </a:solidFill>
          <a:ln>
            <a:solidFill>
              <a:schemeClr val="bg1"/>
            </a:solidFill>
          </a:ln>
        </p:spPr>
        <p:txBody>
          <a:bodyPr wrap="square" rtlCol="0">
            <a:spAutoFit/>
          </a:bodyPr>
          <a:lstStyle/>
          <a:p>
            <a:pPr algn="ctr"/>
            <a:r>
              <a:rPr lang="en-US" altLang="zh-CN" sz="3200" dirty="0" smtClean="0">
                <a:latin typeface="+mj-ea"/>
                <a:ea typeface="+mj-ea"/>
              </a:rPr>
              <a:t>ABCC</a:t>
            </a:r>
            <a:r>
              <a:rPr lang="zh-CN" altLang="en-US" sz="3200" dirty="0" smtClean="0">
                <a:latin typeface="+mj-ea"/>
                <a:ea typeface="+mj-ea"/>
              </a:rPr>
              <a:t>式</a:t>
            </a:r>
            <a:endParaRPr lang="zh-CN" altLang="en-US" sz="3200" dirty="0">
              <a:latin typeface="+mj-ea"/>
              <a:ea typeface="+mj-ea"/>
            </a:endParaRPr>
          </a:p>
        </p:txBody>
      </p:sp>
      <p:sp>
        <p:nvSpPr>
          <p:cNvPr id="15" name="文本框 9"/>
          <p:cNvSpPr txBox="1"/>
          <p:nvPr/>
        </p:nvSpPr>
        <p:spPr>
          <a:xfrm>
            <a:off x="2627784" y="2067694"/>
            <a:ext cx="1832553" cy="584775"/>
          </a:xfrm>
          <a:prstGeom prst="rect">
            <a:avLst/>
          </a:prstGeom>
          <a:noFill/>
        </p:spPr>
        <p:txBody>
          <a:bodyPr wrap="none" rtlCol="0">
            <a:spAutoFit/>
          </a:bodyPr>
          <a:lstStyle/>
          <a:p>
            <a:pPr algn="l"/>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银光闪闪</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文本框 2"/>
          <p:cNvSpPr txBox="1"/>
          <p:nvPr/>
        </p:nvSpPr>
        <p:spPr>
          <a:xfrm>
            <a:off x="611560" y="2973818"/>
            <a:ext cx="2520280" cy="584775"/>
          </a:xfrm>
          <a:prstGeom prst="rect">
            <a:avLst/>
          </a:prstGeom>
          <a:solidFill>
            <a:srgbClr val="92D050"/>
          </a:solidFill>
          <a:ln>
            <a:solidFill>
              <a:schemeClr val="bg1"/>
            </a:solidFill>
          </a:ln>
        </p:spPr>
        <p:txBody>
          <a:bodyPr wrap="square" rtlCol="0">
            <a:spAutoFit/>
          </a:bodyPr>
          <a:lstStyle/>
          <a:p>
            <a:pPr algn="ctr"/>
            <a:r>
              <a:rPr lang="zh-CN" altLang="en-US" sz="3200" dirty="0" smtClean="0">
                <a:sym typeface="+mn-ea"/>
              </a:rPr>
              <a:t>含有数字的</a:t>
            </a:r>
            <a:endParaRPr lang="zh-CN" altLang="en-US" sz="3200" dirty="0">
              <a:sym typeface="+mn-ea"/>
            </a:endParaRPr>
          </a:p>
        </p:txBody>
      </p:sp>
      <p:sp>
        <p:nvSpPr>
          <p:cNvPr id="17" name="文本框 9"/>
          <p:cNvSpPr txBox="1"/>
          <p:nvPr/>
        </p:nvSpPr>
        <p:spPr>
          <a:xfrm>
            <a:off x="3459527" y="2931790"/>
            <a:ext cx="1832553" cy="584775"/>
          </a:xfrm>
          <a:prstGeom prst="rect">
            <a:avLst/>
          </a:prstGeom>
          <a:noFill/>
        </p:spPr>
        <p:txBody>
          <a:bodyPr wrap="none" rtlCol="0">
            <a:spAutoFit/>
          </a:bodyPr>
          <a:lstStyle/>
          <a:p>
            <a:pPr algn="l"/>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五光十色</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9" name="文本框 13"/>
          <p:cNvSpPr txBox="1"/>
          <p:nvPr/>
        </p:nvSpPr>
        <p:spPr>
          <a:xfrm>
            <a:off x="4716016" y="546815"/>
            <a:ext cx="1832553" cy="584775"/>
          </a:xfrm>
          <a:prstGeom prst="rect">
            <a:avLst/>
          </a:prstGeom>
          <a:noFill/>
        </p:spPr>
        <p:txBody>
          <a:bodyPr wrap="none" rtlCol="0">
            <a:spAutoFit/>
          </a:bodyPr>
          <a:lstStyle/>
          <a:p>
            <a:pPr algn="l"/>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严严实实</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4" name="横卷形 23"/>
          <p:cNvSpPr/>
          <p:nvPr/>
        </p:nvSpPr>
        <p:spPr>
          <a:xfrm>
            <a:off x="713026" y="3645045"/>
            <a:ext cx="7789956" cy="1302969"/>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         四</a:t>
            </a:r>
            <a:r>
              <a:rPr lang="zh-CN" altLang="en-US" sz="2400" dirty="0">
                <a:solidFill>
                  <a:srgbClr val="FF0000"/>
                </a:solidFill>
              </a:rPr>
              <a:t>字词语常以仿写词语、根据意思写词语等题型出现，这需要我们掌握词语特点并理解词语意思。</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40061" y="1230770"/>
            <a:ext cx="8494395" cy="2160591"/>
          </a:xfrm>
          <a:prstGeom prst="rect">
            <a:avLst/>
          </a:prstGeom>
          <a:noFill/>
        </p:spPr>
        <p:txBody>
          <a:bodyPr wrap="square" rtlCol="0">
            <a:spAutoFit/>
          </a:bodyPr>
          <a:lstStyle/>
          <a:p>
            <a:pPr>
              <a:lnSpc>
                <a:spcPct val="140000"/>
              </a:lnSpc>
            </a:pPr>
            <a:r>
              <a:rPr lang="zh-CN" altLang="en-US" sz="2400" b="1" dirty="0" smtClean="0">
                <a:latin typeface="楷体" panose="02010609060101010101" pitchFamily="49" charset="-122"/>
                <a:ea typeface="楷体" panose="02010609060101010101" pitchFamily="49" charset="-122"/>
                <a:sym typeface="+mn-ea"/>
              </a:rPr>
              <a:t>例：眼睛</a:t>
            </a:r>
            <a:r>
              <a:rPr lang="en-US" altLang="zh-CN" sz="2400" b="1" dirty="0" smtClean="0">
                <a:latin typeface="楷体" panose="02010609060101010101" pitchFamily="49" charset="-122"/>
                <a:ea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sym typeface="+mn-ea"/>
              </a:rPr>
              <a:t>圆溜溜 </a:t>
            </a:r>
          </a:p>
          <a:p>
            <a:pPr>
              <a:lnSpc>
                <a:spcPct val="140000"/>
              </a:lnSpc>
            </a:pPr>
            <a:r>
              <a:rPr lang="zh-CN" altLang="en-US" sz="2400" b="1" dirty="0" smtClean="0">
                <a:latin typeface="楷体" panose="02010609060101010101" pitchFamily="49" charset="-122"/>
                <a:ea typeface="楷体" panose="02010609060101010101" pitchFamily="49" charset="-122"/>
                <a:sym typeface="+mn-ea"/>
              </a:rPr>
              <a:t>星星</a:t>
            </a:r>
            <a:r>
              <a:rPr lang="en-US" altLang="zh-CN" sz="2400" b="1" dirty="0" smtClean="0">
                <a:latin typeface="楷体" panose="02010609060101010101" pitchFamily="49" charset="-122"/>
                <a:ea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sym typeface="+mn-ea"/>
              </a:rPr>
              <a:t>（    ）晶晶     海参</a:t>
            </a:r>
            <a:r>
              <a:rPr lang="en-US" altLang="zh-CN" sz="2400" b="1" dirty="0" smtClean="0">
                <a:latin typeface="楷体" panose="02010609060101010101" pitchFamily="49" charset="-122"/>
                <a:ea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sym typeface="+mn-ea"/>
              </a:rPr>
              <a:t>懒（      ） </a:t>
            </a:r>
            <a:endParaRPr lang="en-US" altLang="zh-CN" sz="2400" b="1" dirty="0" smtClean="0">
              <a:latin typeface="楷体" panose="02010609060101010101" pitchFamily="49" charset="-122"/>
              <a:ea typeface="楷体" panose="02010609060101010101" pitchFamily="49" charset="-122"/>
              <a:sym typeface="+mn-ea"/>
            </a:endParaRPr>
          </a:p>
          <a:p>
            <a:pPr>
              <a:lnSpc>
                <a:spcPct val="140000"/>
              </a:lnSpc>
            </a:pPr>
            <a:r>
              <a:rPr lang="zh-CN" altLang="en-US" sz="2400" b="1" dirty="0" smtClean="0">
                <a:latin typeface="楷体" panose="02010609060101010101" pitchFamily="49" charset="-122"/>
                <a:ea typeface="楷体" panose="02010609060101010101" pitchFamily="49" charset="-122"/>
                <a:sym typeface="+mn-ea"/>
              </a:rPr>
              <a:t>大厅</a:t>
            </a:r>
            <a:r>
              <a:rPr lang="en-US" altLang="zh-CN" sz="2400" b="1" dirty="0" smtClean="0">
                <a:latin typeface="楷体" panose="02010609060101010101" pitchFamily="49" charset="-122"/>
                <a:ea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sym typeface="+mn-ea"/>
              </a:rPr>
              <a:t>（    ）荡荡     镜子</a:t>
            </a:r>
            <a:r>
              <a:rPr lang="en-US" altLang="zh-CN" sz="2400" b="1" dirty="0" smtClean="0">
                <a:latin typeface="楷体" panose="02010609060101010101" pitchFamily="49" charset="-122"/>
                <a:ea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sym typeface="+mn-ea"/>
              </a:rPr>
              <a:t>明（      ） </a:t>
            </a:r>
            <a:endParaRPr lang="en-US" altLang="zh-CN" sz="2400" b="1" dirty="0" smtClean="0">
              <a:latin typeface="楷体" panose="02010609060101010101" pitchFamily="49" charset="-122"/>
              <a:ea typeface="楷体" panose="02010609060101010101" pitchFamily="49" charset="-122"/>
              <a:sym typeface="+mn-ea"/>
            </a:endParaRPr>
          </a:p>
          <a:p>
            <a:pPr>
              <a:lnSpc>
                <a:spcPct val="140000"/>
              </a:lnSpc>
            </a:pPr>
            <a:r>
              <a:rPr lang="zh-CN" altLang="en-US" sz="2400" b="1" dirty="0" smtClean="0">
                <a:latin typeface="楷体" panose="02010609060101010101" pitchFamily="49" charset="-122"/>
                <a:ea typeface="楷体" panose="02010609060101010101" pitchFamily="49" charset="-122"/>
                <a:sym typeface="+mn-ea"/>
              </a:rPr>
              <a:t>乌龟</a:t>
            </a:r>
            <a:r>
              <a:rPr lang="en-US" altLang="zh-CN" sz="2400" b="1" dirty="0" smtClean="0">
                <a:latin typeface="楷体" panose="02010609060101010101" pitchFamily="49" charset="-122"/>
                <a:ea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sym typeface="+mn-ea"/>
              </a:rPr>
              <a:t>（    ）吞吞     图书馆</a:t>
            </a:r>
            <a:r>
              <a:rPr lang="en-US" altLang="zh-CN" sz="2400" b="1" dirty="0" smtClean="0">
                <a:latin typeface="楷体" panose="02010609060101010101" pitchFamily="49" charset="-122"/>
                <a:ea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sym typeface="+mn-ea"/>
              </a:rPr>
              <a:t>（    ）悄悄 </a:t>
            </a:r>
            <a:endParaRPr lang="en-US" altLang="zh-CN" sz="2400" b="1" dirty="0" smtClean="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6" name="文本框 5"/>
          <p:cNvSpPr txBox="1"/>
          <p:nvPr/>
        </p:nvSpPr>
        <p:spPr>
          <a:xfrm>
            <a:off x="2123728" y="1831353"/>
            <a:ext cx="864096"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亮</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8" name="文本框 7"/>
          <p:cNvSpPr txBox="1"/>
          <p:nvPr/>
        </p:nvSpPr>
        <p:spPr>
          <a:xfrm>
            <a:off x="6300192" y="1845867"/>
            <a:ext cx="1512168"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洋洋</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9" name="文本框 8"/>
          <p:cNvSpPr txBox="1"/>
          <p:nvPr/>
        </p:nvSpPr>
        <p:spPr>
          <a:xfrm>
            <a:off x="2123728" y="2326698"/>
            <a:ext cx="792088"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空</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10" name="文本框 9"/>
          <p:cNvSpPr txBox="1"/>
          <p:nvPr/>
        </p:nvSpPr>
        <p:spPr>
          <a:xfrm>
            <a:off x="6300192" y="2312746"/>
            <a:ext cx="1080120"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晃晃</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15" name="文本框 14"/>
          <p:cNvSpPr txBox="1"/>
          <p:nvPr/>
        </p:nvSpPr>
        <p:spPr>
          <a:xfrm>
            <a:off x="6285678" y="2845268"/>
            <a:ext cx="540060"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静</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16" name="文本框 15"/>
          <p:cNvSpPr txBox="1"/>
          <p:nvPr/>
        </p:nvSpPr>
        <p:spPr>
          <a:xfrm>
            <a:off x="2152756" y="2844679"/>
            <a:ext cx="720080"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慢</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18" name="文本框 17"/>
          <p:cNvSpPr txBox="1"/>
          <p:nvPr/>
        </p:nvSpPr>
        <p:spPr>
          <a:xfrm>
            <a:off x="468793" y="771550"/>
            <a:ext cx="8322601" cy="461665"/>
          </a:xfrm>
          <a:prstGeom prst="rect">
            <a:avLst/>
          </a:prstGeom>
          <a:noFill/>
        </p:spPr>
        <p:txBody>
          <a:bodyPr wrap="square" rtlCol="0">
            <a:spAutoFit/>
          </a:bodyPr>
          <a:lstStyle/>
          <a:p>
            <a:r>
              <a:rPr lang="zh-CN" altLang="en-US" sz="2400" dirty="0" smtClean="0">
                <a:latin typeface="黑体" panose="02010609060101010101" pitchFamily="49" charset="-122"/>
                <a:ea typeface="黑体" panose="02010609060101010101" pitchFamily="49" charset="-122"/>
              </a:rPr>
              <a:t>一、想一想，把词语补充完整，再选词填空</a:t>
            </a:r>
            <a:endParaRPr lang="zh-CN" altLang="en-US" sz="2400" dirty="0">
              <a:latin typeface="黑体" panose="02010609060101010101" pitchFamily="49" charset="-122"/>
              <a:ea typeface="黑体" panose="02010609060101010101" pitchFamily="49" charset="-122"/>
            </a:endParaRPr>
          </a:p>
        </p:txBody>
      </p:sp>
      <p:sp>
        <p:nvSpPr>
          <p:cNvPr id="14" name="文本框 8"/>
          <p:cNvSpPr txBox="1"/>
          <p:nvPr/>
        </p:nvSpPr>
        <p:spPr>
          <a:xfrm>
            <a:off x="324544" y="167611"/>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p>
        </p:txBody>
      </p:sp>
      <p:sp>
        <p:nvSpPr>
          <p:cNvPr id="11" name="文本框 1"/>
          <p:cNvSpPr txBox="1"/>
          <p:nvPr/>
        </p:nvSpPr>
        <p:spPr>
          <a:xfrm>
            <a:off x="294451" y="3304023"/>
            <a:ext cx="8742045" cy="1643527"/>
          </a:xfrm>
          <a:prstGeom prst="rect">
            <a:avLst/>
          </a:prstGeom>
          <a:noFill/>
        </p:spPr>
        <p:txBody>
          <a:bodyPr wrap="square" rtlCol="0">
            <a:spAutoFit/>
          </a:bodyPr>
          <a:lstStyle/>
          <a:p>
            <a:pPr>
              <a:lnSpc>
                <a:spcPct val="140000"/>
              </a:lnSpc>
            </a:pPr>
            <a:r>
              <a:rPr lang="zh-CN" altLang="en-US" sz="2400" b="1" dirty="0" smtClean="0">
                <a:latin typeface="楷体" panose="02010609060101010101" pitchFamily="49" charset="-122"/>
                <a:ea typeface="楷体" panose="02010609060101010101" pitchFamily="49" charset="-122"/>
                <a:sym typeface="+mn-ea"/>
              </a:rPr>
              <a:t>（</a:t>
            </a:r>
            <a:r>
              <a:rPr lang="en-US" altLang="zh-CN" sz="2400" b="1" dirty="0" smtClean="0">
                <a:latin typeface="楷体" panose="02010609060101010101" pitchFamily="49" charset="-122"/>
                <a:ea typeface="楷体" panose="02010609060101010101" pitchFamily="49" charset="-122"/>
                <a:sym typeface="+mn-ea"/>
              </a:rPr>
              <a:t>1</a:t>
            </a:r>
            <a:r>
              <a:rPr lang="zh-CN" altLang="en-US" sz="2400" b="1" dirty="0" smtClean="0">
                <a:latin typeface="楷体" panose="02010609060101010101" pitchFamily="49" charset="-122"/>
                <a:ea typeface="楷体" panose="02010609060101010101" pitchFamily="49" charset="-122"/>
                <a:sym typeface="+mn-ea"/>
              </a:rPr>
              <a:t>） 夜晚，山里（        ），只能听见昆虫在窃窃私语。 </a:t>
            </a:r>
            <a:endParaRPr lang="en-US" altLang="zh-CN" sz="2400" b="1" dirty="0" smtClean="0">
              <a:latin typeface="楷体" panose="02010609060101010101" pitchFamily="49" charset="-122"/>
              <a:ea typeface="楷体" panose="02010609060101010101" pitchFamily="49" charset="-122"/>
              <a:sym typeface="+mn-ea"/>
            </a:endParaRPr>
          </a:p>
          <a:p>
            <a:pPr>
              <a:lnSpc>
                <a:spcPct val="140000"/>
              </a:lnSpc>
            </a:pPr>
            <a:r>
              <a:rPr lang="zh-CN" altLang="en-US" sz="2400" b="1" dirty="0" smtClean="0">
                <a:latin typeface="楷体" panose="02010609060101010101" pitchFamily="49" charset="-122"/>
                <a:ea typeface="楷体" panose="02010609060101010101" pitchFamily="49" charset="-122"/>
                <a:sym typeface="+mn-ea"/>
              </a:rPr>
              <a:t>（</a:t>
            </a:r>
            <a:r>
              <a:rPr lang="en-US" altLang="zh-CN" sz="2400" b="1" dirty="0" smtClean="0">
                <a:latin typeface="楷体" panose="02010609060101010101" pitchFamily="49" charset="-122"/>
                <a:ea typeface="楷体" panose="02010609060101010101" pitchFamily="49" charset="-122"/>
                <a:sym typeface="+mn-ea"/>
              </a:rPr>
              <a:t>2</a:t>
            </a:r>
            <a:r>
              <a:rPr lang="zh-CN" altLang="en-US" sz="2400" b="1" dirty="0" smtClean="0">
                <a:latin typeface="楷体" panose="02010609060101010101" pitchFamily="49" charset="-122"/>
                <a:ea typeface="楷体" panose="02010609060101010101" pitchFamily="49" charset="-122"/>
                <a:sym typeface="+mn-ea"/>
              </a:rPr>
              <a:t>） 小猫（        ）地打了个哈欠，继续呼呼睡大觉。 </a:t>
            </a:r>
            <a:endParaRPr lang="en-US" altLang="zh-CN" sz="2400" b="1" dirty="0" smtClean="0">
              <a:latin typeface="楷体" panose="02010609060101010101" pitchFamily="49" charset="-122"/>
              <a:ea typeface="楷体" panose="02010609060101010101" pitchFamily="49" charset="-122"/>
              <a:sym typeface="+mn-ea"/>
            </a:endParaRPr>
          </a:p>
          <a:p>
            <a:pPr>
              <a:lnSpc>
                <a:spcPct val="140000"/>
              </a:lnSpc>
            </a:pPr>
            <a:r>
              <a:rPr lang="zh-CN" altLang="en-US" sz="2400" b="1" dirty="0" smtClean="0">
                <a:latin typeface="楷体" panose="02010609060101010101" pitchFamily="49" charset="-122"/>
                <a:ea typeface="楷体" panose="02010609060101010101" pitchFamily="49" charset="-122"/>
                <a:sym typeface="+mn-ea"/>
              </a:rPr>
              <a:t>（</a:t>
            </a:r>
            <a:r>
              <a:rPr lang="en-US" altLang="zh-CN" sz="2400" b="1" dirty="0" smtClean="0">
                <a:latin typeface="楷体" panose="02010609060101010101" pitchFamily="49" charset="-122"/>
                <a:ea typeface="楷体" panose="02010609060101010101" pitchFamily="49" charset="-122"/>
                <a:sym typeface="+mn-ea"/>
              </a:rPr>
              <a:t>3</a:t>
            </a:r>
            <a:r>
              <a:rPr lang="zh-CN" altLang="en-US" sz="2400" b="1" dirty="0" smtClean="0">
                <a:latin typeface="楷体" panose="02010609060101010101" pitchFamily="49" charset="-122"/>
                <a:ea typeface="楷体" panose="02010609060101010101" pitchFamily="49" charset="-122"/>
                <a:sym typeface="+mn-ea"/>
              </a:rPr>
              <a:t>） 舞台上（         ）的灯光刺得人睁不开眼睛。</a:t>
            </a:r>
            <a:endParaRPr lang="en-US" altLang="zh-CN" sz="2400" b="1" dirty="0" smtClean="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2" name="文本框 5"/>
          <p:cNvSpPr txBox="1"/>
          <p:nvPr/>
        </p:nvSpPr>
        <p:spPr>
          <a:xfrm>
            <a:off x="3203848" y="3357636"/>
            <a:ext cx="1512168"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静悄悄</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13" name="文本框 8"/>
          <p:cNvSpPr txBox="1"/>
          <p:nvPr/>
        </p:nvSpPr>
        <p:spPr>
          <a:xfrm>
            <a:off x="2325238" y="3867894"/>
            <a:ext cx="1584176"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懒洋洋</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17" name="文本框 15"/>
          <p:cNvSpPr txBox="1"/>
          <p:nvPr/>
        </p:nvSpPr>
        <p:spPr>
          <a:xfrm>
            <a:off x="2700354" y="4386464"/>
            <a:ext cx="1259578"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明晃晃</a:t>
            </a:r>
            <a:endParaRPr lang="zh-CN" altLang="en-US" sz="24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5" grpId="0"/>
      <p:bldP spid="16" grpId="0"/>
      <p:bldP spid="12" grpId="0"/>
      <p:bldP spid="13"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4544" y="987574"/>
            <a:ext cx="8207896" cy="523220"/>
          </a:xfrm>
          <a:prstGeom prst="rect">
            <a:avLst/>
          </a:prstGeom>
          <a:noFill/>
        </p:spPr>
        <p:txBody>
          <a:bodyPr wrap="square" rtlCol="0">
            <a:spAutoFit/>
          </a:bodyPr>
          <a:lstStyle/>
          <a:p>
            <a:r>
              <a:rPr lang="zh-CN" altLang="en-US" sz="2800" dirty="0" smtClean="0"/>
              <a:t>二、仿写（注意词语的组成特点，要求字数</a:t>
            </a:r>
            <a:r>
              <a:rPr lang="zh-CN" altLang="en-US" sz="2800" dirty="0"/>
              <a:t>相同</a:t>
            </a:r>
            <a:r>
              <a:rPr lang="zh-CN" altLang="en-US" sz="2800" dirty="0" smtClean="0"/>
              <a:t>）</a:t>
            </a:r>
            <a:endParaRPr lang="zh-CN" altLang="en-US" sz="2800" dirty="0"/>
          </a:p>
        </p:txBody>
      </p:sp>
      <p:sp>
        <p:nvSpPr>
          <p:cNvPr id="5" name="TextBox 4"/>
          <p:cNvSpPr txBox="1"/>
          <p:nvPr/>
        </p:nvSpPr>
        <p:spPr>
          <a:xfrm>
            <a:off x="467544" y="1644357"/>
            <a:ext cx="8424936" cy="1814830"/>
          </a:xfrm>
          <a:prstGeom prst="rect">
            <a:avLst/>
          </a:prstGeom>
          <a:noFill/>
        </p:spPr>
        <p:txBody>
          <a:bodyPr wrap="square" rtlCol="0">
            <a:spAutoFit/>
          </a:bodyPr>
          <a:lstStyle/>
          <a:p>
            <a:r>
              <a:rPr lang="en-US" altLang="zh-CN" sz="2800" b="1" dirty="0" smtClean="0">
                <a:latin typeface="楷体" panose="02010609060101010101" pitchFamily="49" charset="-122"/>
                <a:ea typeface="楷体" panose="02010609060101010101" pitchFamily="49" charset="-122"/>
                <a:sym typeface="+mn-ea"/>
              </a:rPr>
              <a:t>1.</a:t>
            </a:r>
            <a:r>
              <a:rPr lang="zh-CN" altLang="en-US" sz="2800" b="1" dirty="0" smtClean="0">
                <a:latin typeface="楷体" panose="02010609060101010101" pitchFamily="49" charset="-122"/>
                <a:ea typeface="楷体" panose="02010609060101010101" pitchFamily="49" charset="-122"/>
                <a:sym typeface="+mn-ea"/>
              </a:rPr>
              <a:t>有深有浅：有</a:t>
            </a:r>
            <a:r>
              <a:rPr lang="en-US" altLang="zh-CN" sz="2800" b="1" dirty="0" smtClean="0">
                <a:latin typeface="楷体" panose="02010609060101010101" pitchFamily="49" charset="-122"/>
                <a:ea typeface="楷体" panose="02010609060101010101" pitchFamily="49" charset="-122"/>
                <a:sym typeface="+mn-ea"/>
              </a:rPr>
              <a:t>____</a:t>
            </a:r>
            <a:r>
              <a:rPr lang="zh-CN" altLang="en-US" sz="2800" b="1" dirty="0" smtClean="0">
                <a:latin typeface="楷体" panose="02010609060101010101" pitchFamily="49" charset="-122"/>
                <a:ea typeface="楷体" panose="02010609060101010101" pitchFamily="49" charset="-122"/>
                <a:sym typeface="+mn-ea"/>
              </a:rPr>
              <a:t>有</a:t>
            </a:r>
            <a:r>
              <a:rPr lang="en-US" altLang="zh-CN" sz="2800" b="1" dirty="0" smtClean="0">
                <a:latin typeface="楷体" panose="02010609060101010101" pitchFamily="49" charset="-122"/>
                <a:ea typeface="楷体" panose="02010609060101010101" pitchFamily="49" charset="-122"/>
                <a:sym typeface="+mn-ea"/>
              </a:rPr>
              <a:t>_____   </a:t>
            </a:r>
            <a:r>
              <a:rPr lang="zh-CN" altLang="en-US" sz="2800" b="1" dirty="0" smtClean="0">
                <a:latin typeface="楷体" panose="02010609060101010101" pitchFamily="49" charset="-122"/>
                <a:ea typeface="楷体" panose="02010609060101010101" pitchFamily="49" charset="-122"/>
                <a:sym typeface="+mn-ea"/>
              </a:rPr>
              <a:t>有</a:t>
            </a:r>
            <a:r>
              <a:rPr lang="en-US" altLang="zh-CN" sz="2800" b="1" dirty="0" smtClean="0">
                <a:latin typeface="楷体" panose="02010609060101010101" pitchFamily="49" charset="-122"/>
                <a:ea typeface="楷体" panose="02010609060101010101" pitchFamily="49" charset="-122"/>
                <a:sym typeface="+mn-ea"/>
              </a:rPr>
              <a:t>____</a:t>
            </a:r>
            <a:r>
              <a:rPr lang="zh-CN" altLang="en-US" sz="2800" b="1" dirty="0" smtClean="0">
                <a:latin typeface="楷体" panose="02010609060101010101" pitchFamily="49" charset="-122"/>
                <a:ea typeface="楷体" panose="02010609060101010101" pitchFamily="49" charset="-122"/>
                <a:sym typeface="+mn-ea"/>
              </a:rPr>
              <a:t>有</a:t>
            </a:r>
            <a:r>
              <a:rPr lang="en-US" altLang="zh-CN" sz="2800" b="1" dirty="0" smtClean="0">
                <a:latin typeface="楷体" panose="02010609060101010101" pitchFamily="49" charset="-122"/>
                <a:ea typeface="楷体" panose="02010609060101010101" pitchFamily="49" charset="-122"/>
                <a:sym typeface="+mn-ea"/>
              </a:rPr>
              <a:t>_____ </a:t>
            </a:r>
          </a:p>
          <a:p>
            <a:r>
              <a:rPr lang="en-US" altLang="zh-CN" sz="2800" b="1" dirty="0" smtClean="0">
                <a:latin typeface="楷体" panose="02010609060101010101" pitchFamily="49" charset="-122"/>
                <a:ea typeface="楷体" panose="02010609060101010101" pitchFamily="49" charset="-122"/>
                <a:sym typeface="+mn-ea"/>
              </a:rPr>
              <a:t>2.</a:t>
            </a:r>
            <a:r>
              <a:rPr lang="zh-CN" altLang="en-US" sz="2800" b="1" dirty="0" smtClean="0">
                <a:latin typeface="楷体" panose="02010609060101010101" pitchFamily="49" charset="-122"/>
                <a:ea typeface="楷体" panose="02010609060101010101" pitchFamily="49" charset="-122"/>
                <a:sym typeface="+mn-ea"/>
              </a:rPr>
              <a:t>数不清：</a:t>
            </a:r>
            <a:r>
              <a:rPr lang="en-US" altLang="zh-CN" sz="2800" b="1" dirty="0" smtClean="0">
                <a:latin typeface="楷体" panose="02010609060101010101" pitchFamily="49" charset="-122"/>
                <a:ea typeface="楷体" panose="02010609060101010101" pitchFamily="49" charset="-122"/>
                <a:sym typeface="+mn-ea"/>
              </a:rPr>
              <a:t>______</a:t>
            </a:r>
            <a:r>
              <a:rPr lang="zh-CN" altLang="en-US" sz="2800" b="1" dirty="0" smtClean="0">
                <a:latin typeface="楷体" panose="02010609060101010101" pitchFamily="49" charset="-122"/>
                <a:ea typeface="楷体" panose="02010609060101010101" pitchFamily="49" charset="-122"/>
                <a:sym typeface="+mn-ea"/>
              </a:rPr>
              <a:t>不</a:t>
            </a:r>
            <a:r>
              <a:rPr lang="en-US" altLang="zh-CN" sz="2800" b="1" dirty="0" smtClean="0">
                <a:latin typeface="楷体" panose="02010609060101010101" pitchFamily="49" charset="-122"/>
                <a:ea typeface="楷体" panose="02010609060101010101" pitchFamily="49" charset="-122"/>
                <a:sym typeface="+mn-ea"/>
              </a:rPr>
              <a:t>______   ______</a:t>
            </a:r>
            <a:r>
              <a:rPr lang="zh-CN" altLang="en-US" sz="2800" b="1" dirty="0" smtClean="0">
                <a:latin typeface="楷体" panose="02010609060101010101" pitchFamily="49" charset="-122"/>
                <a:ea typeface="楷体" panose="02010609060101010101" pitchFamily="49" charset="-122"/>
                <a:sym typeface="+mn-ea"/>
              </a:rPr>
              <a:t>不</a:t>
            </a:r>
            <a:r>
              <a:rPr lang="en-US" altLang="zh-CN" sz="2800" b="1" dirty="0" smtClean="0">
                <a:latin typeface="楷体" panose="02010609060101010101" pitchFamily="49" charset="-122"/>
                <a:ea typeface="楷体" panose="02010609060101010101" pitchFamily="49" charset="-122"/>
                <a:sym typeface="+mn-ea"/>
              </a:rPr>
              <a:t>______ </a:t>
            </a:r>
          </a:p>
          <a:p>
            <a:r>
              <a:rPr lang="en-US" altLang="zh-CN" sz="2800" b="1" dirty="0" smtClean="0">
                <a:latin typeface="楷体" panose="02010609060101010101" pitchFamily="49" charset="-122"/>
                <a:ea typeface="楷体" panose="02010609060101010101" pitchFamily="49" charset="-122"/>
                <a:sym typeface="+mn-ea"/>
              </a:rPr>
              <a:t>3.</a:t>
            </a:r>
            <a:r>
              <a:rPr lang="zh-CN" altLang="en-US" sz="2800" b="1" dirty="0" smtClean="0">
                <a:latin typeface="楷体" panose="02010609060101010101" pitchFamily="49" charset="-122"/>
                <a:ea typeface="楷体" panose="02010609060101010101" pitchFamily="49" charset="-122"/>
                <a:sym typeface="+mn-ea"/>
              </a:rPr>
              <a:t>舒舒服服</a:t>
            </a:r>
            <a:r>
              <a:rPr lang="en-US" altLang="zh-CN" sz="2800" b="1" dirty="0" smtClean="0">
                <a:latin typeface="楷体" panose="02010609060101010101" pitchFamily="49" charset="-122"/>
                <a:ea typeface="楷体" panose="02010609060101010101" pitchFamily="49" charset="-122"/>
                <a:sym typeface="+mn-ea"/>
              </a:rPr>
              <a:t>(AABB</a:t>
            </a:r>
            <a:r>
              <a:rPr lang="zh-CN" altLang="en-US" sz="2800" b="1" dirty="0" smtClean="0">
                <a:latin typeface="楷体" panose="02010609060101010101" pitchFamily="49" charset="-122"/>
                <a:ea typeface="楷体" panose="02010609060101010101" pitchFamily="49" charset="-122"/>
                <a:sym typeface="+mn-ea"/>
              </a:rPr>
              <a:t>式</a:t>
            </a:r>
            <a:r>
              <a:rPr lang="en-US" altLang="zh-CN" sz="2800" b="1" dirty="0" smtClean="0">
                <a:latin typeface="楷体" panose="02010609060101010101" pitchFamily="49" charset="-122"/>
                <a:ea typeface="楷体" panose="02010609060101010101" pitchFamily="49" charset="-122"/>
                <a:sym typeface="+mn-ea"/>
              </a:rPr>
              <a:t>)</a:t>
            </a:r>
            <a:r>
              <a:rPr lang="zh-CN" altLang="en-US" sz="2800" b="1" dirty="0" smtClean="0">
                <a:latin typeface="楷体" panose="02010609060101010101" pitchFamily="49" charset="-122"/>
                <a:ea typeface="楷体" panose="02010609060101010101" pitchFamily="49" charset="-122"/>
                <a:sym typeface="+mn-ea"/>
              </a:rPr>
              <a:t>：</a:t>
            </a:r>
            <a:r>
              <a:rPr lang="en-US" altLang="zh-CN" sz="2800" b="1" dirty="0" smtClean="0">
                <a:latin typeface="楷体" panose="02010609060101010101" pitchFamily="49" charset="-122"/>
                <a:ea typeface="楷体" panose="02010609060101010101" pitchFamily="49" charset="-122"/>
                <a:sym typeface="+mn-ea"/>
              </a:rPr>
              <a:t>__________  ___________ </a:t>
            </a:r>
          </a:p>
          <a:p>
            <a:r>
              <a:rPr lang="en-US" altLang="zh-CN" sz="2800" b="1" dirty="0" smtClean="0">
                <a:latin typeface="楷体" panose="02010609060101010101" pitchFamily="49" charset="-122"/>
                <a:ea typeface="楷体" panose="02010609060101010101" pitchFamily="49" charset="-122"/>
                <a:sym typeface="+mn-ea"/>
              </a:rPr>
              <a:t>4.</a:t>
            </a:r>
            <a:r>
              <a:rPr lang="zh-CN" altLang="en-US" sz="2800" b="1" dirty="0" smtClean="0">
                <a:latin typeface="楷体" panose="02010609060101010101" pitchFamily="49" charset="-122"/>
                <a:ea typeface="楷体" panose="02010609060101010101" pitchFamily="49" charset="-122"/>
                <a:sym typeface="+mn-ea"/>
              </a:rPr>
              <a:t>又松又软：又</a:t>
            </a:r>
            <a:r>
              <a:rPr lang="en-US" altLang="zh-CN" sz="2800" b="1" dirty="0" smtClean="0">
                <a:latin typeface="楷体" panose="02010609060101010101" pitchFamily="49" charset="-122"/>
                <a:ea typeface="楷体" panose="02010609060101010101" pitchFamily="49" charset="-122"/>
                <a:sym typeface="+mn-ea"/>
              </a:rPr>
              <a:t>____</a:t>
            </a:r>
            <a:r>
              <a:rPr lang="zh-CN" altLang="en-US" sz="2800" b="1" dirty="0" smtClean="0">
                <a:latin typeface="楷体" panose="02010609060101010101" pitchFamily="49" charset="-122"/>
                <a:ea typeface="楷体" panose="02010609060101010101" pitchFamily="49" charset="-122"/>
                <a:sym typeface="+mn-ea"/>
              </a:rPr>
              <a:t>又</a:t>
            </a:r>
            <a:r>
              <a:rPr lang="en-US" altLang="zh-CN" sz="2800" b="1" dirty="0" smtClean="0">
                <a:latin typeface="楷体" panose="02010609060101010101" pitchFamily="49" charset="-122"/>
                <a:ea typeface="楷体" panose="02010609060101010101" pitchFamily="49" charset="-122"/>
                <a:sym typeface="+mn-ea"/>
              </a:rPr>
              <a:t>_____   </a:t>
            </a:r>
            <a:r>
              <a:rPr lang="zh-CN" altLang="en-US" sz="2800" b="1" dirty="0" smtClean="0">
                <a:latin typeface="楷体" panose="02010609060101010101" pitchFamily="49" charset="-122"/>
                <a:ea typeface="楷体" panose="02010609060101010101" pitchFamily="49" charset="-122"/>
                <a:sym typeface="+mn-ea"/>
              </a:rPr>
              <a:t>又</a:t>
            </a:r>
            <a:r>
              <a:rPr lang="en-US" altLang="zh-CN" sz="2800" b="1" dirty="0" smtClean="0">
                <a:latin typeface="楷体" panose="02010609060101010101" pitchFamily="49" charset="-122"/>
                <a:ea typeface="楷体" panose="02010609060101010101" pitchFamily="49" charset="-122"/>
                <a:sym typeface="+mn-ea"/>
              </a:rPr>
              <a:t>____</a:t>
            </a:r>
            <a:r>
              <a:rPr lang="zh-CN" altLang="en-US" sz="2800" b="1" dirty="0" smtClean="0">
                <a:latin typeface="楷体" panose="02010609060101010101" pitchFamily="49" charset="-122"/>
                <a:ea typeface="楷体" panose="02010609060101010101" pitchFamily="49" charset="-122"/>
                <a:sym typeface="+mn-ea"/>
              </a:rPr>
              <a:t>又</a:t>
            </a:r>
            <a:r>
              <a:rPr lang="en-US" altLang="zh-CN" sz="2800" b="1" dirty="0" smtClean="0">
                <a:latin typeface="楷体" panose="02010609060101010101" pitchFamily="49" charset="-122"/>
                <a:ea typeface="楷体" panose="02010609060101010101" pitchFamily="49" charset="-122"/>
                <a:sym typeface="+mn-ea"/>
              </a:rPr>
              <a:t>_____ </a:t>
            </a:r>
            <a:endParaRPr lang="zh-CN" altLang="en-US" sz="2800" b="1" dirty="0">
              <a:latin typeface="楷体" panose="02010609060101010101" pitchFamily="49" charset="-122"/>
              <a:ea typeface="楷体" panose="02010609060101010101" pitchFamily="49" charset="-122"/>
            </a:endParaRPr>
          </a:p>
        </p:txBody>
      </p:sp>
      <p:sp>
        <p:nvSpPr>
          <p:cNvPr id="7" name="TextBox 6"/>
          <p:cNvSpPr txBox="1"/>
          <p:nvPr/>
        </p:nvSpPr>
        <p:spPr>
          <a:xfrm>
            <a:off x="3073330" y="1635646"/>
            <a:ext cx="720080"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长</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4175448" y="2495092"/>
            <a:ext cx="194421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闪闪烁烁</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9" name="TextBox 8"/>
          <p:cNvSpPr txBox="1"/>
          <p:nvPr/>
        </p:nvSpPr>
        <p:spPr>
          <a:xfrm>
            <a:off x="2626768" y="2063044"/>
            <a:ext cx="100811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看</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0" name="TextBox 9"/>
          <p:cNvSpPr txBox="1"/>
          <p:nvPr/>
        </p:nvSpPr>
        <p:spPr>
          <a:xfrm>
            <a:off x="4282952" y="1635646"/>
            <a:ext cx="86409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短</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1" name="TextBox 10"/>
          <p:cNvSpPr txBox="1"/>
          <p:nvPr/>
        </p:nvSpPr>
        <p:spPr>
          <a:xfrm>
            <a:off x="6011144" y="1635646"/>
            <a:ext cx="86409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粗</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2" name="TextBox 11"/>
          <p:cNvSpPr txBox="1"/>
          <p:nvPr/>
        </p:nvSpPr>
        <p:spPr>
          <a:xfrm>
            <a:off x="7163272" y="1650160"/>
            <a:ext cx="86409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细</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3" name="TextBox 12"/>
          <p:cNvSpPr txBox="1"/>
          <p:nvPr/>
        </p:nvSpPr>
        <p:spPr>
          <a:xfrm>
            <a:off x="4138936" y="2053180"/>
            <a:ext cx="100811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懂</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4" name="TextBox 13"/>
          <p:cNvSpPr txBox="1"/>
          <p:nvPr/>
        </p:nvSpPr>
        <p:spPr>
          <a:xfrm>
            <a:off x="5665056" y="2061891"/>
            <a:ext cx="100811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听</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5" name="TextBox 14"/>
          <p:cNvSpPr txBox="1"/>
          <p:nvPr/>
        </p:nvSpPr>
        <p:spPr>
          <a:xfrm>
            <a:off x="7019256" y="2077558"/>
            <a:ext cx="100811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见</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6" name="TextBox 15"/>
          <p:cNvSpPr txBox="1"/>
          <p:nvPr/>
        </p:nvSpPr>
        <p:spPr>
          <a:xfrm>
            <a:off x="6443192" y="2494500"/>
            <a:ext cx="194421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来来往往</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7" name="TextBox 16"/>
          <p:cNvSpPr txBox="1"/>
          <p:nvPr/>
        </p:nvSpPr>
        <p:spPr>
          <a:xfrm>
            <a:off x="3059832" y="2912626"/>
            <a:ext cx="86409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大</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8" name="TextBox 17"/>
          <p:cNvSpPr txBox="1"/>
          <p:nvPr/>
        </p:nvSpPr>
        <p:spPr>
          <a:xfrm>
            <a:off x="4347184" y="2912626"/>
            <a:ext cx="100811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圆</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9" name="TextBox 18"/>
          <p:cNvSpPr txBox="1"/>
          <p:nvPr/>
        </p:nvSpPr>
        <p:spPr>
          <a:xfrm>
            <a:off x="6011144" y="2897521"/>
            <a:ext cx="100811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高</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0" name="TextBox 19"/>
          <p:cNvSpPr txBox="1"/>
          <p:nvPr/>
        </p:nvSpPr>
        <p:spPr>
          <a:xfrm>
            <a:off x="7149320" y="2917276"/>
            <a:ext cx="100811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壮</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down)">
                                      <p:cBhvr>
                                        <p:cTn id="21" dur="500"/>
                                        <p:tgtEl>
                                          <p:spTgt spid="9"/>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down)">
                                      <p:cBhvr>
                                        <p:cTn id="24" dur="500"/>
                                        <p:tgtEl>
                                          <p:spTgt spid="13"/>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down)">
                                      <p:cBhvr>
                                        <p:cTn id="30" dur="500"/>
                                        <p:tgtEl>
                                          <p:spTgt spid="15"/>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down)">
                                      <p:cBhvr>
                                        <p:cTn id="35" dur="500"/>
                                        <p:tgtEl>
                                          <p:spTgt spid="8"/>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down)">
                                      <p:cBhvr>
                                        <p:cTn id="38" dur="500"/>
                                        <p:tgtEl>
                                          <p:spTgt spid="16"/>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down)">
                                      <p:cBhvr>
                                        <p:cTn id="43" dur="500"/>
                                        <p:tgtEl>
                                          <p:spTgt spid="17"/>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wipe(down)">
                                      <p:cBhvr>
                                        <p:cTn id="46" dur="500"/>
                                        <p:tgtEl>
                                          <p:spTgt spid="18"/>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down)">
                                      <p:cBhvr>
                                        <p:cTn id="49" dur="500"/>
                                        <p:tgtEl>
                                          <p:spTgt spid="19"/>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wipe(down)">
                                      <p:cBhvr>
                                        <p:cTn id="5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016" y="2093823"/>
            <a:ext cx="8820472" cy="2062103"/>
          </a:xfrm>
          <a:prstGeom prst="rect">
            <a:avLst/>
          </a:prstGeom>
          <a:noFill/>
        </p:spPr>
        <p:txBody>
          <a:bodyPr wrap="square" rtlCol="0">
            <a:spAutoFit/>
          </a:bodyPr>
          <a:lstStyle/>
          <a:p>
            <a:r>
              <a:rPr lang="en-US" altLang="zh-CN" sz="3200" b="1" dirty="0" smtClean="0">
                <a:latin typeface="楷体" panose="02010609060101010101" pitchFamily="49" charset="-122"/>
                <a:ea typeface="楷体" panose="02010609060101010101" pitchFamily="49" charset="-122"/>
              </a:rPr>
              <a:t>1.</a:t>
            </a:r>
            <a:r>
              <a:rPr lang="zh-CN" altLang="en-US" sz="3200" b="1" dirty="0" smtClean="0">
                <a:latin typeface="楷体" panose="02010609060101010101" pitchFamily="49" charset="-122"/>
                <a:ea typeface="楷体" panose="02010609060101010101" pitchFamily="49" charset="-122"/>
              </a:rPr>
              <a:t>妈妈的日记本里夹着一张</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的照片。 </a:t>
            </a:r>
          </a:p>
          <a:p>
            <a:r>
              <a:rPr lang="en-US" altLang="zh-CN" sz="3200" b="1" dirty="0" smtClean="0">
                <a:latin typeface="楷体" panose="02010609060101010101" pitchFamily="49" charset="-122"/>
                <a:ea typeface="楷体" panose="02010609060101010101" pitchFamily="49" charset="-122"/>
              </a:rPr>
              <a:t>2.</a:t>
            </a:r>
            <a:r>
              <a:rPr lang="zh-CN" altLang="en-US" sz="3200" b="1" dirty="0" smtClean="0">
                <a:latin typeface="楷体" panose="02010609060101010101" pitchFamily="49" charset="-122"/>
                <a:ea typeface="楷体" panose="02010609060101010101" pitchFamily="49" charset="-122"/>
              </a:rPr>
              <a:t>人参是非常</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的药材。 </a:t>
            </a:r>
          </a:p>
          <a:p>
            <a:r>
              <a:rPr lang="en-US" altLang="zh-CN" sz="3200" b="1" dirty="0" smtClean="0">
                <a:latin typeface="楷体" panose="02010609060101010101" pitchFamily="49" charset="-122"/>
                <a:ea typeface="楷体" panose="02010609060101010101" pitchFamily="49" charset="-122"/>
              </a:rPr>
              <a:t>3.</a:t>
            </a:r>
            <a:r>
              <a:rPr lang="zh-CN" altLang="en-US" sz="3200" b="1" dirty="0" smtClean="0">
                <a:latin typeface="楷体" panose="02010609060101010101" pitchFamily="49" charset="-122"/>
                <a:ea typeface="楷体" panose="02010609060101010101" pitchFamily="49" charset="-122"/>
              </a:rPr>
              <a:t>树下堆积着一层厚厚的鸟粪，这是非常</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的肥料。</a:t>
            </a:r>
            <a:endParaRPr lang="zh-CN" altLang="en-US" sz="3200" b="1" dirty="0">
              <a:latin typeface="楷体" panose="02010609060101010101" pitchFamily="49" charset="-122"/>
              <a:ea typeface="楷体" panose="02010609060101010101" pitchFamily="49" charset="-122"/>
            </a:endParaRPr>
          </a:p>
        </p:txBody>
      </p:sp>
      <p:sp>
        <p:nvSpPr>
          <p:cNvPr id="3" name="TextBox 2"/>
          <p:cNvSpPr txBox="1"/>
          <p:nvPr/>
        </p:nvSpPr>
        <p:spPr>
          <a:xfrm>
            <a:off x="179512" y="509647"/>
            <a:ext cx="8424936" cy="584775"/>
          </a:xfrm>
          <a:prstGeom prst="rect">
            <a:avLst/>
          </a:prstGeom>
          <a:noFill/>
        </p:spPr>
        <p:txBody>
          <a:bodyPr wrap="square" rtlCol="0">
            <a:spAutoFit/>
          </a:bodyPr>
          <a:lstStyle/>
          <a:p>
            <a:r>
              <a:rPr lang="zh-CN" altLang="en-US" sz="3200" dirty="0" smtClean="0"/>
              <a:t>三、选词填空。</a:t>
            </a:r>
            <a:endParaRPr lang="zh-CN" altLang="en-US" sz="3200" dirty="0"/>
          </a:p>
        </p:txBody>
      </p:sp>
      <p:sp>
        <p:nvSpPr>
          <p:cNvPr id="4" name="TextBox 3"/>
          <p:cNvSpPr txBox="1"/>
          <p:nvPr/>
        </p:nvSpPr>
        <p:spPr>
          <a:xfrm>
            <a:off x="7668344" y="3029927"/>
            <a:ext cx="1008112"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宝贵</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5" name="TextBox 4"/>
          <p:cNvSpPr txBox="1"/>
          <p:nvPr/>
        </p:nvSpPr>
        <p:spPr>
          <a:xfrm>
            <a:off x="2843808" y="2597879"/>
            <a:ext cx="1008112"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名贵</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6" name="TextBox 5"/>
          <p:cNvSpPr txBox="1"/>
          <p:nvPr/>
        </p:nvSpPr>
        <p:spPr>
          <a:xfrm>
            <a:off x="5292080" y="2093823"/>
            <a:ext cx="1008112"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珍贵</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7" name="圆角矩形 6"/>
          <p:cNvSpPr/>
          <p:nvPr/>
        </p:nvSpPr>
        <p:spPr>
          <a:xfrm>
            <a:off x="1547664" y="1336793"/>
            <a:ext cx="1426291" cy="54100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zh-CN" altLang="en-US" sz="2800" dirty="0" smtClean="0">
                <a:solidFill>
                  <a:schemeClr val="tx1"/>
                </a:solidFill>
              </a:rPr>
              <a:t>宝贵</a:t>
            </a:r>
            <a:endParaRPr lang="zh-CN" altLang="en-US" sz="2800" dirty="0">
              <a:solidFill>
                <a:schemeClr val="tx1"/>
              </a:solidFill>
            </a:endParaRPr>
          </a:p>
        </p:txBody>
      </p:sp>
      <p:sp>
        <p:nvSpPr>
          <p:cNvPr id="8" name="圆角矩形 7"/>
          <p:cNvSpPr/>
          <p:nvPr/>
        </p:nvSpPr>
        <p:spPr>
          <a:xfrm>
            <a:off x="3923928" y="1336793"/>
            <a:ext cx="1426291" cy="54100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zh-CN" altLang="en-US" sz="2800" dirty="0" smtClean="0">
                <a:solidFill>
                  <a:schemeClr val="tx1"/>
                </a:solidFill>
              </a:rPr>
              <a:t>名贵</a:t>
            </a:r>
            <a:endParaRPr lang="zh-CN" altLang="en-US" sz="2800" dirty="0">
              <a:solidFill>
                <a:schemeClr val="tx1"/>
              </a:solidFill>
            </a:endParaRPr>
          </a:p>
        </p:txBody>
      </p:sp>
      <p:sp>
        <p:nvSpPr>
          <p:cNvPr id="9" name="圆角矩形 8"/>
          <p:cNvSpPr/>
          <p:nvPr/>
        </p:nvSpPr>
        <p:spPr>
          <a:xfrm>
            <a:off x="6300192" y="1336793"/>
            <a:ext cx="1426291" cy="54100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zh-CN" altLang="en-US" sz="2800" dirty="0" smtClean="0">
                <a:solidFill>
                  <a:schemeClr val="tx1"/>
                </a:solidFill>
              </a:rPr>
              <a:t>珍贵</a:t>
            </a:r>
            <a:endParaRPr lang="zh-CN" altLang="en-US" sz="2800"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1195" y="1288415"/>
            <a:ext cx="7602220" cy="1753235"/>
          </a:xfrm>
          <a:prstGeom prst="rect">
            <a:avLst/>
          </a:prstGeom>
          <a:noFill/>
        </p:spPr>
        <p:txBody>
          <a:bodyPr wrap="square" rtlCol="0">
            <a:spAutoFit/>
          </a:bodyPr>
          <a:lstStyle/>
          <a:p>
            <a:pPr>
              <a:lnSpc>
                <a:spcPct val="150000"/>
              </a:lnSpc>
            </a:pPr>
            <a:r>
              <a:rPr lang="zh-CN" altLang="en-US" sz="3600" b="1" dirty="0" smtClean="0">
                <a:latin typeface="楷体" panose="02010609060101010101" pitchFamily="49" charset="-122"/>
                <a:ea typeface="楷体" panose="02010609060101010101" pitchFamily="49" charset="-122"/>
              </a:rPr>
              <a:t>    本单元有很多描写充满画面感的句子，让我们一起来总结一下吧！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95615" y="1673860"/>
            <a:ext cx="6656705" cy="1124585"/>
          </a:xfrm>
          <a:prstGeom prst="rect">
            <a:avLst/>
          </a:prstGeom>
          <a:noFill/>
        </p:spPr>
        <p:txBody>
          <a:bodyPr wrap="square" rtlCol="0">
            <a:spAutoFit/>
          </a:bodyPr>
          <a:lstStyle/>
          <a:p>
            <a:pPr algn="r">
              <a:lnSpc>
                <a:spcPct val="12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en-US" altLang="zh-CN" sz="2800" b="1" dirty="0">
                <a:latin typeface="楷体" panose="02010609060101010101" pitchFamily="49" charset="-122"/>
                <a:ea typeface="楷体" panose="02010609060101010101" pitchFamily="49" charset="-122"/>
                <a:cs typeface="楷体" panose="02010609060101010101" pitchFamily="49" charset="-122"/>
              </a:rPr>
              <a:t>1</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欲把西湖比西子，淡妆浓抹总相宜。     </a:t>
            </a: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（《饮湖上初晴后雨》）</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  </a:t>
            </a:r>
            <a:endPar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2" name="组合 3"/>
          <p:cNvGrpSpPr/>
          <p:nvPr/>
        </p:nvGrpSpPr>
        <p:grpSpPr>
          <a:xfrm>
            <a:off x="0" y="275406"/>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比喻句</a:t>
              </a:r>
              <a:endParaRPr lang="zh-CN" altLang="en-US" sz="2800" b="1" dirty="0">
                <a:solidFill>
                  <a:schemeClr val="tx1"/>
                </a:solidFill>
                <a:latin typeface="楷体" panose="02010609060101010101" pitchFamily="49" charset="-122"/>
                <a:ea typeface="楷体" panose="02010609060101010101" pitchFamily="49" charset="-122"/>
              </a:endParaRPr>
            </a:p>
          </p:txBody>
        </p:sp>
      </p:grpSp>
      <p:cxnSp>
        <p:nvCxnSpPr>
          <p:cNvPr id="5" name="直接连接符 4"/>
          <p:cNvCxnSpPr/>
          <p:nvPr/>
        </p:nvCxnSpPr>
        <p:spPr>
          <a:xfrm>
            <a:off x="3399931" y="2211710"/>
            <a:ext cx="64807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176385" y="1073805"/>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本体</a:t>
            </a:r>
            <a:endParaRPr lang="zh-CN" altLang="en-US" sz="2800" b="1" dirty="0">
              <a:solidFill>
                <a:srgbClr val="FF0000"/>
              </a:solidFill>
            </a:endParaRPr>
          </a:p>
        </p:txBody>
      </p:sp>
      <p:sp>
        <p:nvSpPr>
          <p:cNvPr id="17" name="椭圆 16"/>
          <p:cNvSpPr/>
          <p:nvPr/>
        </p:nvSpPr>
        <p:spPr>
          <a:xfrm>
            <a:off x="2923472" y="1074058"/>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cxnSp>
        <p:nvCxnSpPr>
          <p:cNvPr id="18" name="直接连接符 17"/>
          <p:cNvCxnSpPr/>
          <p:nvPr/>
        </p:nvCxnSpPr>
        <p:spPr>
          <a:xfrm>
            <a:off x="2319811" y="2211710"/>
            <a:ext cx="79208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横卷形 12"/>
          <p:cNvSpPr/>
          <p:nvPr/>
        </p:nvSpPr>
        <p:spPr>
          <a:xfrm>
            <a:off x="869315" y="3279775"/>
            <a:ext cx="7406005" cy="10121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zh-CN" sz="2400" dirty="0" smtClean="0">
                <a:solidFill>
                  <a:srgbClr val="FF0000"/>
                </a:solidFill>
              </a:rPr>
              <a:t>        </a:t>
            </a:r>
            <a:r>
              <a:rPr lang="zh-CN" altLang="en-US" sz="2400" dirty="0" smtClean="0">
                <a:solidFill>
                  <a:srgbClr val="FF0000"/>
                </a:solidFill>
              </a:rPr>
              <a:t>把“西湖”比作“西子”写出了西湖的神韵，表达了对西湖的喜爱和赞美之情。</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down)">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par>
                                <p:cTn id="16" presetID="22" presetClass="entr" presetSubtype="4"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barn(inVertical)">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771550"/>
            <a:ext cx="7693284" cy="3539430"/>
          </a:xfrm>
          <a:prstGeom prst="rect">
            <a:avLst/>
          </a:prstGeom>
          <a:noFill/>
        </p:spPr>
        <p:txBody>
          <a:bodyPr wrap="square" rtlCol="0">
            <a:spAutoFit/>
          </a:bodyPr>
          <a:lstStyle/>
          <a:p>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亲爱的同学们，在第六单元中，我们学习了</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古诗三首</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富饶的西沙群岛</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海滨小城</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美丽的小兴安岭</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以及</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语文园地</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，让我们一起来复习一下本单元的知识吧！</a:t>
            </a:r>
            <a:endParaRPr lang="en-US" altLang="zh-CN" sz="3200" b="1" dirty="0" smtClean="0">
              <a:latin typeface="楷体" panose="02010609060101010101" pitchFamily="49" charset="-122"/>
              <a:ea typeface="楷体" panose="02010609060101010101" pitchFamily="49" charset="-122"/>
            </a:endParaRPr>
          </a:p>
          <a:p>
            <a:r>
              <a:rPr lang="en-US" altLang="zh-CN" sz="3200" b="1" dirty="0">
                <a:latin typeface="楷体" panose="02010609060101010101" pitchFamily="49" charset="-122"/>
                <a:ea typeface="楷体" panose="02010609060101010101" pitchFamily="49" charset="-122"/>
              </a:rPr>
              <a:t> </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首先让我们一起来看看本单元有哪些需要注意的生字。</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380" y="627534"/>
            <a:ext cx="8064896" cy="1124585"/>
          </a:xfrm>
          <a:prstGeom prst="rect">
            <a:avLst/>
          </a:prstGeom>
          <a:noFill/>
        </p:spPr>
        <p:txBody>
          <a:bodyPr wrap="square" rtlCol="0">
            <a:spAutoFit/>
          </a:bodyPr>
          <a:lstStyle/>
          <a:p>
            <a:pPr>
              <a:lnSpc>
                <a:spcPct val="120000"/>
              </a:lnSpc>
            </a:pP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    2.</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遥望洞庭山水色，白银盘里一青螺。</a:t>
            </a:r>
          </a:p>
          <a:p>
            <a:pPr algn="r">
              <a:lnSpc>
                <a:spcPct val="12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（《望洞庭》</a:t>
            </a: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cxnSp>
        <p:nvCxnSpPr>
          <p:cNvPr id="5" name="直接连接符 4"/>
          <p:cNvCxnSpPr/>
          <p:nvPr/>
        </p:nvCxnSpPr>
        <p:spPr>
          <a:xfrm>
            <a:off x="2327052" y="1131590"/>
            <a:ext cx="182180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4755615" y="1563636"/>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sp>
        <p:nvSpPr>
          <p:cNvPr id="7" name="横卷形 6"/>
          <p:cNvSpPr/>
          <p:nvPr/>
        </p:nvSpPr>
        <p:spPr>
          <a:xfrm>
            <a:off x="517589" y="2931790"/>
            <a:ext cx="7964805" cy="10629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zh-CN" sz="2400" dirty="0" smtClean="0">
                <a:solidFill>
                  <a:srgbClr val="FF0000"/>
                </a:solidFill>
              </a:rPr>
              <a:t>        </a:t>
            </a:r>
            <a:r>
              <a:rPr lang="zh-CN" altLang="en-US" sz="2400" dirty="0" smtClean="0">
                <a:solidFill>
                  <a:srgbClr val="FF0000"/>
                </a:solidFill>
              </a:rPr>
              <a:t>诗歌巧妙地以“螺”作比，将皓月银辉下的山比做银盘里的青螺，色调淡雅，山水浑然一体。</a:t>
            </a:r>
            <a:endParaRPr lang="zh-CN" altLang="en-US" sz="2400" dirty="0">
              <a:solidFill>
                <a:srgbClr val="FF0000"/>
              </a:solidFill>
            </a:endParaRPr>
          </a:p>
        </p:txBody>
      </p:sp>
      <p:cxnSp>
        <p:nvCxnSpPr>
          <p:cNvPr id="9" name="直接连接符 8"/>
          <p:cNvCxnSpPr/>
          <p:nvPr/>
        </p:nvCxnSpPr>
        <p:spPr>
          <a:xfrm>
            <a:off x="5868144" y="1203598"/>
            <a:ext cx="136815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2287792" y="1563383"/>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本体</a:t>
            </a:r>
            <a:endParaRPr lang="zh-CN" altLang="en-US" sz="2800" b="1"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par>
                                <p:cTn id="16" presetID="22" presetClass="entr" presetSubtype="4"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down)">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Vertical)">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1033213"/>
            <a:ext cx="8637905" cy="1641475"/>
          </a:xfrm>
          <a:prstGeom prst="rect">
            <a:avLst/>
          </a:prstGeom>
          <a:noFill/>
        </p:spPr>
        <p:txBody>
          <a:bodyPr wrap="square" rtlCol="0">
            <a:spAutoFit/>
          </a:bodyPr>
          <a:lstStyle/>
          <a:p>
            <a:pPr>
              <a:lnSpc>
                <a:spcPct val="12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en-US" altLang="zh-CN" sz="2800" dirty="0" smtClean="0">
                <a:latin typeface="楷体" panose="02010609060101010101" pitchFamily="49" charset="-122"/>
                <a:ea typeface="楷体" panose="02010609060101010101" pitchFamily="49" charset="-122"/>
                <a:cs typeface="楷体" panose="02010609060101010101" pitchFamily="49" charset="-122"/>
              </a:rPr>
              <a:t> 3</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a:t>
            </a:r>
            <a:r>
              <a:rPr lang="zh-CN" altLang="en-US" sz="2800" b="1" dirty="0" smtClean="0">
                <a:latin typeface="楷体" pitchFamily="49" charset="-122"/>
                <a:ea typeface="楷体" pitchFamily="49" charset="-122"/>
              </a:rPr>
              <a:t>海底的岩石上长着各种各样的珊瑚，有的像绽开的花朵，有的像分枝的鹿角。</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      </a:t>
            </a:r>
          </a:p>
          <a:p>
            <a:pPr algn="r">
              <a:lnSpc>
                <a:spcPct val="12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（《富饶的西沙群岛》）</a:t>
            </a:r>
            <a:endParaRPr lang="en-US" altLang="zh-CN"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endParaRPr>
          </a:p>
        </p:txBody>
      </p:sp>
      <p:cxnSp>
        <p:nvCxnSpPr>
          <p:cNvPr id="5" name="直接连接符 4"/>
          <p:cNvCxnSpPr/>
          <p:nvPr/>
        </p:nvCxnSpPr>
        <p:spPr>
          <a:xfrm>
            <a:off x="7956376" y="1563638"/>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5868144" y="1537269"/>
            <a:ext cx="1080120" cy="2636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153322" y="2139950"/>
            <a:ext cx="192273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23528" y="2139702"/>
            <a:ext cx="158417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5364088" y="555526"/>
            <a:ext cx="1368152" cy="477685"/>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本体</a:t>
            </a:r>
            <a:endParaRPr lang="zh-CN" altLang="en-US" sz="2800" b="1" dirty="0">
              <a:solidFill>
                <a:srgbClr val="FF0000"/>
              </a:solidFill>
            </a:endParaRPr>
          </a:p>
        </p:txBody>
      </p:sp>
      <p:sp>
        <p:nvSpPr>
          <p:cNvPr id="19" name="椭圆 18"/>
          <p:cNvSpPr/>
          <p:nvPr/>
        </p:nvSpPr>
        <p:spPr>
          <a:xfrm>
            <a:off x="3131840" y="2139950"/>
            <a:ext cx="1368152" cy="576065"/>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sp>
        <p:nvSpPr>
          <p:cNvPr id="20" name="椭圆 19"/>
          <p:cNvSpPr/>
          <p:nvPr/>
        </p:nvSpPr>
        <p:spPr>
          <a:xfrm>
            <a:off x="252790" y="2139950"/>
            <a:ext cx="1296144" cy="57386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sp>
        <p:nvSpPr>
          <p:cNvPr id="14" name="横卷形 13"/>
          <p:cNvSpPr/>
          <p:nvPr/>
        </p:nvSpPr>
        <p:spPr>
          <a:xfrm>
            <a:off x="2019935" y="3306445"/>
            <a:ext cx="5551170" cy="10629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    这</a:t>
            </a:r>
            <a:r>
              <a:rPr lang="zh-CN" altLang="en-US" sz="2400" dirty="0">
                <a:solidFill>
                  <a:srgbClr val="FF0000"/>
                </a:solidFill>
              </a:rPr>
              <a:t>句</a:t>
            </a:r>
            <a:r>
              <a:rPr lang="zh-CN" altLang="en-US" sz="2400" dirty="0" smtClean="0">
                <a:solidFill>
                  <a:srgbClr val="FF0000"/>
                </a:solidFill>
              </a:rPr>
              <a:t>话形象地写出了珊瑚的样子。</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down)">
                                      <p:cBhvr>
                                        <p:cTn id="18" dur="500"/>
                                        <p:tgtEl>
                                          <p:spTgt spid="20"/>
                                        </p:tgtEl>
                                      </p:cBhvr>
                                    </p:animEffect>
                                  </p:childTnLst>
                                </p:cTn>
                              </p:par>
                              <p:par>
                                <p:cTn id="19" presetID="22" presetClass="entr" presetSubtype="4"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down)">
                                      <p:cBhvr>
                                        <p:cTn id="21" dur="500"/>
                                        <p:tgtEl>
                                          <p:spTgt spid="13"/>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down)">
                                      <p:cBhvr>
                                        <p:cTn id="24" dur="500"/>
                                        <p:tgtEl>
                                          <p:spTgt spid="19"/>
                                        </p:tgtEl>
                                      </p:cBhvr>
                                    </p:animEffect>
                                  </p:childTnLst>
                                </p:cTn>
                              </p:par>
                              <p:par>
                                <p:cTn id="25" presetID="22" presetClass="entr" presetSubtype="4"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barn(inVertical)">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0"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627534"/>
            <a:ext cx="8637905" cy="3192145"/>
          </a:xfrm>
          <a:prstGeom prst="rect">
            <a:avLst/>
          </a:prstGeom>
          <a:noFill/>
        </p:spPr>
        <p:txBody>
          <a:bodyPr wrap="square" rtlCol="0">
            <a:spAutoFit/>
          </a:bodyPr>
          <a:lstStyle/>
          <a:p>
            <a:pPr>
              <a:lnSpc>
                <a:spcPct val="12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en-US" altLang="zh-CN" sz="2800" dirty="0" smtClean="0">
                <a:latin typeface="楷体" panose="02010609060101010101" pitchFamily="49" charset="-122"/>
                <a:ea typeface="楷体" panose="02010609060101010101" pitchFamily="49" charset="-122"/>
                <a:cs typeface="楷体" panose="02010609060101010101" pitchFamily="49" charset="-122"/>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4.</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有的全身部布满彩色的条纹；有的头上长着一簇红缨；有的周身像插着好些扇子，游动的时候飘飘摇摇；有的眼睛圆溜溜的，身上长满了刺，鼓起气来像皮球一样圆。</a:t>
            </a:r>
          </a:p>
          <a:p>
            <a:pPr algn="r">
              <a:lnSpc>
                <a:spcPct val="12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（《富饶的西沙群岛》）</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a:p>
            <a:pPr>
              <a:lnSpc>
                <a:spcPct val="120000"/>
              </a:lnSpc>
            </a:pPr>
            <a:endPar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椭圆 15"/>
          <p:cNvSpPr/>
          <p:nvPr/>
        </p:nvSpPr>
        <p:spPr>
          <a:xfrm>
            <a:off x="1094389" y="2777970"/>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sp>
        <p:nvSpPr>
          <p:cNvPr id="17" name="椭圆 16"/>
          <p:cNvSpPr/>
          <p:nvPr/>
        </p:nvSpPr>
        <p:spPr>
          <a:xfrm>
            <a:off x="3203848" y="123478"/>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cxnSp>
        <p:nvCxnSpPr>
          <p:cNvPr id="11" name="直接连接符 10"/>
          <p:cNvCxnSpPr/>
          <p:nvPr/>
        </p:nvCxnSpPr>
        <p:spPr>
          <a:xfrm>
            <a:off x="5004048" y="1635646"/>
            <a:ext cx="79208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38070" y="2643758"/>
            <a:ext cx="697037"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819150" y="3378200"/>
            <a:ext cx="7853680" cy="10629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这句话生动</a:t>
            </a:r>
            <a:r>
              <a:rPr lang="zh-CN" altLang="en-US" sz="2400" dirty="0">
                <a:solidFill>
                  <a:srgbClr val="FF0000"/>
                </a:solidFill>
              </a:rPr>
              <a:t>地写出</a:t>
            </a:r>
            <a:r>
              <a:rPr lang="zh-CN" altLang="en-US" sz="2400" dirty="0" smtClean="0">
                <a:solidFill>
                  <a:srgbClr val="FF0000"/>
                </a:solidFill>
              </a:rPr>
              <a:t>了西沙群岛了各种各样的鱼的样子。</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627534"/>
            <a:ext cx="8637905" cy="2158365"/>
          </a:xfrm>
          <a:prstGeom prst="rect">
            <a:avLst/>
          </a:prstGeom>
          <a:noFill/>
        </p:spPr>
        <p:txBody>
          <a:bodyPr wrap="square" rtlCol="0">
            <a:spAutoFit/>
          </a:bodyPr>
          <a:lstStyle/>
          <a:p>
            <a:pPr>
              <a:lnSpc>
                <a:spcPct val="12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en-US" altLang="zh-CN" sz="2800" dirty="0" smtClean="0">
                <a:latin typeface="楷体" panose="02010609060101010101" pitchFamily="49" charset="-122"/>
                <a:ea typeface="楷体" panose="02010609060101010101" pitchFamily="49" charset="-122"/>
                <a:cs typeface="楷体" panose="02010609060101010101" pitchFamily="49" charset="-122"/>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5.</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凤凰树开了花，开得那么热闹，小城好像笼罩在一片片红云中。  </a:t>
            </a:r>
          </a:p>
          <a:p>
            <a:pPr algn="r">
              <a:lnSpc>
                <a:spcPct val="12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（《海滨小城》）</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a:p>
            <a:pPr>
              <a:lnSpc>
                <a:spcPct val="120000"/>
              </a:lnSpc>
            </a:pPr>
            <a:endPar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椭圆 15"/>
          <p:cNvSpPr/>
          <p:nvPr/>
        </p:nvSpPr>
        <p:spPr>
          <a:xfrm>
            <a:off x="2303748" y="27304"/>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本体</a:t>
            </a:r>
            <a:endParaRPr lang="zh-CN" altLang="en-US" sz="2800" b="1" dirty="0">
              <a:solidFill>
                <a:srgbClr val="FF0000"/>
              </a:solidFill>
            </a:endParaRPr>
          </a:p>
        </p:txBody>
      </p:sp>
      <p:sp>
        <p:nvSpPr>
          <p:cNvPr id="17" name="椭圆 16"/>
          <p:cNvSpPr/>
          <p:nvPr/>
        </p:nvSpPr>
        <p:spPr>
          <a:xfrm>
            <a:off x="1475656" y="1851670"/>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cxnSp>
        <p:nvCxnSpPr>
          <p:cNvPr id="11" name="直接连接符 10"/>
          <p:cNvCxnSpPr/>
          <p:nvPr/>
        </p:nvCxnSpPr>
        <p:spPr>
          <a:xfrm>
            <a:off x="3131840" y="1216298"/>
            <a:ext cx="57606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763688" y="1706716"/>
            <a:ext cx="86409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1290320" y="2785745"/>
            <a:ext cx="6801485" cy="10629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这句话突出了凤凰树花的多，以及火红的颜色。</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down)">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down)">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627534"/>
            <a:ext cx="8637905" cy="2158365"/>
          </a:xfrm>
          <a:prstGeom prst="rect">
            <a:avLst/>
          </a:prstGeom>
          <a:noFill/>
        </p:spPr>
        <p:txBody>
          <a:bodyPr wrap="square" rtlCol="0">
            <a:spAutoFit/>
          </a:bodyPr>
          <a:lstStyle/>
          <a:p>
            <a:pPr>
              <a:lnSpc>
                <a:spcPct val="12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en-US" altLang="zh-CN" sz="2800" dirty="0" smtClean="0">
                <a:latin typeface="楷体" panose="02010609060101010101" pitchFamily="49" charset="-122"/>
                <a:ea typeface="楷体" panose="02010609060101010101" pitchFamily="49" charset="-122"/>
                <a:cs typeface="楷体" panose="02010609060101010101" pitchFamily="49" charset="-122"/>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6.</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一棵棵榕树就像一顶顶撑开的绿绒大伞，树叶密不透风，可以遮太阳，挡风雨。   </a:t>
            </a:r>
          </a:p>
          <a:p>
            <a:pPr algn="r">
              <a:lnSpc>
                <a:spcPct val="12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（《海滨小城》）</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a:p>
            <a:pPr>
              <a:lnSpc>
                <a:spcPct val="120000"/>
              </a:lnSpc>
            </a:pPr>
            <a:endPar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椭圆 15"/>
          <p:cNvSpPr/>
          <p:nvPr/>
        </p:nvSpPr>
        <p:spPr>
          <a:xfrm>
            <a:off x="6084168" y="40192"/>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sp>
        <p:nvSpPr>
          <p:cNvPr id="17" name="椭圆 16"/>
          <p:cNvSpPr/>
          <p:nvPr/>
        </p:nvSpPr>
        <p:spPr>
          <a:xfrm>
            <a:off x="1907704" y="29231"/>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本体</a:t>
            </a:r>
            <a:endParaRPr lang="zh-CN" altLang="en-US" sz="2800" b="1" dirty="0">
              <a:solidFill>
                <a:srgbClr val="FF0000"/>
              </a:solidFill>
            </a:endParaRPr>
          </a:p>
        </p:txBody>
      </p:sp>
      <p:cxnSp>
        <p:nvCxnSpPr>
          <p:cNvPr id="11" name="直接连接符 10"/>
          <p:cNvCxnSpPr/>
          <p:nvPr/>
        </p:nvCxnSpPr>
        <p:spPr>
          <a:xfrm>
            <a:off x="2447764" y="1146899"/>
            <a:ext cx="86409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084168" y="1146899"/>
            <a:ext cx="136815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1619885" y="2606675"/>
            <a:ext cx="5579745" cy="10629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这句话突出了榕树枝叶浓密，树冠大。</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par>
                                <p:cTn id="16" presetID="22" presetClass="entr" presetSubtype="4"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627534"/>
            <a:ext cx="8637905" cy="2160591"/>
          </a:xfrm>
          <a:prstGeom prst="rect">
            <a:avLst/>
          </a:prstGeom>
          <a:noFill/>
        </p:spPr>
        <p:txBody>
          <a:bodyPr wrap="square" rtlCol="0">
            <a:spAutoFit/>
          </a:bodyPr>
          <a:lstStyle/>
          <a:p>
            <a:pPr>
              <a:lnSpc>
                <a:spcPct val="12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7.</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我国东北的小兴安岭，有数不清的红松、白桦、栎树</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几百里连成一片，就像绿色的海洋。  </a:t>
            </a:r>
            <a:endPar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endParaRPr>
          </a:p>
          <a:p>
            <a:pPr algn="r">
              <a:lnSpc>
                <a:spcPct val="12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（《美丽的小兴安岭》）</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a:p>
            <a:pPr>
              <a:lnSpc>
                <a:spcPct val="120000"/>
              </a:lnSpc>
            </a:pPr>
            <a:endPar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椭圆 15"/>
          <p:cNvSpPr/>
          <p:nvPr/>
        </p:nvSpPr>
        <p:spPr>
          <a:xfrm>
            <a:off x="7447414" y="1107424"/>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sp>
        <p:nvSpPr>
          <p:cNvPr id="17" name="椭圆 16"/>
          <p:cNvSpPr/>
          <p:nvPr/>
        </p:nvSpPr>
        <p:spPr>
          <a:xfrm>
            <a:off x="3204210" y="123478"/>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本体</a:t>
            </a:r>
            <a:endParaRPr lang="zh-CN" altLang="en-US" sz="2800" b="1" dirty="0">
              <a:solidFill>
                <a:srgbClr val="FF0000"/>
              </a:solidFill>
            </a:endParaRPr>
          </a:p>
        </p:txBody>
      </p:sp>
      <p:cxnSp>
        <p:nvCxnSpPr>
          <p:cNvPr id="11" name="直接连接符 10"/>
          <p:cNvCxnSpPr/>
          <p:nvPr/>
        </p:nvCxnSpPr>
        <p:spPr>
          <a:xfrm flipV="1">
            <a:off x="3204210" y="1181100"/>
            <a:ext cx="1439545" cy="2286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485626" y="1707654"/>
            <a:ext cx="189468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2315210" y="2859782"/>
            <a:ext cx="4417060" cy="10629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这句话说明小兴安岭的树多。</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par>
                                <p:cTn id="16" presetID="22" presetClass="entr" presetSubtype="4"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843207"/>
            <a:ext cx="8637905" cy="2160591"/>
          </a:xfrm>
          <a:prstGeom prst="rect">
            <a:avLst/>
          </a:prstGeom>
          <a:noFill/>
        </p:spPr>
        <p:txBody>
          <a:bodyPr wrap="square" rtlCol="0">
            <a:spAutoFit/>
          </a:bodyPr>
          <a:lstStyle/>
          <a:p>
            <a:pPr>
              <a:lnSpc>
                <a:spcPct val="120000"/>
              </a:lnSpc>
            </a:pPr>
            <a:r>
              <a:rPr lang="en-US" altLang="zh-CN" sz="2800" dirty="0" smtClean="0">
                <a:latin typeface="楷体" panose="02010609060101010101" pitchFamily="49" charset="-122"/>
                <a:ea typeface="楷体" panose="02010609060101010101" pitchFamily="49" charset="-122"/>
                <a:cs typeface="楷体" panose="02010609060101010101" pitchFamily="49" charset="-122"/>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8.</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草地上盛开着各种各样的野花，红的、白的、黄的、紫的，真像个美丽的大花坛。  </a:t>
            </a:r>
            <a:endPar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endParaRPr>
          </a:p>
          <a:p>
            <a:pPr algn="r">
              <a:lnSpc>
                <a:spcPct val="12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（《美丽的小兴安岭》）</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a:p>
            <a:pPr>
              <a:lnSpc>
                <a:spcPct val="120000"/>
              </a:lnSpc>
            </a:pPr>
            <a:endPar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椭圆 15"/>
          <p:cNvSpPr/>
          <p:nvPr/>
        </p:nvSpPr>
        <p:spPr>
          <a:xfrm>
            <a:off x="3059832" y="1995335"/>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sp>
        <p:nvSpPr>
          <p:cNvPr id="17" name="椭圆 16"/>
          <p:cNvSpPr/>
          <p:nvPr/>
        </p:nvSpPr>
        <p:spPr>
          <a:xfrm>
            <a:off x="683568" y="215673"/>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本体</a:t>
            </a:r>
            <a:endParaRPr lang="zh-CN" altLang="en-US" sz="2800" b="1" dirty="0">
              <a:solidFill>
                <a:srgbClr val="FF0000"/>
              </a:solidFill>
            </a:endParaRPr>
          </a:p>
        </p:txBody>
      </p:sp>
      <p:cxnSp>
        <p:nvCxnSpPr>
          <p:cNvPr id="11" name="直接连接符 10"/>
          <p:cNvCxnSpPr/>
          <p:nvPr/>
        </p:nvCxnSpPr>
        <p:spPr>
          <a:xfrm>
            <a:off x="1403648" y="1419271"/>
            <a:ext cx="93610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563572" y="1923327"/>
            <a:ext cx="23765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558165" y="3068955"/>
            <a:ext cx="8201660" cy="10629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这句话把开着各种鲜花草地比作大花坛，写出了草地的美。</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par>
                                <p:cTn id="16" presetID="22" presetClass="entr" presetSubtype="4"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520" y="1330771"/>
            <a:ext cx="9144000" cy="1384995"/>
          </a:xfrm>
          <a:prstGeom prst="rect">
            <a:avLst/>
          </a:prstGeom>
          <a:noFill/>
        </p:spPr>
        <p:txBody>
          <a:bodyPr wrap="square" rtlCol="0">
            <a:spAutoFit/>
          </a:bodyPr>
          <a:lstStyle/>
          <a:p>
            <a:pPr>
              <a:lnSpc>
                <a:spcPct val="15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9.</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小兴安岭是一座美丽的大花园，也是一座巨大的宝库。 </a:t>
            </a:r>
          </a:p>
          <a:p>
            <a:pPr algn="r">
              <a:lnSpc>
                <a:spcPct val="15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（《美丽的小兴安岭》）</a:t>
            </a:r>
            <a:endPar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椭圆 15"/>
          <p:cNvSpPr/>
          <p:nvPr/>
        </p:nvSpPr>
        <p:spPr>
          <a:xfrm>
            <a:off x="3671392" y="673047"/>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sp>
        <p:nvSpPr>
          <p:cNvPr id="17" name="椭圆 16"/>
          <p:cNvSpPr/>
          <p:nvPr/>
        </p:nvSpPr>
        <p:spPr>
          <a:xfrm>
            <a:off x="575048" y="717751"/>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本体</a:t>
            </a:r>
            <a:endParaRPr lang="zh-CN" altLang="en-US" sz="2800" b="1" dirty="0">
              <a:solidFill>
                <a:srgbClr val="FF0000"/>
              </a:solidFill>
            </a:endParaRPr>
          </a:p>
        </p:txBody>
      </p:sp>
      <p:cxnSp>
        <p:nvCxnSpPr>
          <p:cNvPr id="11" name="直接连接符 10"/>
          <p:cNvCxnSpPr/>
          <p:nvPr/>
        </p:nvCxnSpPr>
        <p:spPr>
          <a:xfrm>
            <a:off x="791072" y="1921349"/>
            <a:ext cx="129614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455368" y="1921349"/>
            <a:ext cx="187220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1422106" y="3092936"/>
            <a:ext cx="6750294" cy="10629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        这句话把小兴安岭比作大花园和巨大的宝库，总结全文，呼应开头，紧扣课题。</a:t>
            </a:r>
            <a:endParaRPr lang="zh-CN" altLang="en-US" sz="2400" dirty="0">
              <a:solidFill>
                <a:srgbClr val="FF0000"/>
              </a:solidFill>
            </a:endParaRPr>
          </a:p>
        </p:txBody>
      </p:sp>
      <p:cxnSp>
        <p:nvCxnSpPr>
          <p:cNvPr id="12" name="直接连接符 11"/>
          <p:cNvCxnSpPr/>
          <p:nvPr/>
        </p:nvCxnSpPr>
        <p:spPr>
          <a:xfrm>
            <a:off x="6983760" y="1921349"/>
            <a:ext cx="187220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7055768" y="625205"/>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500"/>
                                        <p:tgtEl>
                                          <p:spTgt spid="16"/>
                                        </p:tgtEl>
                                      </p:cBhvr>
                                    </p:animEffect>
                                  </p:childTnLst>
                                </p:cTn>
                              </p:par>
                              <p:par>
                                <p:cTn id="19" presetID="22" presetClass="entr" presetSubtype="4"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down)">
                                      <p:cBhvr>
                                        <p:cTn id="21" dur="500"/>
                                        <p:tgtEl>
                                          <p:spTgt spid="12"/>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arn(inVertical)">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P spid="1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60040" y="843558"/>
            <a:ext cx="8532440" cy="1569660"/>
          </a:xfrm>
          <a:prstGeom prst="rect">
            <a:avLst/>
          </a:prstGeom>
          <a:noFill/>
        </p:spPr>
        <p:txBody>
          <a:bodyPr wrap="square" rtlCol="0">
            <a:spAutoFit/>
          </a:bodyPr>
          <a:lstStyle/>
          <a:p>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1</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西沙群岛一带海水五光十色，瑰丽无比：有深蓝的，淡青的，浅绿的，杏黄的。</a:t>
            </a:r>
            <a:endPar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a:p>
            <a:pPr algn="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（《富饶的西沙群岛》）</a:t>
            </a:r>
            <a:endParaRPr lang="en-US" altLang="zh-CN"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3"/>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排比句</a:t>
              </a:r>
            </a:p>
          </p:txBody>
        </p:sp>
      </p:grpSp>
      <p:sp>
        <p:nvSpPr>
          <p:cNvPr id="16" name="横卷形 15"/>
          <p:cNvSpPr/>
          <p:nvPr/>
        </p:nvSpPr>
        <p:spPr>
          <a:xfrm>
            <a:off x="179705" y="2931790"/>
            <a:ext cx="8784590" cy="10629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排比句，“五光十色”说明色彩多变，突出西沙群岛海水之美。</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1805" y="389751"/>
            <a:ext cx="8384540" cy="3046095"/>
          </a:xfrm>
          <a:prstGeom prst="rect">
            <a:avLst/>
          </a:prstGeom>
          <a:noFill/>
        </p:spPr>
        <p:txBody>
          <a:bodyPr wrap="square" rtlCol="0">
            <a:spAutoFit/>
          </a:bodyPr>
          <a:lstStyle/>
          <a:p>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有的全身布满彩色的条纹；有的头上长着一簇红缨；有的周身像插着好些扇子，游动的时候飘飘摇摇；有的眼睛圆溜溜的，身上长满了刺，鼓起气来像皮球一样圆。各种各样的鱼多得数不清。</a:t>
            </a:r>
          </a:p>
          <a:p>
            <a:pPr algn="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（《富饶的西沙群岛》）</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2" name="横卷形 11"/>
          <p:cNvSpPr/>
          <p:nvPr/>
        </p:nvSpPr>
        <p:spPr>
          <a:xfrm>
            <a:off x="1151840" y="3435846"/>
            <a:ext cx="7020560" cy="106299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排比句，突出了西沙群岛里的鱼种类多而且好看。</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4"/>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4" name="流程图: 延期 3"/>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59"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易读错的字</a:t>
              </a:r>
            </a:p>
          </p:txBody>
        </p:sp>
      </p:grpSp>
      <p:sp>
        <p:nvSpPr>
          <p:cNvPr id="2" name="文本框 1"/>
          <p:cNvSpPr txBox="1"/>
          <p:nvPr/>
        </p:nvSpPr>
        <p:spPr>
          <a:xfrm>
            <a:off x="683568" y="1601966"/>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楷体" panose="02010609060101010101" pitchFamily="49" charset="-122"/>
                <a:sym typeface="+mn-ea"/>
              </a:rPr>
              <a:t>抹</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7" name="文本框 6"/>
          <p:cNvSpPr txBox="1"/>
          <p:nvPr/>
        </p:nvSpPr>
        <p:spPr>
          <a:xfrm>
            <a:off x="3399608" y="3249821"/>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楷体" panose="02010609060101010101" pitchFamily="49" charset="-122"/>
                <a:sym typeface="+mn-ea"/>
              </a:rPr>
              <a:t>梢</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8" name="文本框 7"/>
          <p:cNvSpPr txBox="1"/>
          <p:nvPr/>
        </p:nvSpPr>
        <p:spPr>
          <a:xfrm>
            <a:off x="3341317" y="2725049"/>
            <a:ext cx="998991" cy="523220"/>
          </a:xfrm>
          <a:prstGeom prst="rect">
            <a:avLst/>
          </a:prstGeom>
          <a:noFill/>
        </p:spPr>
        <p:txBody>
          <a:bodyPr wrap="none" rtlCol="0">
            <a:spAutoFit/>
          </a:bodyPr>
          <a:lstStyle/>
          <a:p>
            <a:r>
              <a:rPr lang="en-US" altLang="zh-CN" sz="2800" dirty="0" err="1" smtClean="0">
                <a:latin typeface="汉语拼音" pitchFamily="34" charset="0"/>
                <a:cs typeface="汉语拼音" pitchFamily="34" charset="0"/>
              </a:rPr>
              <a:t>shāo</a:t>
            </a:r>
            <a:endParaRPr lang="zh-CN" altLang="en-US" sz="2800" dirty="0">
              <a:latin typeface="汉语拼音" pitchFamily="34" charset="0"/>
              <a:ea typeface="黑体" panose="02010609060101010101" pitchFamily="49" charset="-122"/>
              <a:cs typeface="汉语拼音" pitchFamily="34" charset="0"/>
            </a:endParaRPr>
          </a:p>
        </p:txBody>
      </p:sp>
      <p:sp>
        <p:nvSpPr>
          <p:cNvPr id="9" name="文本框 8"/>
          <p:cNvSpPr txBox="1"/>
          <p:nvPr/>
        </p:nvSpPr>
        <p:spPr>
          <a:xfrm>
            <a:off x="6156176" y="1582802"/>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楷体" panose="02010609060101010101" pitchFamily="49" charset="-122"/>
                <a:sym typeface="+mn-ea"/>
              </a:rPr>
              <a:t>兴</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2" name="文本框 11"/>
          <p:cNvSpPr txBox="1"/>
          <p:nvPr/>
        </p:nvSpPr>
        <p:spPr>
          <a:xfrm>
            <a:off x="6084168" y="1078746"/>
            <a:ext cx="902811" cy="523220"/>
          </a:xfrm>
          <a:prstGeom prst="rect">
            <a:avLst/>
          </a:prstGeom>
          <a:noFill/>
        </p:spPr>
        <p:txBody>
          <a:bodyPr wrap="non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dirty="0" err="1" smtClean="0">
                <a:latin typeface="汉语拼音" pitchFamily="34" charset="0"/>
                <a:cs typeface="汉语拼音" pitchFamily="34" charset="0"/>
              </a:rPr>
              <a:t>xīng</a:t>
            </a:r>
            <a:endParaRPr lang="zh-CN" altLang="en-US" dirty="0">
              <a:latin typeface="汉语拼音" pitchFamily="34" charset="0"/>
              <a:cs typeface="汉语拼音" pitchFamily="34" charset="0"/>
            </a:endParaRPr>
          </a:p>
        </p:txBody>
      </p:sp>
      <p:sp>
        <p:nvSpPr>
          <p:cNvPr id="13" name="文本框 12"/>
          <p:cNvSpPr txBox="1"/>
          <p:nvPr/>
        </p:nvSpPr>
        <p:spPr>
          <a:xfrm>
            <a:off x="4788024" y="1582802"/>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楷体" panose="02010609060101010101" pitchFamily="49" charset="-122"/>
                <a:sym typeface="+mn-ea"/>
              </a:rPr>
              <a:t>臂</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4" name="文本框 13"/>
          <p:cNvSpPr txBox="1"/>
          <p:nvPr/>
        </p:nvSpPr>
        <p:spPr>
          <a:xfrm>
            <a:off x="4860032" y="1078746"/>
            <a:ext cx="657552" cy="523220"/>
          </a:xfrm>
          <a:prstGeom prst="rect">
            <a:avLst/>
          </a:prstGeom>
          <a:noFill/>
        </p:spPr>
        <p:txBody>
          <a:bodyPr wrap="none" rtlCol="0">
            <a:spAutoFit/>
          </a:bodyPr>
          <a:lstStyle/>
          <a:p>
            <a:r>
              <a:rPr lang="en-US" altLang="zh-CN" sz="2800" dirty="0" err="1" smtClean="0">
                <a:latin typeface="汉语拼音" pitchFamily="34" charset="0"/>
                <a:cs typeface="汉语拼音" pitchFamily="34" charset="0"/>
              </a:rPr>
              <a:t>bei</a:t>
            </a:r>
            <a:endParaRPr lang="zh-CN" altLang="en-US" sz="2800" dirty="0">
              <a:latin typeface="汉语拼音" pitchFamily="34" charset="0"/>
              <a:ea typeface="黑体" panose="02010609060101010101" pitchFamily="49" charset="-122"/>
              <a:cs typeface="汉语拼音" pitchFamily="34" charset="0"/>
            </a:endParaRPr>
          </a:p>
        </p:txBody>
      </p:sp>
      <p:sp>
        <p:nvSpPr>
          <p:cNvPr id="17" name="文本框 16"/>
          <p:cNvSpPr txBox="1"/>
          <p:nvPr/>
        </p:nvSpPr>
        <p:spPr>
          <a:xfrm>
            <a:off x="1979712" y="1582802"/>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楷体" panose="02010609060101010101" pitchFamily="49" charset="-122"/>
                <a:sym typeface="+mn-ea"/>
              </a:rPr>
              <a:t>磨</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8" name="文本框 17"/>
          <p:cNvSpPr txBox="1"/>
          <p:nvPr/>
        </p:nvSpPr>
        <p:spPr>
          <a:xfrm>
            <a:off x="2022530" y="1006738"/>
            <a:ext cx="902811" cy="523220"/>
          </a:xfrm>
          <a:prstGeom prst="rect">
            <a:avLst/>
          </a:prstGeom>
          <a:noFill/>
        </p:spPr>
        <p:txBody>
          <a:bodyPr wrap="squar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dirty="0" err="1" smtClean="0">
                <a:latin typeface="汉语拼音" pitchFamily="34" charset="0"/>
                <a:cs typeface="汉语拼音" pitchFamily="34" charset="0"/>
              </a:rPr>
              <a:t>mó</a:t>
            </a:r>
            <a:endParaRPr lang="zh-CN" altLang="en-US" dirty="0">
              <a:latin typeface="汉语拼音" pitchFamily="34" charset="0"/>
              <a:cs typeface="汉语拼音" pitchFamily="34" charset="0"/>
              <a:sym typeface="+mn-ea"/>
            </a:endParaRPr>
          </a:p>
        </p:txBody>
      </p:sp>
      <p:sp>
        <p:nvSpPr>
          <p:cNvPr id="19" name="文本框 18"/>
          <p:cNvSpPr txBox="1"/>
          <p:nvPr/>
        </p:nvSpPr>
        <p:spPr>
          <a:xfrm>
            <a:off x="3419872" y="1582802"/>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黑体" panose="02010609060101010101" pitchFamily="49" charset="-122"/>
                <a:sym typeface="+mn-ea"/>
              </a:rPr>
              <a:t>参</a:t>
            </a:r>
            <a:endParaRPr lang="zh-CN" altLang="en-US" sz="48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1" name="文本框 20"/>
          <p:cNvSpPr txBox="1"/>
          <p:nvPr/>
        </p:nvSpPr>
        <p:spPr>
          <a:xfrm>
            <a:off x="3347864" y="1078746"/>
            <a:ext cx="934871" cy="523220"/>
          </a:xfrm>
          <a:prstGeom prst="rect">
            <a:avLst/>
          </a:prstGeom>
          <a:noFill/>
        </p:spPr>
        <p:txBody>
          <a:bodyPr wrap="none" rtlCol="0">
            <a:spAutoFit/>
          </a:bodyPr>
          <a:lstStyle/>
          <a:p>
            <a:r>
              <a:rPr lang="en-US" altLang="zh-CN" sz="2800" dirty="0" err="1" smtClean="0">
                <a:latin typeface="汉语拼音" pitchFamily="34" charset="0"/>
                <a:cs typeface="汉语拼音" pitchFamily="34" charset="0"/>
              </a:rPr>
              <a:t>shēn</a:t>
            </a:r>
            <a:endParaRPr lang="zh-CN" altLang="en-US" sz="2800" dirty="0">
              <a:latin typeface="汉语拼音" pitchFamily="34" charset="0"/>
              <a:ea typeface="黑体" panose="02010609060101010101" pitchFamily="49" charset="-122"/>
              <a:cs typeface="汉语拼音" pitchFamily="34" charset="0"/>
            </a:endParaRPr>
          </a:p>
        </p:txBody>
      </p:sp>
      <p:sp>
        <p:nvSpPr>
          <p:cNvPr id="25" name="文本框 24"/>
          <p:cNvSpPr txBox="1"/>
          <p:nvPr/>
        </p:nvSpPr>
        <p:spPr>
          <a:xfrm>
            <a:off x="4997501" y="3219822"/>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黑体" panose="02010609060101010101" pitchFamily="49" charset="-122"/>
                <a:sym typeface="+mn-ea"/>
              </a:rPr>
              <a:t>睬</a:t>
            </a:r>
            <a:endParaRPr lang="zh-CN" altLang="en-US" sz="48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6" name="文本框 25"/>
          <p:cNvSpPr txBox="1"/>
          <p:nvPr/>
        </p:nvSpPr>
        <p:spPr>
          <a:xfrm>
            <a:off x="5021869" y="2715766"/>
            <a:ext cx="688009" cy="523220"/>
          </a:xfrm>
          <a:prstGeom prst="rect">
            <a:avLst/>
          </a:prstGeom>
          <a:noFill/>
        </p:spPr>
        <p:txBody>
          <a:bodyPr wrap="none" rtlCol="0">
            <a:spAutoFit/>
          </a:bodyPr>
          <a:lstStyle>
            <a:defPPr>
              <a:defRPr lang="zh-CN"/>
            </a:defPPr>
            <a:lvl1pPr>
              <a:defRPr sz="3200">
                <a:solidFill>
                  <a:srgbClr val="FF0000"/>
                </a:solidFill>
                <a:latin typeface="+mn-ea"/>
                <a:cs typeface="汉语拼音" pitchFamily="34" charset="0"/>
              </a:defRPr>
            </a:lvl1pPr>
          </a:lstStyle>
          <a:p>
            <a:r>
              <a:rPr lang="en-US" altLang="zh-CN" sz="2800" dirty="0" err="1" smtClean="0">
                <a:solidFill>
                  <a:schemeClr val="tx1"/>
                </a:solidFill>
                <a:latin typeface="汉语拼音" pitchFamily="34" charset="0"/>
                <a:ea typeface="黑体" panose="02010609060101010101" pitchFamily="49" charset="-122"/>
              </a:rPr>
              <a:t>cǎi</a:t>
            </a:r>
            <a:endParaRPr lang="zh-CN" altLang="en-US" sz="2800" dirty="0">
              <a:solidFill>
                <a:schemeClr val="tx1"/>
              </a:solidFill>
              <a:latin typeface="汉语拼音" pitchFamily="34" charset="0"/>
              <a:ea typeface="黑体" panose="02010609060101010101" pitchFamily="49" charset="-122"/>
              <a:sym typeface="+mn-ea"/>
            </a:endParaRPr>
          </a:p>
        </p:txBody>
      </p:sp>
      <p:sp>
        <p:nvSpPr>
          <p:cNvPr id="29" name="文本框 18"/>
          <p:cNvSpPr txBox="1"/>
          <p:nvPr/>
        </p:nvSpPr>
        <p:spPr>
          <a:xfrm>
            <a:off x="7484258" y="1582801"/>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黑体" panose="02010609060101010101" pitchFamily="49" charset="-122"/>
                <a:sym typeface="+mn-ea"/>
              </a:rPr>
              <a:t>舍</a:t>
            </a:r>
            <a:endParaRPr lang="zh-CN" altLang="en-US" sz="48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30" name="文本框 20"/>
          <p:cNvSpPr txBox="1"/>
          <p:nvPr/>
        </p:nvSpPr>
        <p:spPr>
          <a:xfrm>
            <a:off x="7508309" y="1078746"/>
            <a:ext cx="736099" cy="523220"/>
          </a:xfrm>
          <a:prstGeom prst="rect">
            <a:avLst/>
          </a:prstGeom>
          <a:noFill/>
        </p:spPr>
        <p:txBody>
          <a:bodyPr wrap="none" rtlCol="0">
            <a:spAutoFit/>
          </a:bodyPr>
          <a:lstStyle/>
          <a:p>
            <a:r>
              <a:rPr lang="en-US" altLang="zh-CN" sz="2800" dirty="0" err="1" smtClean="0">
                <a:latin typeface="汉语拼音" pitchFamily="34" charset="0"/>
                <a:cs typeface="汉语拼音" pitchFamily="34" charset="0"/>
              </a:rPr>
              <a:t>shè</a:t>
            </a:r>
            <a:endParaRPr lang="zh-CN" altLang="en-US" sz="2800" dirty="0">
              <a:latin typeface="汉语拼音" pitchFamily="34" charset="0"/>
              <a:ea typeface="黑体" panose="02010609060101010101" pitchFamily="49" charset="-122"/>
              <a:cs typeface="汉语拼音" pitchFamily="34" charset="0"/>
            </a:endParaRPr>
          </a:p>
        </p:txBody>
      </p:sp>
      <p:sp>
        <p:nvSpPr>
          <p:cNvPr id="35" name="TextBox 34"/>
          <p:cNvSpPr txBox="1"/>
          <p:nvPr/>
        </p:nvSpPr>
        <p:spPr>
          <a:xfrm>
            <a:off x="4788023" y="4248650"/>
            <a:ext cx="1368153"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smtClean="0">
                <a:solidFill>
                  <a:srgbClr val="FF0000"/>
                </a:solidFill>
                <a:latin typeface="+mn-ea"/>
              </a:rPr>
              <a:t>平舌音</a:t>
            </a:r>
            <a:endParaRPr lang="zh-CN" altLang="en-US" sz="2800" dirty="0">
              <a:solidFill>
                <a:srgbClr val="FF0000"/>
              </a:solidFill>
              <a:latin typeface="+mn-ea"/>
            </a:endParaRPr>
          </a:p>
        </p:txBody>
      </p:sp>
      <p:sp>
        <p:nvSpPr>
          <p:cNvPr id="36" name="左大括号 35"/>
          <p:cNvSpPr/>
          <p:nvPr/>
        </p:nvSpPr>
        <p:spPr>
          <a:xfrm rot="16200000">
            <a:off x="3712530" y="3723810"/>
            <a:ext cx="108012" cy="807628"/>
          </a:xfrm>
          <a:prstGeom prst="leftBrace">
            <a:avLst/>
          </a:prstGeom>
          <a:ln w="25400">
            <a:solidFill>
              <a:srgbClr val="FF0000"/>
            </a:solidFill>
          </a:ln>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zh-CN" altLang="en-US" dirty="0"/>
          </a:p>
        </p:txBody>
      </p:sp>
      <p:sp>
        <p:nvSpPr>
          <p:cNvPr id="37" name="TextBox 36"/>
          <p:cNvSpPr txBox="1"/>
          <p:nvPr/>
        </p:nvSpPr>
        <p:spPr>
          <a:xfrm>
            <a:off x="3103265" y="4239125"/>
            <a:ext cx="1337558"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smtClean="0">
                <a:solidFill>
                  <a:srgbClr val="FF0000"/>
                </a:solidFill>
                <a:latin typeface="+mn-ea"/>
              </a:rPr>
              <a:t>翘舌音</a:t>
            </a:r>
            <a:endParaRPr lang="zh-CN" altLang="en-US" sz="2800" dirty="0">
              <a:solidFill>
                <a:srgbClr val="FF0000"/>
              </a:solidFill>
              <a:latin typeface="+mn-ea"/>
            </a:endParaRPr>
          </a:p>
        </p:txBody>
      </p:sp>
      <p:sp>
        <p:nvSpPr>
          <p:cNvPr id="38" name="左大括号 37"/>
          <p:cNvSpPr/>
          <p:nvPr/>
        </p:nvSpPr>
        <p:spPr>
          <a:xfrm rot="16200000" flipH="1" flipV="1">
            <a:off x="4355976" y="-2396802"/>
            <a:ext cx="360040" cy="6696744"/>
          </a:xfrm>
          <a:prstGeom prst="leftBrace">
            <a:avLst/>
          </a:prstGeom>
          <a:ln w="25400">
            <a:solidFill>
              <a:srgbClr val="FF0000"/>
            </a:solidFill>
          </a:ln>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zh-CN" altLang="en-US"/>
          </a:p>
        </p:txBody>
      </p:sp>
      <p:sp>
        <p:nvSpPr>
          <p:cNvPr id="40" name="文本框 11"/>
          <p:cNvSpPr txBox="1"/>
          <p:nvPr/>
        </p:nvSpPr>
        <p:spPr>
          <a:xfrm>
            <a:off x="755576" y="1025902"/>
            <a:ext cx="723275" cy="523220"/>
          </a:xfrm>
          <a:prstGeom prst="rect">
            <a:avLst/>
          </a:prstGeom>
          <a:noFill/>
        </p:spPr>
        <p:txBody>
          <a:bodyPr wrap="squar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dirty="0" err="1" smtClean="0">
                <a:latin typeface="汉语拼音" pitchFamily="34" charset="0"/>
                <a:cs typeface="汉语拼音" pitchFamily="34" charset="0"/>
              </a:rPr>
              <a:t>mǒ</a:t>
            </a:r>
            <a:endParaRPr lang="zh-CN" altLang="en-US" dirty="0">
              <a:latin typeface="汉语拼音" pitchFamily="34" charset="0"/>
              <a:cs typeface="汉语拼音" pitchFamily="34" charset="0"/>
            </a:endParaRPr>
          </a:p>
        </p:txBody>
      </p:sp>
      <p:sp>
        <p:nvSpPr>
          <p:cNvPr id="42" name="TextBox 41"/>
          <p:cNvSpPr txBox="1"/>
          <p:nvPr/>
        </p:nvSpPr>
        <p:spPr>
          <a:xfrm>
            <a:off x="3779912" y="267494"/>
            <a:ext cx="1368153"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smtClean="0">
                <a:solidFill>
                  <a:srgbClr val="FF0000"/>
                </a:solidFill>
                <a:latin typeface="+mn-ea"/>
              </a:rPr>
              <a:t>多音字</a:t>
            </a:r>
            <a:endParaRPr lang="zh-CN" altLang="en-US" sz="2800" dirty="0">
              <a:solidFill>
                <a:srgbClr val="FF0000"/>
              </a:solidFill>
              <a:latin typeface="+mn-ea"/>
            </a:endParaRPr>
          </a:p>
        </p:txBody>
      </p:sp>
      <p:sp>
        <p:nvSpPr>
          <p:cNvPr id="31" name="左大括号 30"/>
          <p:cNvSpPr/>
          <p:nvPr/>
        </p:nvSpPr>
        <p:spPr>
          <a:xfrm rot="16200000">
            <a:off x="5358733" y="3740067"/>
            <a:ext cx="89266" cy="734207"/>
          </a:xfrm>
          <a:prstGeom prst="leftBrace">
            <a:avLst/>
          </a:prstGeom>
          <a:ln w="25400">
            <a:solidFill>
              <a:srgbClr val="FF0000"/>
            </a:solidFill>
          </a:ln>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down)">
                                      <p:cBhvr>
                                        <p:cTn id="7" dur="500"/>
                                        <p:tgtEl>
                                          <p:spTgt spid="4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down)">
                                      <p:cBhvr>
                                        <p:cTn id="10" dur="500"/>
                                        <p:tgtEl>
                                          <p:spTgt spid="1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down)">
                                      <p:cBhvr>
                                        <p:cTn id="13" dur="500"/>
                                        <p:tgtEl>
                                          <p:spTgt spid="2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down)">
                                      <p:cBhvr>
                                        <p:cTn id="16" dur="500"/>
                                        <p:tgtEl>
                                          <p:spTgt spid="14"/>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down)">
                                      <p:cBhvr>
                                        <p:cTn id="22" dur="500"/>
                                        <p:tgtEl>
                                          <p:spTgt spid="3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wipe(down)">
                                      <p:cBhvr>
                                        <p:cTn id="25" dur="500"/>
                                        <p:tgtEl>
                                          <p:spTgt spid="38"/>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down)">
                                      <p:cBhvr>
                                        <p:cTn id="28" dur="500"/>
                                        <p:tgtEl>
                                          <p:spTgt spid="42"/>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down)">
                                      <p:cBhvr>
                                        <p:cTn id="33" dur="500"/>
                                        <p:tgtEl>
                                          <p:spTgt spid="36"/>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down)">
                                      <p:cBhvr>
                                        <p:cTn id="39" dur="500"/>
                                        <p:tgtEl>
                                          <p:spTgt spid="37"/>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wipe(down)">
                                      <p:cBhvr>
                                        <p:cTn id="44" dur="500"/>
                                        <p:tgtEl>
                                          <p:spTgt spid="35"/>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down)">
                                      <p:cBhvr>
                                        <p:cTn id="47" dur="500"/>
                                        <p:tgtEl>
                                          <p:spTgt spid="31"/>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wipe(down)">
                                      <p:cBhvr>
                                        <p:cTn id="5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4" grpId="0"/>
      <p:bldP spid="18" grpId="0"/>
      <p:bldP spid="21" grpId="0"/>
      <p:bldP spid="26" grpId="0"/>
      <p:bldP spid="30" grpId="0"/>
      <p:bldP spid="35" grpId="0" animBg="1"/>
      <p:bldP spid="36" grpId="0" animBg="1"/>
      <p:bldP spid="37" grpId="0" animBg="1"/>
      <p:bldP spid="38" grpId="0" animBg="1"/>
      <p:bldP spid="40" grpId="0"/>
      <p:bldP spid="42" grpId="0" animBg="1"/>
      <p:bldP spid="3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03885" y="328930"/>
            <a:ext cx="8147685" cy="2553335"/>
          </a:xfrm>
          <a:prstGeom prst="rect">
            <a:avLst/>
          </a:prstGeom>
          <a:noFill/>
        </p:spPr>
        <p:txBody>
          <a:bodyPr wrap="square" rtlCol="0">
            <a:spAutoFit/>
          </a:bodyPr>
          <a:lstStyle/>
          <a:p>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3.</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这时候，森林向人们献出了酸甜可口的山葡萄，又香又脆的榛子，鲜嫩的蘑菇和木耳，还有人参等名贵药材。</a:t>
            </a:r>
          </a:p>
          <a:p>
            <a:endPar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gn="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（《美丽的小兴安岭》）</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2" name="横卷形 11"/>
          <p:cNvSpPr/>
          <p:nvPr/>
        </p:nvSpPr>
        <p:spPr>
          <a:xfrm>
            <a:off x="1944970" y="3115393"/>
            <a:ext cx="5147310" cy="889635"/>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排比句，突出了小兴安岭物产丰富。</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2048" y="1332396"/>
            <a:ext cx="8244408" cy="2232025"/>
          </a:xfrm>
          <a:prstGeom prst="rect">
            <a:avLst/>
          </a:prstGeom>
          <a:noFill/>
        </p:spPr>
        <p:txBody>
          <a:bodyPr wrap="square" rtlCol="0">
            <a:spAutoFit/>
          </a:bodyPr>
          <a:lstStyle/>
          <a:p>
            <a:pPr>
              <a:lnSpc>
                <a:spcPct val="120000"/>
              </a:lnSpc>
            </a:pP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海参到处都是，在海底懒洋洋地蠕动。大龙虾全身披甲，划过来，划过去，样子挺威武。</a:t>
            </a:r>
          </a:p>
          <a:p>
            <a:pPr algn="r">
              <a:lnSpc>
                <a:spcPct val="120000"/>
              </a:lnSpc>
            </a:pP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（《富饶的西沙群岛》）</a:t>
            </a:r>
            <a:endParaRPr lang="en-US" altLang="zh-CN"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20000"/>
              </a:lnSpc>
            </a:pPr>
            <a:r>
              <a:rPr lang="en-US" altLang="zh-CN"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1" y="344071"/>
            <a:ext cx="2339751"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拟人句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11" name="横卷形 10"/>
          <p:cNvSpPr/>
          <p:nvPr/>
        </p:nvSpPr>
        <p:spPr>
          <a:xfrm>
            <a:off x="942975" y="3217545"/>
            <a:ext cx="7562850" cy="87884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拟人的手法，写出了海参蠕动的样子和大龙虾的威武。</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2048" y="831359"/>
            <a:ext cx="7956376" cy="1383665"/>
          </a:xfrm>
          <a:prstGeom prst="rect">
            <a:avLst/>
          </a:prstGeom>
          <a:noFill/>
        </p:spPr>
        <p:txBody>
          <a:bodyPr wrap="square" rtlCol="0">
            <a:spAutoFit/>
          </a:bodyPr>
          <a:lstStyle/>
          <a:p>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    2.</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小鹿在溪边散步，它们有的俯下身子喝水，有的侧着脑袋欣赏自己映在水里的影子。  </a:t>
            </a:r>
          </a:p>
          <a:p>
            <a:pPr algn="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（《美丽的小兴安岭》）</a:t>
            </a:r>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8" name="横卷形 7"/>
          <p:cNvSpPr/>
          <p:nvPr/>
        </p:nvSpPr>
        <p:spPr>
          <a:xfrm>
            <a:off x="578745" y="2509176"/>
            <a:ext cx="7980795" cy="128671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        拟人的手法，写出了小鹿可爱的样子，突出了春天的生机勃勃。</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5615" y="719455"/>
            <a:ext cx="8272780" cy="2030095"/>
          </a:xfrm>
          <a:prstGeom prst="rect">
            <a:avLst/>
          </a:prstGeom>
          <a:noFill/>
        </p:spPr>
        <p:txBody>
          <a:bodyPr wrap="square" rtlCol="0">
            <a:spAutoFit/>
          </a:bodyPr>
          <a:lstStyle/>
          <a:p>
            <a:pPr>
              <a:lnSpc>
                <a:spcPct val="150000"/>
              </a:lnSpc>
            </a:pPr>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    3.</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松鼠靠秋天收藏在树洞里的松子过日子，有时候还到枝头散散步，看看春天是不是快要来临。 </a:t>
            </a:r>
          </a:p>
          <a:p>
            <a:pPr algn="r">
              <a:lnSpc>
                <a:spcPct val="15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（《美丽的小兴安岭》）</a:t>
            </a:r>
            <a:endParaRPr lang="en-US" altLang="zh-CN"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6" name="横卷形 5"/>
          <p:cNvSpPr/>
          <p:nvPr/>
        </p:nvSpPr>
        <p:spPr>
          <a:xfrm>
            <a:off x="1668145" y="2996565"/>
            <a:ext cx="5887720" cy="87884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拟人的手法，写出了松鼠对春天的盼望。</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9291" y="1132235"/>
            <a:ext cx="8041590" cy="1691640"/>
          </a:xfrm>
          <a:prstGeom prst="rect">
            <a:avLst/>
          </a:prstGeom>
          <a:noFill/>
        </p:spPr>
        <p:txBody>
          <a:bodyPr wrap="square" rtlCol="0">
            <a:spAutoFit/>
          </a:bodyPr>
          <a:lstStyle/>
          <a:p>
            <a:r>
              <a:rPr lang="en-US" altLang="zh-CN" sz="36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正像人们说的那样，西沙群岛的海里一半是水，一半是鱼。</a:t>
            </a:r>
          </a:p>
          <a:p>
            <a:pPr algn="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（《富饶的西沙群岛》）</a:t>
            </a:r>
            <a:r>
              <a:rPr lang="en-US" altLang="zh-CN"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0" y="313690"/>
            <a:ext cx="2275840" cy="508635"/>
            <a:chOff x="458" y="988"/>
            <a:chExt cx="4134" cy="913"/>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4111" cy="896"/>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夸张句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横卷形 8"/>
          <p:cNvSpPr/>
          <p:nvPr/>
        </p:nvSpPr>
        <p:spPr>
          <a:xfrm>
            <a:off x="1691680" y="3133070"/>
            <a:ext cx="5887720" cy="87884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运用夸张的手法写出了西沙群岛鱼很多。</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38672" y="2502644"/>
            <a:ext cx="7421760" cy="1077218"/>
          </a:xfrm>
          <a:prstGeom prst="rect">
            <a:avLst/>
          </a:prstGeom>
        </p:spPr>
        <p:txBody>
          <a:bodyPr wrap="square">
            <a:spAutoFit/>
          </a:bodyPr>
          <a:lstStyle/>
          <a:p>
            <a:pPr lvl="0" indent="719138"/>
            <a:r>
              <a:rPr lang="zh-CN" altLang="en-US" sz="3200" b="1" dirty="0">
                <a:solidFill>
                  <a:srgbClr val="000000"/>
                </a:solidFill>
                <a:latin typeface="宋体" panose="02010600030101010101" pitchFamily="2" charset="-122"/>
                <a:ea typeface="宋体" panose="02010600030101010101" pitchFamily="2" charset="-122"/>
              </a:rPr>
              <a:t>这是一个</a:t>
            </a:r>
            <a:r>
              <a:rPr lang="en-US" altLang="zh-CN" sz="3200" b="1" dirty="0">
                <a:solidFill>
                  <a:srgbClr val="000000"/>
                </a:solidFill>
                <a:latin typeface="宋体" panose="02010600030101010101" pitchFamily="2" charset="-122"/>
                <a:ea typeface="宋体" panose="02010600030101010101" pitchFamily="2" charset="-122"/>
              </a:rPr>
              <a:t>________</a:t>
            </a:r>
            <a:r>
              <a:rPr lang="zh-CN" altLang="en-US" sz="3200" b="1" dirty="0">
                <a:solidFill>
                  <a:srgbClr val="000000"/>
                </a:solidFill>
                <a:latin typeface="宋体" panose="02010600030101010101" pitchFamily="2" charset="-122"/>
                <a:ea typeface="宋体" panose="02010600030101010101" pitchFamily="2" charset="-122"/>
              </a:rPr>
              <a:t>句，写一个这样的句子</a:t>
            </a:r>
            <a:r>
              <a:rPr lang="zh-CN" altLang="en-US" sz="3200" b="1" dirty="0" smtClean="0">
                <a:solidFill>
                  <a:srgbClr val="000000"/>
                </a:solidFill>
                <a:latin typeface="宋体" panose="02010600030101010101" pitchFamily="2" charset="-122"/>
                <a:ea typeface="宋体" panose="02010600030101010101" pitchFamily="2" charset="-122"/>
              </a:rPr>
              <a:t>：</a:t>
            </a:r>
            <a:r>
              <a:rPr lang="en-US" altLang="zh-CN" sz="3200" b="1" dirty="0" smtClean="0">
                <a:solidFill>
                  <a:srgbClr val="000000"/>
                </a:solidFill>
                <a:latin typeface="宋体" panose="02010600030101010101" pitchFamily="2" charset="-122"/>
                <a:ea typeface="宋体" panose="02010600030101010101" pitchFamily="2" charset="-122"/>
              </a:rPr>
              <a:t>__________________________</a:t>
            </a:r>
            <a:endParaRPr lang="en-US" altLang="zh-CN" sz="3200" b="1" dirty="0">
              <a:solidFill>
                <a:srgbClr val="000000"/>
              </a:solidFill>
              <a:latin typeface="宋体" panose="02010600030101010101" pitchFamily="2" charset="-122"/>
              <a:ea typeface="宋体" panose="02010600030101010101" pitchFamily="2" charset="-122"/>
            </a:endParaRPr>
          </a:p>
        </p:txBody>
      </p:sp>
      <p:sp>
        <p:nvSpPr>
          <p:cNvPr id="5" name="TextBox 4"/>
          <p:cNvSpPr txBox="1"/>
          <p:nvPr/>
        </p:nvSpPr>
        <p:spPr>
          <a:xfrm>
            <a:off x="611560" y="1002090"/>
            <a:ext cx="8172400" cy="1454244"/>
          </a:xfrm>
          <a:prstGeom prst="rect">
            <a:avLst/>
          </a:prstGeom>
          <a:noFill/>
        </p:spPr>
        <p:txBody>
          <a:bodyPr wrap="square" rtlCol="0">
            <a:spAutoFit/>
          </a:bodyPr>
          <a:lstStyle/>
          <a:p>
            <a:pPr>
              <a:lnSpc>
                <a:spcPct val="150000"/>
              </a:lnSpc>
            </a:pPr>
            <a:r>
              <a:rPr lang="zh-CN" altLang="en-US" sz="3200" b="1" dirty="0" smtClean="0">
                <a:latin typeface="黑体" panose="02010609060101010101" pitchFamily="49" charset="-122"/>
                <a:ea typeface="黑体" panose="02010609060101010101" pitchFamily="49" charset="-122"/>
              </a:rPr>
              <a:t>一、句子练习。</a:t>
            </a:r>
            <a:endParaRPr lang="en-US" altLang="zh-CN" sz="3200" b="1" dirty="0" smtClean="0">
              <a:latin typeface="黑体" panose="02010609060101010101" pitchFamily="49" charset="-122"/>
              <a:ea typeface="黑体" panose="02010609060101010101" pitchFamily="49" charset="-122"/>
            </a:endParaRPr>
          </a:p>
          <a:p>
            <a:pPr>
              <a:lnSpc>
                <a:spcPct val="150000"/>
              </a:lnSpc>
            </a:pPr>
            <a:r>
              <a:rPr lang="en-US" altLang="zh-CN" sz="3200" b="1" dirty="0" smtClean="0">
                <a:latin typeface="楷体" panose="02010609060101010101" pitchFamily="49" charset="-122"/>
                <a:ea typeface="楷体" panose="02010609060101010101" pitchFamily="49" charset="-122"/>
              </a:rPr>
              <a:t>1.</a:t>
            </a:r>
            <a:r>
              <a:rPr lang="zh-CN" altLang="en-US" sz="3200" b="1" dirty="0" smtClean="0">
                <a:latin typeface="楷体" panose="02010609060101010101" pitchFamily="49" charset="-122"/>
                <a:ea typeface="楷体" panose="02010609060101010101" pitchFamily="49" charset="-122"/>
              </a:rPr>
              <a:t>西沙群岛的海里一半是水，一半是鱼。 </a:t>
            </a:r>
          </a:p>
        </p:txBody>
      </p:sp>
      <p:sp>
        <p:nvSpPr>
          <p:cNvPr id="7" name="TextBox 6"/>
          <p:cNvSpPr txBox="1"/>
          <p:nvPr/>
        </p:nvSpPr>
        <p:spPr>
          <a:xfrm>
            <a:off x="3774396" y="2491031"/>
            <a:ext cx="1115616"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夸张</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9" name="TextBox 8"/>
          <p:cNvSpPr txBox="1"/>
          <p:nvPr/>
        </p:nvSpPr>
        <p:spPr>
          <a:xfrm>
            <a:off x="2737311" y="2996297"/>
            <a:ext cx="5219065" cy="58356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烈日下</a:t>
            </a:r>
            <a:r>
              <a:rPr lang="en-US" altLang="zh-CN" sz="3200" b="1" dirty="0" smtClean="0">
                <a:solidFill>
                  <a:srgbClr val="FF0000"/>
                </a:solidFill>
                <a:latin typeface="楷体" panose="02010609060101010101" pitchFamily="49" charset="-122"/>
                <a:ea typeface="楷体" panose="02010609060101010101" pitchFamily="49" charset="-122"/>
              </a:rPr>
              <a:t>,</a:t>
            </a:r>
            <a:r>
              <a:rPr lang="zh-CN" altLang="en-US" sz="3200" b="1" dirty="0" smtClean="0">
                <a:solidFill>
                  <a:srgbClr val="FF0000"/>
                </a:solidFill>
                <a:latin typeface="楷体" panose="02010609060101010101" pitchFamily="49" charset="-122"/>
                <a:ea typeface="楷体" panose="02010609060101010101" pitchFamily="49" charset="-122"/>
              </a:rPr>
              <a:t>柏油路都快融化了。</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0" name="文本框 8"/>
          <p:cNvSpPr txBox="1"/>
          <p:nvPr/>
        </p:nvSpPr>
        <p:spPr>
          <a:xfrm>
            <a:off x="324544" y="267494"/>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ppt_w</p:attrName>
                                        </p:attrNameLst>
                                      </p:cBhvr>
                                      <p:tavLst>
                                        <p:tav tm="0" fmla="#ppt_w*sin(2.5*pi*$)">
                                          <p:val>
                                            <p:fltVal val="0"/>
                                          </p:val>
                                        </p:tav>
                                        <p:tav tm="100000">
                                          <p:val>
                                            <p:fltVal val="1"/>
                                          </p:val>
                                        </p:tav>
                                      </p:tavLst>
                                    </p:anim>
                                    <p:anim calcmode="lin" valueType="num">
                                      <p:cBhvr>
                                        <p:cTn id="9"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down)">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808342"/>
            <a:ext cx="8029400" cy="4031873"/>
          </a:xfrm>
          <a:prstGeom prst="rect">
            <a:avLst/>
          </a:prstGeom>
          <a:noFill/>
        </p:spPr>
        <p:txBody>
          <a:bodyPr wrap="square" rtlCol="0">
            <a:spAutoFit/>
          </a:bodyPr>
          <a:lstStyle/>
          <a:p>
            <a:pPr indent="719138"/>
            <a:r>
              <a:rPr lang="en-US" altLang="zh-CN" sz="3200" b="1" dirty="0" smtClean="0">
                <a:latin typeface="楷体" panose="02010609060101010101" pitchFamily="49" charset="-122"/>
                <a:ea typeface="楷体" panose="02010609060101010101" pitchFamily="49" charset="-122"/>
              </a:rPr>
              <a:t>2.</a:t>
            </a:r>
            <a:r>
              <a:rPr lang="zh-CN" altLang="en-US" sz="3200" b="1" dirty="0" smtClean="0">
                <a:latin typeface="楷体" panose="02010609060101010101" pitchFamily="49" charset="-122"/>
                <a:ea typeface="楷体" panose="02010609060101010101" pitchFamily="49" charset="-122"/>
              </a:rPr>
              <a:t>例：西沙群岛一带海水五光十色，瑰丽无比：有深蓝的，淡青的，浅绿的，杏黄的。 </a:t>
            </a:r>
            <a:endParaRPr lang="en-US" altLang="zh-CN" sz="3200" b="1" dirty="0" smtClean="0">
              <a:latin typeface="楷体" panose="02010609060101010101" pitchFamily="49" charset="-122"/>
              <a:ea typeface="楷体" panose="02010609060101010101" pitchFamily="49" charset="-122"/>
            </a:endParaRPr>
          </a:p>
          <a:p>
            <a:pPr indent="719138"/>
            <a:r>
              <a:rPr lang="zh-CN" altLang="en-US" sz="3200" b="1" dirty="0" smtClean="0">
                <a:latin typeface="楷体" panose="02010609060101010101" pitchFamily="49" charset="-122"/>
                <a:ea typeface="楷体" panose="02010609060101010101" pitchFamily="49" charset="-122"/>
              </a:rPr>
              <a:t>公园里的菊花</a:t>
            </a:r>
            <a:r>
              <a:rPr lang="zh-CN" altLang="en-US" sz="3200" b="1" u="sng"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：红的似</a:t>
            </a:r>
            <a:r>
              <a:rPr lang="zh-CN" altLang="en-US" sz="3200" b="1" u="sng"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，黄的似</a:t>
            </a:r>
            <a:r>
              <a:rPr lang="zh-CN" altLang="en-US" sz="3200" b="1" u="sng"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，绿的似翡翠，白的似</a:t>
            </a:r>
            <a:r>
              <a:rPr lang="zh-CN" altLang="en-US" sz="3200" b="1" u="sng"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a:t>
            </a:r>
            <a:endParaRPr lang="en-US" altLang="zh-CN" sz="3200" b="1" dirty="0" smtClean="0">
              <a:latin typeface="楷体" panose="02010609060101010101" pitchFamily="49" charset="-122"/>
              <a:ea typeface="楷体" panose="02010609060101010101" pitchFamily="49" charset="-122"/>
            </a:endParaRPr>
          </a:p>
          <a:p>
            <a:pPr indent="719138"/>
            <a:endParaRPr lang="en-US" altLang="zh-CN" sz="3200" b="1" dirty="0" smtClean="0">
              <a:latin typeface="楷体" panose="02010609060101010101" pitchFamily="49" charset="-122"/>
              <a:ea typeface="楷体" panose="02010609060101010101" pitchFamily="49" charset="-122"/>
            </a:endParaRPr>
          </a:p>
          <a:p>
            <a:pPr indent="719138"/>
            <a:endParaRPr lang="en-US" altLang="zh-CN" sz="3200" b="1" dirty="0" smtClean="0">
              <a:latin typeface="楷体" panose="02010609060101010101" pitchFamily="49" charset="-122"/>
              <a:ea typeface="楷体" panose="02010609060101010101" pitchFamily="49" charset="-122"/>
            </a:endParaRPr>
          </a:p>
        </p:txBody>
      </p:sp>
      <p:sp>
        <p:nvSpPr>
          <p:cNvPr id="5" name="TextBox 4"/>
          <p:cNvSpPr txBox="1"/>
          <p:nvPr/>
        </p:nvSpPr>
        <p:spPr>
          <a:xfrm>
            <a:off x="3995936" y="2283718"/>
            <a:ext cx="201622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五颜六色</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7" name="TextBox 6"/>
          <p:cNvSpPr txBox="1"/>
          <p:nvPr/>
        </p:nvSpPr>
        <p:spPr>
          <a:xfrm>
            <a:off x="1298526" y="2707055"/>
            <a:ext cx="648072"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火</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6" name="TextBox 5"/>
          <p:cNvSpPr txBox="1"/>
          <p:nvPr/>
        </p:nvSpPr>
        <p:spPr>
          <a:xfrm>
            <a:off x="4544962" y="2752025"/>
            <a:ext cx="648072"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金</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2123728" y="3219822"/>
            <a:ext cx="648072"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雪</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6" grpId="0"/>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861" y="627534"/>
            <a:ext cx="8000048" cy="1786643"/>
          </a:xfrm>
          <a:prstGeom prst="rect">
            <a:avLst/>
          </a:prstGeom>
          <a:noFill/>
        </p:spPr>
        <p:txBody>
          <a:bodyPr wrap="square" rtlCol="0">
            <a:spAutoFit/>
          </a:bodyPr>
          <a:lstStyle/>
          <a:p>
            <a:pPr>
              <a:lnSpc>
                <a:spcPct val="120000"/>
              </a:lnSpc>
            </a:pPr>
            <a:r>
              <a:rPr lang="en-US" altLang="zh-CN" sz="3200" b="1" dirty="0" smtClean="0">
                <a:solidFill>
                  <a:schemeClr val="tx1"/>
                </a:solidFill>
                <a:latin typeface="楷体" panose="02010609060101010101" pitchFamily="49" charset="-122"/>
                <a:ea typeface="楷体" panose="02010609060101010101" pitchFamily="49" charset="-122"/>
                <a:cs typeface="楷体" panose="02010609060101010101" pitchFamily="49" charset="-122"/>
              </a:rPr>
              <a:t>    3.</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小兴安岭是一座美丽的大花园，也是一座巨大的宝库。</a:t>
            </a:r>
            <a:r>
              <a:rPr lang="zh-CN" altLang="en-US" sz="3200" b="1" dirty="0" smtClean="0">
                <a:latin typeface="宋体" panose="02010600030101010101" pitchFamily="2" charset="-122"/>
                <a:ea typeface="宋体" panose="02010600030101010101" pitchFamily="2" charset="-122"/>
                <a:cs typeface="楷体" panose="02010609060101010101" pitchFamily="49" charset="-122"/>
              </a:rPr>
              <a:t>（仿写比喻句）</a:t>
            </a:r>
            <a:endParaRPr lang="en-US" altLang="zh-CN" sz="3200" b="1" dirty="0" smtClean="0">
              <a:latin typeface="宋体" panose="02010600030101010101" pitchFamily="2" charset="-122"/>
              <a:ea typeface="宋体" panose="02010600030101010101" pitchFamily="2" charset="-122"/>
              <a:cs typeface="楷体" panose="02010609060101010101" pitchFamily="49" charset="-122"/>
            </a:endParaRPr>
          </a:p>
          <a:p>
            <a:pPr>
              <a:lnSpc>
                <a:spcPct val="120000"/>
              </a:lnSpc>
            </a:pPr>
            <a:endParaRPr lang="zh-CN" altLang="en-US" sz="3200" u="sng"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4" name="文本框 3"/>
          <p:cNvSpPr txBox="1"/>
          <p:nvPr/>
        </p:nvSpPr>
        <p:spPr>
          <a:xfrm>
            <a:off x="1369239" y="1842959"/>
            <a:ext cx="7163201"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茫茫的草原像一张无边无际的地毯。</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488771" y="2643758"/>
            <a:ext cx="7827645" cy="1175706"/>
          </a:xfrm>
          <a:prstGeom prst="rect">
            <a:avLst/>
          </a:prstGeom>
          <a:noFill/>
        </p:spPr>
        <p:txBody>
          <a:bodyPr wrap="square" rtlCol="0">
            <a:spAutoFit/>
          </a:bodyPr>
          <a:lstStyle/>
          <a:p>
            <a:pPr>
              <a:lnSpc>
                <a:spcPct val="110000"/>
              </a:lnSpc>
            </a:pP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4.</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西沙群岛也是鸟的天下。</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nSpc>
                <a:spcPct val="110000"/>
              </a:lnSpc>
            </a:pPr>
            <a:r>
              <a:rPr lang="zh-CN" altLang="en-US" sz="3200" b="1" dirty="0" smtClean="0">
                <a:latin typeface="宋体" panose="02010600030101010101" pitchFamily="2" charset="-122"/>
                <a:ea typeface="宋体" panose="02010600030101010101" pitchFamily="2" charset="-122"/>
                <a:cs typeface="楷体" panose="02010609060101010101" pitchFamily="49" charset="-122"/>
                <a:sym typeface="+mn-ea"/>
              </a:rPr>
              <a:t>    这句话说明西沙群岛的</a:t>
            </a:r>
            <a:r>
              <a:rPr lang="en-US" altLang="zh-CN" sz="3200" b="1" dirty="0" smtClean="0">
                <a:latin typeface="宋体" panose="02010600030101010101" pitchFamily="2" charset="-122"/>
                <a:ea typeface="宋体" panose="02010600030101010101" pitchFamily="2" charset="-122"/>
                <a:cs typeface="楷体" panose="02010609060101010101" pitchFamily="49" charset="-122"/>
                <a:sym typeface="+mn-ea"/>
              </a:rPr>
              <a:t>__________</a:t>
            </a:r>
            <a:r>
              <a:rPr lang="zh-CN" altLang="en-US" sz="3200" b="1" dirty="0" smtClean="0">
                <a:latin typeface="宋体" panose="02010600030101010101" pitchFamily="2" charset="-122"/>
                <a:ea typeface="宋体" panose="02010600030101010101" pitchFamily="2" charset="-122"/>
                <a:cs typeface="楷体" panose="02010609060101010101" pitchFamily="49" charset="-122"/>
                <a:sym typeface="+mn-ea"/>
              </a:rPr>
              <a:t>。</a:t>
            </a:r>
            <a:r>
              <a:rPr lang="en-US" altLang="zh-CN" sz="3200" b="1" dirty="0" smtClean="0">
                <a:latin typeface="宋体" panose="02010600030101010101" pitchFamily="2" charset="-122"/>
                <a:ea typeface="宋体" panose="02010600030101010101" pitchFamily="2" charset="-122"/>
                <a:cs typeface="楷体" panose="02010609060101010101" pitchFamily="49" charset="-122"/>
                <a:sym typeface="+mn-ea"/>
              </a:rPr>
              <a:t>                  </a:t>
            </a:r>
            <a:endParaRPr lang="zh-CN" altLang="en-US" sz="3200" u="sng" dirty="0">
              <a:solidFill>
                <a:schemeClr val="bg1"/>
              </a:solidFill>
              <a:latin typeface="宋体" panose="02010600030101010101" pitchFamily="2" charset="-122"/>
              <a:ea typeface="宋体" panose="02010600030101010101" pitchFamily="2" charset="-122"/>
              <a:cs typeface="楷体" panose="02010609060101010101" pitchFamily="49" charset="-122"/>
            </a:endParaRPr>
          </a:p>
        </p:txBody>
      </p:sp>
      <p:sp>
        <p:nvSpPr>
          <p:cNvPr id="9" name="文本框 3"/>
          <p:cNvSpPr txBox="1"/>
          <p:nvPr/>
        </p:nvSpPr>
        <p:spPr>
          <a:xfrm>
            <a:off x="5652224" y="3139103"/>
            <a:ext cx="165608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鸟很多</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2"/>
          <p:cNvSpPr txBox="1"/>
          <p:nvPr/>
        </p:nvSpPr>
        <p:spPr>
          <a:xfrm>
            <a:off x="252923" y="555526"/>
            <a:ext cx="8711565" cy="2850011"/>
          </a:xfrm>
          <a:prstGeom prst="rect">
            <a:avLst/>
          </a:prstGeom>
          <a:noFill/>
        </p:spPr>
        <p:txBody>
          <a:bodyPr wrap="square" rtlCol="0">
            <a:spAutoFit/>
          </a:bodyPr>
          <a:lstStyle/>
          <a:p>
            <a:pPr>
              <a:lnSpc>
                <a:spcPct val="140000"/>
              </a:lnSpc>
            </a:pP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5.</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密密层层的枝叶把森林封得严严实实的。</a:t>
            </a:r>
            <a:r>
              <a:rPr lang="en-US" altLang="zh-CN" sz="3200" b="1" dirty="0" smtClean="0">
                <a:latin typeface="宋体" panose="02010600030101010101" pitchFamily="2" charset="-122"/>
                <a:ea typeface="宋体" panose="02010600030101010101" pitchFamily="2" charset="-122"/>
                <a:cs typeface="楷体" panose="02010609060101010101" pitchFamily="49" charset="-122"/>
                <a:sym typeface="+mn-ea"/>
              </a:rPr>
              <a:t>(</a:t>
            </a:r>
            <a:r>
              <a:rPr lang="zh-CN" altLang="en-US" sz="3200" b="1" dirty="0" smtClean="0">
                <a:latin typeface="宋体" panose="02010600030101010101" pitchFamily="2" charset="-122"/>
                <a:ea typeface="宋体" panose="02010600030101010101" pitchFamily="2" charset="-122"/>
                <a:cs typeface="楷体" panose="02010609060101010101" pitchFamily="49" charset="-122"/>
                <a:sym typeface="+mn-ea"/>
              </a:rPr>
              <a:t>改为“被”字句</a:t>
            </a:r>
            <a:r>
              <a:rPr lang="en-US" altLang="zh-CN" sz="3200" b="1" dirty="0" smtClean="0">
                <a:latin typeface="宋体" panose="02010600030101010101" pitchFamily="2" charset="-122"/>
                <a:ea typeface="宋体" panose="02010600030101010101" pitchFamily="2" charset="-122"/>
                <a:cs typeface="楷体" panose="02010609060101010101" pitchFamily="49" charset="-122"/>
                <a:sym typeface="+mn-ea"/>
              </a:rPr>
              <a:t>)     </a:t>
            </a:r>
          </a:p>
          <a:p>
            <a:pPr>
              <a:lnSpc>
                <a:spcPct val="140000"/>
              </a:lnSpc>
            </a:pP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nSpc>
                <a:spcPct val="140000"/>
              </a:lnSpc>
            </a:pP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6.</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树下堆积着鸟粪。</a:t>
            </a:r>
            <a:r>
              <a:rPr lang="en-US" altLang="zh-CN" sz="3200" b="1" dirty="0" smtClean="0">
                <a:latin typeface="宋体" panose="02010600030101010101" pitchFamily="2" charset="-122"/>
                <a:ea typeface="宋体" panose="02010600030101010101" pitchFamily="2" charset="-122"/>
                <a:cs typeface="楷体" panose="02010609060101010101" pitchFamily="49" charset="-122"/>
                <a:sym typeface="+mn-ea"/>
              </a:rPr>
              <a:t>(</a:t>
            </a:r>
            <a:r>
              <a:rPr lang="zh-CN" altLang="en-US" sz="3200" b="1" dirty="0" smtClean="0">
                <a:latin typeface="宋体" panose="02010600030101010101" pitchFamily="2" charset="-122"/>
                <a:ea typeface="宋体" panose="02010600030101010101" pitchFamily="2" charset="-122"/>
                <a:cs typeface="楷体" panose="02010609060101010101" pitchFamily="49" charset="-122"/>
                <a:sym typeface="+mn-ea"/>
              </a:rPr>
              <a:t>扩句</a:t>
            </a:r>
            <a:r>
              <a:rPr lang="en-US" altLang="zh-CN" sz="3200" b="1" dirty="0" smtClean="0">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3200" u="sng" dirty="0">
              <a:latin typeface="宋体" panose="02010600030101010101" pitchFamily="2" charset="-122"/>
              <a:ea typeface="宋体" panose="02010600030101010101" pitchFamily="2" charset="-122"/>
              <a:cs typeface="楷体" panose="02010609060101010101" pitchFamily="49" charset="-122"/>
            </a:endParaRPr>
          </a:p>
        </p:txBody>
      </p:sp>
      <p:sp>
        <p:nvSpPr>
          <p:cNvPr id="12" name="文本框 3"/>
          <p:cNvSpPr txBox="1"/>
          <p:nvPr/>
        </p:nvSpPr>
        <p:spPr>
          <a:xfrm>
            <a:off x="1111636" y="2058983"/>
            <a:ext cx="7350199"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森林被密密层层的枝叶封得严严实实的。</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6" name="TextBox 5"/>
          <p:cNvSpPr txBox="1"/>
          <p:nvPr/>
        </p:nvSpPr>
        <p:spPr>
          <a:xfrm>
            <a:off x="1111636" y="3435846"/>
            <a:ext cx="569401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树下堆积着一层厚厚的鸟粪。</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1275606"/>
            <a:ext cx="7056784" cy="1754326"/>
          </a:xfrm>
          <a:prstGeom prst="rect">
            <a:avLst/>
          </a:prstGeom>
          <a:noFill/>
        </p:spPr>
        <p:txBody>
          <a:bodyPr wrap="square" rtlCol="0">
            <a:spAutoFit/>
          </a:bodyPr>
          <a:lstStyle/>
          <a:p>
            <a:pPr>
              <a:lnSpc>
                <a:spcPct val="150000"/>
              </a:lnSpc>
            </a:pPr>
            <a:r>
              <a:rPr lang="en-US" altLang="zh-CN" sz="3600" b="1" dirty="0" smtClean="0">
                <a:latin typeface="楷体" panose="02010609060101010101" pitchFamily="49" charset="-122"/>
                <a:ea typeface="楷体" panose="02010609060101010101" pitchFamily="49" charset="-122"/>
              </a:rPr>
              <a:t>     </a:t>
            </a:r>
            <a:r>
              <a:rPr lang="zh-CN" altLang="en-US" sz="3600" b="1" dirty="0" smtClean="0">
                <a:latin typeface="楷体" panose="02010609060101010101" pitchFamily="49" charset="-122"/>
                <a:ea typeface="楷体" panose="02010609060101010101" pitchFamily="49" charset="-122"/>
              </a:rPr>
              <a:t>这一单元的课文中有哪些知识点呢？我们一起来复习吧！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712152" y="867799"/>
            <a:ext cx="7748280" cy="646331"/>
          </a:xfrm>
          <a:prstGeom prst="rect">
            <a:avLst/>
          </a:prstGeom>
          <a:noFill/>
        </p:spPr>
        <p:txBody>
          <a:bodyPr wrap="square" rtlCol="0">
            <a:spAutoFit/>
          </a:bodyPr>
          <a:lstStyle/>
          <a:p>
            <a:pPr algn="l"/>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断 楚 孤 初 未 优 厚 夏 袋 视 线</a:t>
            </a:r>
            <a:endParaRPr lang="zh-CN" altLang="en-US" sz="36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9" name="文本框 8"/>
          <p:cNvSpPr txBox="1"/>
          <p:nvPr/>
        </p:nvSpPr>
        <p:spPr>
          <a:xfrm>
            <a:off x="712638" y="1882284"/>
            <a:ext cx="1832553" cy="584775"/>
          </a:xfrm>
          <a:prstGeom prst="rect">
            <a:avLst/>
          </a:prstGeom>
          <a:solidFill>
            <a:schemeClr val="accent2">
              <a:lumMod val="40000"/>
              <a:lumOff val="60000"/>
            </a:schemeClr>
          </a:solid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容易混淆</a:t>
            </a:r>
          </a:p>
        </p:txBody>
      </p:sp>
      <p:sp>
        <p:nvSpPr>
          <p:cNvPr id="10" name="文本框 9"/>
          <p:cNvSpPr txBox="1"/>
          <p:nvPr/>
        </p:nvSpPr>
        <p:spPr>
          <a:xfrm>
            <a:off x="2771800" y="1668745"/>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未</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1" name="文本框 10"/>
          <p:cNvSpPr txBox="1"/>
          <p:nvPr/>
        </p:nvSpPr>
        <p:spPr>
          <a:xfrm>
            <a:off x="5057816" y="1668745"/>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末</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2" name="文本框 11"/>
          <p:cNvSpPr txBox="1"/>
          <p:nvPr/>
        </p:nvSpPr>
        <p:spPr>
          <a:xfrm>
            <a:off x="3557618" y="1740183"/>
            <a:ext cx="1213794" cy="707886"/>
          </a:xfrm>
          <a:prstGeom prst="rect">
            <a:avLst/>
          </a:prstGeom>
          <a:noFill/>
        </p:spPr>
        <p:txBody>
          <a:bodyPr wrap="none" rtlCol="0">
            <a:spAutoFit/>
          </a:bodyPr>
          <a:lstStyle/>
          <a:p>
            <a:pPr algn="l"/>
            <a:r>
              <a:rPr lang="zh-CN" altLang="en-US" sz="40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rPr>
              <a:t>未来</a:t>
            </a:r>
            <a:endParaRPr lang="zh-CN" altLang="en-US" sz="4000" b="1" dirty="0">
              <a:solidFill>
                <a:srgbClr val="FF0000"/>
              </a:solidFill>
              <a:latin typeface="楷体" panose="02010609060101010101" pitchFamily="49" charset="-122"/>
              <a:ea typeface="楷体" panose="02010609060101010101" pitchFamily="49" charset="-122"/>
              <a:cs typeface="楷体" panose="02010609060101010101" pitchFamily="49" charset="-122"/>
            </a:endParaRPr>
          </a:p>
        </p:txBody>
      </p:sp>
      <p:sp>
        <p:nvSpPr>
          <p:cNvPr id="13" name="文本框 12"/>
          <p:cNvSpPr txBox="1"/>
          <p:nvPr/>
        </p:nvSpPr>
        <p:spPr>
          <a:xfrm>
            <a:off x="5843634" y="1740183"/>
            <a:ext cx="1213794" cy="707886"/>
          </a:xfrm>
          <a:prstGeom prst="rect">
            <a:avLst/>
          </a:prstGeom>
          <a:noFill/>
        </p:spPr>
        <p:txBody>
          <a:bodyPr wrap="none" rtlCol="0">
            <a:spAutoFit/>
          </a:bodyPr>
          <a:lstStyle/>
          <a:p>
            <a:pPr algn="l"/>
            <a:r>
              <a:rPr lang="zh-CN" altLang="en-US" sz="40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rPr>
              <a:t>末尾</a:t>
            </a:r>
            <a:endParaRPr lang="zh-CN" altLang="en-US" sz="4000" b="1" dirty="0">
              <a:solidFill>
                <a:srgbClr val="FF0000"/>
              </a:solidFill>
              <a:latin typeface="楷体" panose="02010609060101010101" pitchFamily="49" charset="-122"/>
              <a:ea typeface="楷体" panose="02010609060101010101" pitchFamily="49" charset="-122"/>
              <a:cs typeface="楷体" panose="02010609060101010101" pitchFamily="49" charset="-122"/>
            </a:endParaRPr>
          </a:p>
        </p:txBody>
      </p:sp>
      <p:grpSp>
        <p:nvGrpSpPr>
          <p:cNvPr id="2" name="组合 3"/>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易写错的字</a:t>
              </a:r>
            </a:p>
          </p:txBody>
        </p:sp>
      </p:grpSp>
      <p:sp>
        <p:nvSpPr>
          <p:cNvPr id="15" name="文本框 13"/>
          <p:cNvSpPr txBox="1"/>
          <p:nvPr/>
        </p:nvSpPr>
        <p:spPr>
          <a:xfrm>
            <a:off x="683568" y="2898691"/>
            <a:ext cx="2656496" cy="584775"/>
          </a:xfrm>
          <a:prstGeom prst="rect">
            <a:avLst/>
          </a:prstGeom>
          <a:solidFill>
            <a:schemeClr val="accent2">
              <a:lumMod val="40000"/>
              <a:lumOff val="60000"/>
            </a:schemeClr>
          </a:solidFill>
        </p:spPr>
        <p:txBody>
          <a:bodyPr wrap="none" rtlCol="0">
            <a:spAutoFit/>
          </a:bodyPr>
          <a:lstStyle/>
          <a:p>
            <a:pPr algn="l"/>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容易多写一笔</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文本框 9"/>
          <p:cNvSpPr txBox="1"/>
          <p:nvPr/>
        </p:nvSpPr>
        <p:spPr>
          <a:xfrm>
            <a:off x="3635896" y="2715766"/>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断</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7" name="文本框 9"/>
          <p:cNvSpPr txBox="1"/>
          <p:nvPr/>
        </p:nvSpPr>
        <p:spPr>
          <a:xfrm>
            <a:off x="4569044" y="2715766"/>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优</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8" name="文本框 13"/>
          <p:cNvSpPr txBox="1"/>
          <p:nvPr/>
        </p:nvSpPr>
        <p:spPr>
          <a:xfrm>
            <a:off x="712638" y="3939557"/>
            <a:ext cx="2656496" cy="584775"/>
          </a:xfrm>
          <a:prstGeom prst="rect">
            <a:avLst/>
          </a:prstGeom>
          <a:solidFill>
            <a:schemeClr val="accent2">
              <a:lumMod val="40000"/>
              <a:lumOff val="60000"/>
            </a:schemeClr>
          </a:solidFill>
        </p:spPr>
        <p:txBody>
          <a:bodyPr wrap="none" rtlCol="0">
            <a:spAutoFit/>
          </a:bodyPr>
          <a:lstStyle/>
          <a:p>
            <a:pPr algn="l"/>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容易少写一笔</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9" name="文本框 9"/>
          <p:cNvSpPr txBox="1"/>
          <p:nvPr/>
        </p:nvSpPr>
        <p:spPr>
          <a:xfrm>
            <a:off x="5502192" y="2715766"/>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厚</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0" name="文本框 9"/>
          <p:cNvSpPr txBox="1"/>
          <p:nvPr/>
        </p:nvSpPr>
        <p:spPr>
          <a:xfrm>
            <a:off x="6435340" y="2715766"/>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袋</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2" name="文本框 9"/>
          <p:cNvSpPr txBox="1"/>
          <p:nvPr/>
        </p:nvSpPr>
        <p:spPr>
          <a:xfrm>
            <a:off x="7368488" y="2715766"/>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视</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3" name="文本框 9"/>
          <p:cNvSpPr txBox="1"/>
          <p:nvPr/>
        </p:nvSpPr>
        <p:spPr>
          <a:xfrm>
            <a:off x="8301635" y="2715766"/>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线</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4" name="文本框 9"/>
          <p:cNvSpPr txBox="1"/>
          <p:nvPr/>
        </p:nvSpPr>
        <p:spPr>
          <a:xfrm>
            <a:off x="3636020" y="3795886"/>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孤</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5" name="文本框 9"/>
          <p:cNvSpPr txBox="1"/>
          <p:nvPr/>
        </p:nvSpPr>
        <p:spPr>
          <a:xfrm>
            <a:off x="4572000" y="3795886"/>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夏</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2" grpId="0"/>
      <p:bldP spid="13" grpId="0"/>
      <p:bldP spid="15" grpId="0" animBg="1"/>
      <p:bldP spid="16" grpId="0"/>
      <p:bldP spid="17" grpId="0"/>
      <p:bldP spid="18" grpId="0" animBg="1"/>
      <p:bldP spid="19" grpId="0"/>
      <p:bldP spid="20" grpId="0"/>
      <p:bldP spid="22" grpId="0"/>
      <p:bldP spid="23" grpId="0"/>
      <p:bldP spid="24" grpId="0"/>
      <p:bldP spid="2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8562" y="1347614"/>
            <a:ext cx="8964488" cy="3539430"/>
          </a:xfrm>
          <a:prstGeom prst="rect">
            <a:avLst/>
          </a:prstGeom>
          <a:noFill/>
        </p:spPr>
        <p:txBody>
          <a:bodyPr wrap="square" rtlCol="0">
            <a:spAutoFit/>
          </a:bodyPr>
          <a:lstStyle/>
          <a:p>
            <a:r>
              <a:rPr lang="zh-CN" altLang="en-US" sz="2800" dirty="0"/>
              <a:t> </a:t>
            </a:r>
            <a:r>
              <a:rPr lang="zh-CN" altLang="en-US" sz="2800" dirty="0" smtClean="0"/>
              <a:t>       </a:t>
            </a:r>
            <a:r>
              <a:rPr lang="zh-CN" altLang="en-US" sz="2800" b="1" dirty="0">
                <a:solidFill>
                  <a:srgbClr val="0070C0"/>
                </a:solidFill>
                <a:latin typeface="楷体" panose="02010609060101010101" pitchFamily="49" charset="-122"/>
                <a:ea typeface="楷体" panose="02010609060101010101" pitchFamily="49" charset="-122"/>
                <a:cs typeface="黑体" panose="02010609060101010101" pitchFamily="49" charset="-122"/>
              </a:rPr>
              <a:t>这首诗写了碧水青山，白帆红日，交映成一幅色彩绚丽的画面。但这画面不是静止的，而是流动的。随着诗人行舟，山断江开，东流水回，青山相对迎出，孤帆日边驶来，景色由远及近再及远地展开。诗中用了六个动词“断、开、流、回、出、来”，山水景物呈现出跃跃欲出的动态，描绘了天门山一带的雄奇阔远。一、二句写出了天门山水雄奇险峻不可阻遏的气势，给人惊心动魄之感；三、四句写足也写活了浑阔茫远的水势。</a:t>
            </a:r>
          </a:p>
        </p:txBody>
      </p:sp>
      <p:sp>
        <p:nvSpPr>
          <p:cNvPr id="3" name="文本框 2"/>
          <p:cNvSpPr txBox="1"/>
          <p:nvPr/>
        </p:nvSpPr>
        <p:spPr>
          <a:xfrm>
            <a:off x="251520" y="843558"/>
            <a:ext cx="8444671" cy="523220"/>
          </a:xfrm>
          <a:prstGeom prst="rect">
            <a:avLst/>
          </a:prstGeom>
          <a:noFill/>
        </p:spPr>
        <p:txBody>
          <a:bodyPr wrap="square" rtlCol="0">
            <a:spAutoFit/>
          </a:bodyPr>
          <a:lstStyle/>
          <a:p>
            <a:r>
              <a:rPr lang="zh-CN" altLang="en-US" sz="2800" dirty="0" smtClean="0">
                <a:solidFill>
                  <a:srgbClr val="FF0000"/>
                </a:solidFill>
                <a:latin typeface="楷体" panose="02010609060101010101" pitchFamily="49" charset="-122"/>
                <a:ea typeface="楷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《望天门山》一文写了怎样的画面？</a:t>
            </a:r>
            <a:endParaRPr lang="zh-CN" altLang="en-US" sz="2800" dirty="0"/>
          </a:p>
        </p:txBody>
      </p:sp>
      <p:grpSp>
        <p:nvGrpSpPr>
          <p:cNvPr id="4" name="组合 3"/>
          <p:cNvGrpSpPr/>
          <p:nvPr/>
        </p:nvGrpSpPr>
        <p:grpSpPr>
          <a:xfrm>
            <a:off x="-83185" y="267494"/>
            <a:ext cx="2893060"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本单元知识点</a:t>
              </a:r>
            </a:p>
          </p:txBody>
        </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743511" y="689714"/>
            <a:ext cx="7716921" cy="3538220"/>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t>“天门中断楚江开，碧水东流至此回。”这两句写</a:t>
            </a:r>
            <a:r>
              <a:rPr lang="zh-CN" altLang="en-US" sz="2800" dirty="0" smtClean="0">
                <a:solidFill>
                  <a:srgbClr val="0070C0"/>
                </a:solidFill>
              </a:rPr>
              <a:t>诗人远眺天门山夹江对峙，江水穿过天门山，水势湍急、激荡回旋的壮丽景象</a:t>
            </a:r>
            <a:r>
              <a:rPr lang="zh-CN" altLang="en-US" sz="2800" dirty="0" smtClean="0"/>
              <a:t>。第一句紧扣题目，总写天门山，着重写出浩荡东流的楚江冲破天门山奔腾而去的壮阔气势。它给人以丰富的联想：</a:t>
            </a:r>
            <a:r>
              <a:rPr lang="zh-CN" altLang="en-US" sz="2800" dirty="0" smtClean="0">
                <a:solidFill>
                  <a:srgbClr val="0070C0"/>
                </a:solidFill>
              </a:rPr>
              <a:t>天门两山本来是一个整体，阻挡着汹涌的江流。由于楚江怒涛的冲击，才撞开了“天门”，使它中断而成为东西两山。</a:t>
            </a:r>
            <a:endParaRPr lang="zh-CN" altLang="en-US" sz="2800" dirty="0" smtClean="0">
              <a:solidFill>
                <a:srgbClr val="0070C0"/>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37103" y="478654"/>
            <a:ext cx="7870825" cy="3538220"/>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解析：“两岸青山相对出，孤帆一片日边来。”   </a:t>
            </a:r>
            <a:endPar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endParaRPr>
          </a:p>
          <a:p>
            <a:r>
              <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rPr>
              <a:t>    </a:t>
            </a:r>
          </a:p>
          <a:p>
            <a:r>
              <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sym typeface="+mn-ea"/>
              </a:rPr>
              <a:t>这两句是一个不可分割的整体。第三句承前第一句写望中所见天门两山的雄姿；第四句承前第二句写长江江面的远景，点醒“望”的立脚点和表现诗人的淋漓兴会。诗人并不是站在岸上的某一个地方遥望天门山，他“望”的立脚点便是从“日边来”的“一片孤帆”。</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57863" y="1364888"/>
            <a:ext cx="7826070" cy="2676525"/>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sym typeface="+mn-ea"/>
              </a:rPr>
              <a:t>    </a:t>
            </a:r>
            <a:r>
              <a:rPr lang="zh-CN" altLang="en-US" sz="2800" b="1" dirty="0" smtClean="0">
                <a:solidFill>
                  <a:srgbClr val="0070C0"/>
                </a:solidFill>
                <a:latin typeface="楷体" panose="02010609060101010101" pitchFamily="49" charset="-122"/>
                <a:ea typeface="楷体" panose="02010609060101010101" pitchFamily="49" charset="-122"/>
                <a:sym typeface="+mn-ea"/>
              </a:rPr>
              <a:t>这首诗意境开阔，气魄豪迈，音节和谐流畅，语言形象、生动，画面色彩鲜明。虽然只有短短的四句二十八个字，但它所构成的意境优美、壮阔，人们读了诗恍若置身其中。从诗中可以看到诗人李白的豪放不羁的精神和不愿意把自己限在小天地里的广阔胸怀。</a:t>
            </a:r>
          </a:p>
        </p:txBody>
      </p:sp>
      <p:sp>
        <p:nvSpPr>
          <p:cNvPr id="3" name="文本框 2"/>
          <p:cNvSpPr txBox="1"/>
          <p:nvPr/>
        </p:nvSpPr>
        <p:spPr>
          <a:xfrm>
            <a:off x="877639" y="627534"/>
            <a:ext cx="7870825" cy="523220"/>
          </a:xfrm>
          <a:prstGeom prst="rect">
            <a:avLst/>
          </a:prstGeom>
          <a:noFill/>
        </p:spPr>
        <p:txBody>
          <a:bodyPr wrap="square" rtlCol="0">
            <a:spAutoFit/>
          </a:bodyPr>
          <a:lstStyle/>
          <a:p>
            <a:r>
              <a:rPr lang="en-US" altLang="zh-CN" sz="28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《望天门山》表达了作者怎样的情感？</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1560" y="1545636"/>
            <a:ext cx="8040758" cy="1815882"/>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sym typeface="+mn-ea"/>
              </a:rPr>
              <a:t>    </a:t>
            </a:r>
            <a:r>
              <a:rPr lang="zh-CN" altLang="en-US" sz="2800" b="1" dirty="0" smtClean="0">
                <a:solidFill>
                  <a:srgbClr val="0070C0"/>
                </a:solidFill>
                <a:latin typeface="楷体" panose="02010609060101010101" pitchFamily="49" charset="-122"/>
                <a:ea typeface="楷体" panose="02010609060101010101" pitchFamily="49" charset="-122"/>
                <a:sym typeface="+mn-ea"/>
              </a:rPr>
              <a:t>这首诗表达了诗人对西湖 、大自然的热爱和向往之情。这是一首即景诗</a:t>
            </a:r>
            <a:r>
              <a:rPr lang="en-US" altLang="zh-CN" sz="2800" b="1" dirty="0" smtClean="0">
                <a:solidFill>
                  <a:srgbClr val="0070C0"/>
                </a:solidFill>
                <a:latin typeface="楷体" panose="02010609060101010101" pitchFamily="49" charset="-122"/>
                <a:ea typeface="楷体" panose="02010609060101010101" pitchFamily="49" charset="-122"/>
                <a:sym typeface="+mn-ea"/>
              </a:rPr>
              <a:t>,</a:t>
            </a:r>
            <a:r>
              <a:rPr lang="zh-CN" altLang="en-US" sz="2800" b="1" dirty="0" smtClean="0">
                <a:solidFill>
                  <a:srgbClr val="0070C0"/>
                </a:solidFill>
                <a:latin typeface="楷体" panose="02010609060101010101" pitchFamily="49" charset="-122"/>
                <a:ea typeface="楷体" panose="02010609060101010101" pitchFamily="49" charset="-122"/>
                <a:sym typeface="+mn-ea"/>
              </a:rPr>
              <a:t>作者抓住了夏季西湖时晴时雨的风光</a:t>
            </a:r>
            <a:r>
              <a:rPr lang="en-US" altLang="zh-CN" sz="2800" b="1" dirty="0" smtClean="0">
                <a:solidFill>
                  <a:srgbClr val="0070C0"/>
                </a:solidFill>
                <a:latin typeface="楷体" panose="02010609060101010101" pitchFamily="49" charset="-122"/>
                <a:ea typeface="楷体" panose="02010609060101010101" pitchFamily="49" charset="-122"/>
                <a:sym typeface="+mn-ea"/>
              </a:rPr>
              <a:t>,</a:t>
            </a:r>
            <a:r>
              <a:rPr lang="zh-CN" altLang="en-US" sz="2800" b="1" dirty="0" smtClean="0">
                <a:solidFill>
                  <a:srgbClr val="0070C0"/>
                </a:solidFill>
                <a:latin typeface="楷体" panose="02010609060101010101" pitchFamily="49" charset="-122"/>
                <a:ea typeface="楷体" panose="02010609060101010101" pitchFamily="49" charset="-122"/>
                <a:sym typeface="+mn-ea"/>
              </a:rPr>
              <a:t>以形象的比喻和生动的描绘</a:t>
            </a:r>
            <a:r>
              <a:rPr lang="en-US" altLang="zh-CN" sz="2800" b="1" dirty="0" smtClean="0">
                <a:solidFill>
                  <a:srgbClr val="0070C0"/>
                </a:solidFill>
                <a:latin typeface="楷体" panose="02010609060101010101" pitchFamily="49" charset="-122"/>
                <a:ea typeface="楷体" panose="02010609060101010101" pitchFamily="49" charset="-122"/>
                <a:sym typeface="+mn-ea"/>
              </a:rPr>
              <a:t>,</a:t>
            </a:r>
            <a:r>
              <a:rPr lang="zh-CN" altLang="en-US" sz="2800" b="1" dirty="0" smtClean="0">
                <a:solidFill>
                  <a:srgbClr val="0070C0"/>
                </a:solidFill>
                <a:latin typeface="楷体" panose="02010609060101010101" pitchFamily="49" charset="-122"/>
                <a:ea typeface="楷体" panose="02010609060101010101" pitchFamily="49" charset="-122"/>
                <a:sym typeface="+mn-ea"/>
              </a:rPr>
              <a:t>惟妙惟肖地勾画了西湖的美景。</a:t>
            </a:r>
          </a:p>
        </p:txBody>
      </p:sp>
      <p:sp>
        <p:nvSpPr>
          <p:cNvPr id="3" name="文本框 2"/>
          <p:cNvSpPr txBox="1"/>
          <p:nvPr/>
        </p:nvSpPr>
        <p:spPr>
          <a:xfrm>
            <a:off x="495935" y="458470"/>
            <a:ext cx="8272145" cy="953135"/>
          </a:xfrm>
          <a:prstGeom prst="rect">
            <a:avLst/>
          </a:prstGeom>
          <a:noFill/>
        </p:spPr>
        <p:txBody>
          <a:bodyPr wrap="square" rtlCol="0">
            <a:spAutoFit/>
          </a:bodyPr>
          <a:lstStyle/>
          <a:p>
            <a:pPr algn="l"/>
            <a:r>
              <a:rPr lang="en-US" altLang="zh-CN"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en-US" altLang="zh-CN" sz="2800" b="1" dirty="0" smtClean="0">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b="1" dirty="0" smtClean="0">
                <a:latin typeface="楷体" panose="02010609060101010101" pitchFamily="49" charset="-122"/>
                <a:ea typeface="楷体" panose="02010609060101010101" pitchFamily="49" charset="-122"/>
                <a:cs typeface="黑体" panose="02010609060101010101" pitchFamily="49" charset="-122"/>
                <a:sym typeface="+mn-ea"/>
              </a:rPr>
              <a:t>饮湖上初晴后雨</a:t>
            </a:r>
            <a:r>
              <a:rPr lang="en-US" altLang="zh-CN" sz="2800" b="1"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b="1" dirty="0" smtClean="0">
                <a:latin typeface="黑体" panose="02010609060101010101" pitchFamily="49" charset="-122"/>
                <a:ea typeface="黑体" panose="02010609060101010101" pitchFamily="49" charset="-122"/>
                <a:cs typeface="黑体" panose="02010609060101010101" pitchFamily="49" charset="-122"/>
                <a:sym typeface="+mn-ea"/>
              </a:rPr>
              <a:t>给我们展现了怎样的画面？表达了作者怎样的思想感情？</a:t>
            </a:r>
            <a:endParaRPr lang="zh-CN" altLang="en-US" sz="2800" b="1" dirty="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9437" y="1709235"/>
            <a:ext cx="7697671" cy="2677656"/>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sym typeface="+mn-ea"/>
              </a:rPr>
              <a:t>   </a:t>
            </a:r>
            <a:r>
              <a:rPr lang="zh-CN" altLang="en-US" sz="2800" b="1" dirty="0" smtClean="0">
                <a:solidFill>
                  <a:srgbClr val="0070C0"/>
                </a:solidFill>
                <a:latin typeface="楷体" panose="02010609060101010101" pitchFamily="49" charset="-122"/>
                <a:ea typeface="楷体" panose="02010609060101010101" pitchFamily="49" charset="-122"/>
                <a:sym typeface="+mn-ea"/>
              </a:rPr>
              <a:t> 晴天，西湖水波荡漾，在阳光照耀下，光彩熠熠，美极了。下雨时，远处的山笼罩在烟雨之中，时隐时现，眼前一片迷茫，这朦胧的景色也是非常漂亮的。如果把美丽的西湖比作美人西施，那么淡妆也好，浓妆也罢，总能很好地烘托出她的天生丽质和迷人神韵。</a:t>
            </a:r>
            <a:r>
              <a:rPr lang="zh-CN" altLang="en-US" sz="2800" b="1" dirty="0" smtClean="0">
                <a:solidFill>
                  <a:srgbClr val="FF0000"/>
                </a:solidFill>
                <a:latin typeface="楷体" panose="02010609060101010101" pitchFamily="49" charset="-122"/>
                <a:ea typeface="楷体" panose="02010609060101010101" pitchFamily="49" charset="-122"/>
                <a:sym typeface="+mn-ea"/>
              </a:rPr>
              <a:t> </a:t>
            </a:r>
            <a:endParaRPr lang="zh-CN" altLang="en-US" sz="2800" b="1"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636272" y="581026"/>
            <a:ext cx="7870825" cy="954107"/>
          </a:xfrm>
          <a:prstGeom prst="rect">
            <a:avLst/>
          </a:prstGeom>
          <a:noFill/>
        </p:spPr>
        <p:txBody>
          <a:bodyPr wrap="square" rtlCol="0">
            <a:spAutoFit/>
          </a:bodyPr>
          <a:lstStyle/>
          <a:p>
            <a:pPr latinLnBrk="1"/>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用自己的话说一说《饮湖上初晴后雨</a:t>
            </a:r>
            <a:r>
              <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smtClean="0"/>
              <a:t>这首诗的意思。</a:t>
            </a:r>
            <a:endParaRPr lang="zh-CN" altLang="en-US" sz="2800" b="1"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3528" y="977746"/>
            <a:ext cx="8568952" cy="3538220"/>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sym typeface="+mn-ea"/>
              </a:rPr>
              <a:t>    </a:t>
            </a:r>
            <a:r>
              <a:rPr lang="zh-CN" altLang="en-US" sz="2800" b="1" dirty="0" smtClean="0">
                <a:solidFill>
                  <a:srgbClr val="0070C0"/>
                </a:solidFill>
                <a:latin typeface="楷体" panose="02010609060101010101" pitchFamily="49" charset="-122"/>
                <a:ea typeface="楷体" panose="02010609060101010101" pitchFamily="49" charset="-122"/>
                <a:sym typeface="+mn-ea"/>
              </a:rPr>
              <a:t>这两句话诗人以貌取神，只用一个既空灵又贴切的妙喻就传出了湖山的神韵。喻体和本体之间，除了从字面看，西湖与西子同有一个“西”字外，诗人的着眼点所在只是当前的西湖之美，在风神韵味上，与想象中的西施之美有其可意会而不可言传的相似之处。而正因西湖与西子都是其美在神，所以对西湖来说，晴也好，雨也好，对西子来说，淡妆也好，浓抹也好，都无改其美，而只能增添其美。</a:t>
            </a:r>
          </a:p>
        </p:txBody>
      </p:sp>
      <p:sp>
        <p:nvSpPr>
          <p:cNvPr id="3" name="文本框 2"/>
          <p:cNvSpPr txBox="1"/>
          <p:nvPr/>
        </p:nvSpPr>
        <p:spPr>
          <a:xfrm>
            <a:off x="373583" y="420554"/>
            <a:ext cx="7870825" cy="521970"/>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解析“欲把西湖比西子，淡妆浓抹总相宜”。</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19589" y="1368013"/>
            <a:ext cx="7754062" cy="2677656"/>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sym typeface="+mn-ea"/>
              </a:rPr>
              <a:t>    </a:t>
            </a:r>
            <a:r>
              <a:rPr lang="zh-CN" altLang="en-US" sz="2800" b="1" dirty="0" smtClean="0">
                <a:solidFill>
                  <a:srgbClr val="0070C0"/>
                </a:solidFill>
                <a:latin typeface="楷体" panose="02010609060101010101" pitchFamily="49" charset="-122"/>
                <a:ea typeface="楷体" panose="02010609060101010101" pitchFamily="49" charset="-122"/>
                <a:sym typeface="+mn-ea"/>
              </a:rPr>
              <a:t>此诗描写了秋夜月光下洞庭湖的优美景色，表达了诗人对洞庭风光的喜爱和赞美之情，表现了诗人壮阔不凡的气度和高卓清奇的情致。首句描写湖水与素月交相辉映的景象，第二句描绘无风时湖面平静的情状，第三、四句集中描写湖中的君山。</a:t>
            </a:r>
          </a:p>
        </p:txBody>
      </p:sp>
      <p:sp>
        <p:nvSpPr>
          <p:cNvPr id="3" name="文本框 2"/>
          <p:cNvSpPr txBox="1"/>
          <p:nvPr/>
        </p:nvSpPr>
        <p:spPr>
          <a:xfrm>
            <a:off x="661615" y="699542"/>
            <a:ext cx="7870825" cy="523220"/>
          </a:xfrm>
          <a:prstGeom prst="rect">
            <a:avLst/>
          </a:prstGeom>
          <a:noFill/>
        </p:spPr>
        <p:txBody>
          <a:bodyPr wrap="square" rtlCol="0">
            <a:spAutoFit/>
          </a:bodyPr>
          <a:lstStyle/>
          <a:p>
            <a:r>
              <a:rPr lang="en-US" altLang="zh-CN" sz="28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《望洞庭》一诗中</a:t>
            </a:r>
            <a:r>
              <a:rPr lang="zh-CN" altLang="en-US" sz="2800" dirty="0" smtClean="0"/>
              <a:t>作者描绘了怎样的景色？</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27584" y="2070596"/>
            <a:ext cx="7488832" cy="1077218"/>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远远眺望洞庭湖山水苍翠如墨，好似洁白银盘里托着一枚青螺。</a:t>
            </a:r>
          </a:p>
        </p:txBody>
      </p:sp>
      <p:sp>
        <p:nvSpPr>
          <p:cNvPr id="3" name="文本框 2"/>
          <p:cNvSpPr txBox="1"/>
          <p:nvPr/>
        </p:nvSpPr>
        <p:spPr>
          <a:xfrm>
            <a:off x="611505" y="630436"/>
            <a:ext cx="7704911" cy="1077218"/>
          </a:xfrm>
          <a:prstGeom prst="rect">
            <a:avLst/>
          </a:prstGeom>
          <a:noFill/>
        </p:spPr>
        <p:txBody>
          <a:bodyPr wrap="square" rtlCol="0">
            <a:spAutoFit/>
          </a:bodyPr>
          <a:lstStyle/>
          <a:p>
            <a:r>
              <a:rPr lang="en-US" altLang="zh-CN" sz="32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用自己的话说一说“湖光秋月两相和，潭面无风镜未磨”的意思。</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51520" y="699542"/>
            <a:ext cx="8640960" cy="3970318"/>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第三、四句诗人的视线从广阔的湖光月色的整体画面集中到君山一点。在皓月银辉之下，洞庭山愈显青翠，洞庭水愈显清澈，山水浑然一体，望去如同一只雕镂透剔的银盘里，放了一颗小巧玲珑的青螺，十分惹人喜爱。诗人笔下秋月之中的洞庭山水变成了一件精美绝伦的工艺美术珍品，给人以莫大的艺术享受。“白银盘里一青螺”，真是匪夷所思的妙句。此句的擅胜之处，不止表现在设譬的精警上，还表现了诗人壮阔不凡的气度和寄托了诗人高卓清奇的情致。</a:t>
            </a:r>
          </a:p>
        </p:txBody>
      </p:sp>
      <p:sp>
        <p:nvSpPr>
          <p:cNvPr id="3" name="文本框 2"/>
          <p:cNvSpPr txBox="1"/>
          <p:nvPr/>
        </p:nvSpPr>
        <p:spPr>
          <a:xfrm>
            <a:off x="251520" y="165735"/>
            <a:ext cx="4683760" cy="521970"/>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作者是怎样描写君山的？</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7153" y="1851670"/>
            <a:ext cx="8676456" cy="1569660"/>
          </a:xfrm>
          <a:prstGeom prst="rect">
            <a:avLst/>
          </a:prstGeom>
          <a:noFill/>
        </p:spPr>
        <p:txBody>
          <a:bodyPr wrap="square" rtlCol="0">
            <a:spAutoFit/>
          </a:bodyPr>
          <a:lstStyle/>
          <a:p>
            <a:r>
              <a:rPr lang="zh-CN" altLang="en-US" sz="2400" dirty="0" smtClean="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错</a:t>
            </a:r>
            <a:r>
              <a:rPr lang="zh-CN" altLang="en-US" sz="2400" dirty="0" smtClean="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①参差；错杂。 ②两个物体相对摩擦。 ③相对行动时避开而不碰上。 ④安排办事的时间使不冲突。 ⑤不正确。 ⑥过错；错处。 ⑦坏；差（用于否定式）。 ⑧在凹下去的文字、花纹中镶上或涂上金、银等。 ⑨打磨玉石的石头。⑩打磨玉石。</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p:txBody>
      </p:sp>
      <p:sp>
        <p:nvSpPr>
          <p:cNvPr id="3" name="文本框 2"/>
          <p:cNvSpPr txBox="1"/>
          <p:nvPr/>
        </p:nvSpPr>
        <p:spPr>
          <a:xfrm>
            <a:off x="216024" y="843558"/>
            <a:ext cx="8676456" cy="830997"/>
          </a:xfrm>
          <a:prstGeom prst="rect">
            <a:avLst/>
          </a:prstGeom>
          <a:noFill/>
        </p:spPr>
        <p:txBody>
          <a:bodyPr wrap="square" rtlCol="0">
            <a:spAutoFit/>
          </a:bodyPr>
          <a:lstStyle/>
          <a:p>
            <a:r>
              <a:rPr lang="zh-CN" altLang="en-US" sz="2400" dirty="0" smtClean="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优</a:t>
            </a:r>
            <a:r>
              <a:rPr lang="zh-CN" altLang="en-US" sz="2400" dirty="0" smtClean="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①优良；美好（跟“劣”相对）。 ②充足；富裕。 ③优待。 ④姓。⑤旧时称演戏的人。</a:t>
            </a:r>
          </a:p>
        </p:txBody>
      </p:sp>
      <p:grpSp>
        <p:nvGrpSpPr>
          <p:cNvPr id="4" name="组合 4"/>
          <p:cNvGrpSpPr/>
          <p:nvPr/>
        </p:nvGrpSpPr>
        <p:grpSpPr>
          <a:xfrm>
            <a:off x="-108520" y="117783"/>
            <a:ext cx="2174875" cy="509751"/>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多义字</a:t>
              </a:r>
            </a:p>
          </p:txBody>
        </p:sp>
      </p:grpSp>
      <p:sp>
        <p:nvSpPr>
          <p:cNvPr id="9" name="文本框 1"/>
          <p:cNvSpPr txBox="1"/>
          <p:nvPr/>
        </p:nvSpPr>
        <p:spPr>
          <a:xfrm>
            <a:off x="210510" y="3651870"/>
            <a:ext cx="8676456" cy="830997"/>
          </a:xfrm>
          <a:prstGeom prst="rect">
            <a:avLst/>
          </a:prstGeom>
          <a:noFill/>
        </p:spPr>
        <p:txBody>
          <a:bodyPr wrap="square" rtlCol="0">
            <a:spAutoFit/>
          </a:bodyPr>
          <a:lstStyle/>
          <a:p>
            <a:r>
              <a:rPr lang="zh-CN" altLang="en-US" sz="2400" dirty="0" smtClean="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除</a:t>
            </a:r>
            <a:r>
              <a:rPr lang="zh-CN" altLang="en-US" sz="2400" dirty="0" smtClean="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①去掉。 ②表示不计算在内。 ③进行除法运算，如</a:t>
            </a:r>
            <a:r>
              <a:rPr lang="en-US" altLang="zh-CN" sz="2400" b="1" dirty="0" smtClean="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除</a:t>
            </a:r>
            <a:r>
              <a:rPr lang="en-US" altLang="zh-CN" sz="2400" b="1" dirty="0" smtClean="0">
                <a:latin typeface="楷体" panose="02010609060101010101" pitchFamily="49" charset="-122"/>
                <a:ea typeface="楷体" panose="02010609060101010101" pitchFamily="49" charset="-122"/>
                <a:cs typeface="楷体" panose="02010609060101010101" pitchFamily="49" charset="-122"/>
                <a:sym typeface="+mn-ea"/>
              </a:rPr>
              <a:t>6</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得</a:t>
            </a:r>
            <a:r>
              <a:rPr lang="en-US" altLang="zh-CN" sz="2400" b="1" dirty="0" smtClean="0">
                <a:latin typeface="楷体" panose="02010609060101010101" pitchFamily="49" charset="-122"/>
                <a:ea typeface="楷体" panose="02010609060101010101" pitchFamily="49" charset="-122"/>
                <a:cs typeface="楷体" panose="02010609060101010101" pitchFamily="49" charset="-122"/>
                <a:sym typeface="+mn-ea"/>
              </a:rPr>
              <a:t>3</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。④授；拜（官职）。⑤姓。⑥台阶。</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99592" y="1707654"/>
            <a:ext cx="7488832" cy="1569660"/>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通过介绍了西沙群岛的地理位置和西沙群岛的美丽富饶，表达了作者对西沙群岛的喜爱之情。</a:t>
            </a:r>
          </a:p>
        </p:txBody>
      </p:sp>
      <p:sp>
        <p:nvSpPr>
          <p:cNvPr id="3" name="文本框 2"/>
          <p:cNvSpPr txBox="1"/>
          <p:nvPr/>
        </p:nvSpPr>
        <p:spPr>
          <a:xfrm>
            <a:off x="450215" y="625252"/>
            <a:ext cx="8244408" cy="584775"/>
          </a:xfrm>
          <a:prstGeom prst="rect">
            <a:avLst/>
          </a:prstGeom>
          <a:noFill/>
        </p:spPr>
        <p:txBody>
          <a:bodyPr wrap="square" rtlCol="0">
            <a:spAutoFit/>
          </a:bodyPr>
          <a:lstStyle/>
          <a:p>
            <a:r>
              <a:rPr lang="en-US" altLang="zh-CN" sz="32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富饶的西沙群岛</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的主题是什么？</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99592" y="1347614"/>
            <a:ext cx="7488832" cy="2677656"/>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这篇文章是按照“总一分一总”的结构来安排内容的。先总写西沙群岛的风景优美，物产丰富；再分写海水颜色瑰丽，以及珊瑚、海参、大龙虾、鱼和各种海鸟；最后总写西沙群岛必将变得更加美丽、富饶。这样写结构清晰，易于理解。</a:t>
            </a:r>
          </a:p>
        </p:txBody>
      </p:sp>
      <p:sp>
        <p:nvSpPr>
          <p:cNvPr id="3" name="文本框 2"/>
          <p:cNvSpPr txBox="1"/>
          <p:nvPr/>
        </p:nvSpPr>
        <p:spPr>
          <a:xfrm>
            <a:off x="251520" y="624840"/>
            <a:ext cx="8578850" cy="521970"/>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富饶的西沙群岛</a:t>
            </a:r>
            <a:r>
              <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smtClean="0"/>
              <a:t>这篇文章是按什么结构来写的</a:t>
            </a:r>
            <a:r>
              <a:rPr lang="en-US" altLang="zh-CN" sz="2800" dirty="0" smtClean="0"/>
              <a:t>?</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1560" y="1707654"/>
            <a:ext cx="7776863" cy="2246769"/>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作者描写海水是抓住颜色瑰丽来；写海底是抓住珊瑚、海参、大龙虾的形状和动作来写的和鱼的数量和形状来写的；写岛上是抓住鸟多来写的。作者每写一处都抓住了典型景物的特点进行描写。</a:t>
            </a:r>
          </a:p>
        </p:txBody>
      </p:sp>
      <p:sp>
        <p:nvSpPr>
          <p:cNvPr id="3" name="文本框 2"/>
          <p:cNvSpPr txBox="1"/>
          <p:nvPr/>
        </p:nvSpPr>
        <p:spPr>
          <a:xfrm>
            <a:off x="449580" y="500792"/>
            <a:ext cx="8244408" cy="954107"/>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富饶的西沙群岛</a:t>
            </a:r>
            <a:r>
              <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一课作者在每个方面中都写到的是什么景物？是怎么写的？</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55576" y="1879600"/>
            <a:ext cx="7699375" cy="1569660"/>
          </a:xfrm>
          <a:prstGeom prst="rect">
            <a:avLst/>
          </a:prstGeom>
          <a:noFill/>
        </p:spPr>
        <p:txBody>
          <a:bodyPr wrap="square" rtlCol="0">
            <a:spAutoFit/>
          </a:bodyPr>
          <a:lstStyle/>
          <a:p>
            <a:r>
              <a:rPr lang="en-US" altLang="zh-CN"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从第</a:t>
            </a:r>
            <a:r>
              <a:rPr lang="en-US" altLang="zh-CN"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2</a:t>
            </a:r>
            <a:r>
              <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自然段的描述中，可以感受到西沙群岛风景优美；从</a:t>
            </a:r>
            <a:r>
              <a:rPr lang="en-US" altLang="zh-CN"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3—5</a:t>
            </a:r>
            <a:r>
              <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自然段的描述中，可以感受到西沙群岛物产丰富。</a:t>
            </a:r>
          </a:p>
        </p:txBody>
      </p:sp>
      <p:sp>
        <p:nvSpPr>
          <p:cNvPr id="3" name="文本框 2"/>
          <p:cNvSpPr txBox="1"/>
          <p:nvPr/>
        </p:nvSpPr>
        <p:spPr>
          <a:xfrm>
            <a:off x="611505" y="512857"/>
            <a:ext cx="8244408" cy="1077218"/>
          </a:xfrm>
          <a:prstGeom prst="rect">
            <a:avLst/>
          </a:prstGeom>
          <a:noFill/>
        </p:spPr>
        <p:txBody>
          <a:bodyPr wrap="square" rtlCol="0">
            <a:spAutoFit/>
          </a:bodyPr>
          <a:lstStyle/>
          <a:p>
            <a:r>
              <a:rPr lang="en-US" altLang="zh-CN" sz="32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富饶的西沙群岛</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一课从哪些地方可以看出西沙群岛风景优美，物产丰富。</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55576" y="1650162"/>
            <a:ext cx="7488832" cy="1569660"/>
          </a:xfrm>
          <a:prstGeom prst="rect">
            <a:avLst/>
          </a:prstGeom>
          <a:noFill/>
        </p:spPr>
        <p:txBody>
          <a:bodyPr wrap="square" rtlCol="0">
            <a:spAutoFit/>
          </a:bodyPr>
          <a:lstStyle/>
          <a:p>
            <a:r>
              <a:rPr lang="en-US" altLang="zh-CN"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文章通过描写海滨小城的美丽、整洁，抒发作者热爱家乡、热爱祖国河山的思想感情。</a:t>
            </a:r>
            <a:r>
              <a:rPr lang="zh-CN" altLang="en-US"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endParaRPr lang="zh-CN" altLang="en-US" sz="2000" b="1" dirty="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659517" y="771550"/>
            <a:ext cx="6360755" cy="584775"/>
          </a:xfrm>
          <a:prstGeom prst="rect">
            <a:avLst/>
          </a:prstGeom>
          <a:noFill/>
        </p:spPr>
        <p:txBody>
          <a:bodyPr wrap="square" rtlCol="0">
            <a:spAutoFit/>
          </a:bodyPr>
          <a:lstStyle/>
          <a:p>
            <a:r>
              <a:rPr lang="en-US" altLang="zh-CN" sz="32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海滨小城</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一课的主题是什么？</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59053" y="1428467"/>
            <a:ext cx="8058150" cy="310769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作者按由远及近的顺序，分别描绘了大海、沙滩、庭院、公园和街道几处地方。行文围绕课题“海滨小城”，先介绍了大海和沙滩，这两者都属于“海滨”的景色，主要从颜色方面入手，突出了景色的美丽；再介绍了“小城”里的庭院、公园、街道的景色，突出了小城的美丽和整洁，展现了海滨小城特有的美丽景色。</a:t>
            </a:r>
          </a:p>
        </p:txBody>
      </p:sp>
      <p:sp>
        <p:nvSpPr>
          <p:cNvPr id="3" name="文本框 2"/>
          <p:cNvSpPr txBox="1"/>
          <p:nvPr/>
        </p:nvSpPr>
        <p:spPr>
          <a:xfrm>
            <a:off x="539552" y="411510"/>
            <a:ext cx="8244408" cy="954107"/>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t>说一说，</a:t>
            </a:r>
            <a:r>
              <a:rPr lang="en-US" altLang="zh-CN" sz="2800" dirty="0" smtClean="0"/>
              <a:t>《</a:t>
            </a:r>
            <a:r>
              <a:rPr lang="zh-CN" altLang="en-US" sz="2800" dirty="0" smtClean="0"/>
              <a:t>海滨小城</a:t>
            </a:r>
            <a:r>
              <a:rPr lang="en-US" altLang="zh-CN" sz="2800" dirty="0" smtClean="0"/>
              <a:t>》</a:t>
            </a:r>
            <a:r>
              <a:rPr lang="zh-CN" altLang="en-US" sz="2800" dirty="0" smtClean="0"/>
              <a:t>一课写了海滨小城的哪些景象？这些景象是什么样的？</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81352" y="2472412"/>
            <a:ext cx="7866380" cy="1814830"/>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作者是即写了看到的的“沥青大路”，听到的“咯吱咯吱的声音，最后写了感觉到的“好像踩在沙滩上一样”，动用了一切感官，围绕中心句，把小城写具体了。</a:t>
            </a:r>
          </a:p>
        </p:txBody>
      </p:sp>
      <p:sp>
        <p:nvSpPr>
          <p:cNvPr id="3" name="文本框 2"/>
          <p:cNvSpPr txBox="1"/>
          <p:nvPr/>
        </p:nvSpPr>
        <p:spPr>
          <a:xfrm>
            <a:off x="467544" y="532899"/>
            <a:ext cx="8244408" cy="1815882"/>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重点句解析：小城的街道也美。除了沥青的大路，都是用细沙铺成的，踩上去咯吱咯吱地响，好像踩在沙滩上一样。人们把街道打扫得十分干净，甚至连一片落叶都没有。</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27584" y="1707654"/>
            <a:ext cx="7488832" cy="1569660"/>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本文描述了我国东北小兴安岭地区一年四季的美丽景色和丰富物产，表达了作者对祖国山河的热爱和赞美之情。</a:t>
            </a:r>
          </a:p>
        </p:txBody>
      </p:sp>
      <p:sp>
        <p:nvSpPr>
          <p:cNvPr id="3" name="文本框 2"/>
          <p:cNvSpPr txBox="1"/>
          <p:nvPr/>
        </p:nvSpPr>
        <p:spPr>
          <a:xfrm>
            <a:off x="395536" y="711612"/>
            <a:ext cx="8244408" cy="584775"/>
          </a:xfrm>
          <a:prstGeom prst="rect">
            <a:avLst/>
          </a:prstGeom>
          <a:noFill/>
        </p:spPr>
        <p:txBody>
          <a:bodyPr wrap="square" rtlCol="0">
            <a:spAutoFit/>
          </a:bodyPr>
          <a:lstStyle/>
          <a:p>
            <a:r>
              <a:rPr lang="en-US" altLang="zh-CN" sz="32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美丽的小兴安岭</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一课的主题是什么？</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89049" y="2341096"/>
            <a:ext cx="7699375" cy="181483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“抽出”写出了枝条在春天里快速而有力地生长的样子，生动、形象，用词准确。</a:t>
            </a:r>
            <a:endParaRPr lang="en-US" altLang="zh-CN"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endParaRPr>
          </a:p>
          <a:p>
            <a:r>
              <a:rPr lang="en-US" altLang="zh-CN" sz="2800" b="1" dirty="0">
                <a:solidFill>
                  <a:srgbClr val="0070C0"/>
                </a:solidFill>
                <a:latin typeface="楷体" panose="02010609060101010101" pitchFamily="49" charset="-122"/>
                <a:ea typeface="楷体" panose="02010609060101010101" pitchFamily="49" charset="-122"/>
                <a:cs typeface="黑体" panose="02010609060101010101" pitchFamily="49" charset="-122"/>
              </a:rPr>
              <a:t> </a:t>
            </a:r>
            <a:r>
              <a:rPr lang="en-US" altLang="zh-CN"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   </a:t>
            </a:r>
            <a:r>
              <a:rPr lang="zh-CN" altLang="en-US" sz="28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“浸”说明小兴安岭的雾很多，很浓，整个森林都处在浓雾里，朦胧的画面感跃然纸上。</a:t>
            </a:r>
          </a:p>
        </p:txBody>
      </p:sp>
      <p:sp>
        <p:nvSpPr>
          <p:cNvPr id="3" name="文本框 2"/>
          <p:cNvSpPr txBox="1"/>
          <p:nvPr/>
        </p:nvSpPr>
        <p:spPr>
          <a:xfrm>
            <a:off x="617220" y="389032"/>
            <a:ext cx="8244408" cy="1815882"/>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t>读下面的句子，体会红色的词语好在哪里。</a:t>
            </a:r>
            <a:endParaRPr lang="en-US" altLang="zh-CN" sz="2800" dirty="0" smtClean="0"/>
          </a:p>
          <a:p>
            <a:pPr indent="623888"/>
            <a:r>
              <a:rPr lang="zh-CN" altLang="en-US" sz="2800" b="1" dirty="0" smtClean="0">
                <a:latin typeface="楷体" panose="02010609060101010101" pitchFamily="49" charset="-122"/>
                <a:ea typeface="楷体" panose="02010609060101010101" pitchFamily="49" charset="-122"/>
              </a:rPr>
              <a:t>春天，树木</a:t>
            </a:r>
            <a:r>
              <a:rPr lang="zh-CN" altLang="en-US" sz="2800" b="1" dirty="0" smtClean="0">
                <a:solidFill>
                  <a:srgbClr val="FF0000"/>
                </a:solidFill>
                <a:latin typeface="楷体" panose="02010609060101010101" pitchFamily="49" charset="-122"/>
                <a:ea typeface="楷体" panose="02010609060101010101" pitchFamily="49" charset="-122"/>
              </a:rPr>
              <a:t>抽出</a:t>
            </a:r>
            <a:r>
              <a:rPr lang="zh-CN" altLang="en-US" sz="2800" b="1" dirty="0" smtClean="0">
                <a:latin typeface="楷体" panose="02010609060101010101" pitchFamily="49" charset="-122"/>
                <a:ea typeface="楷体" panose="02010609060101010101" pitchFamily="49" charset="-122"/>
              </a:rPr>
              <a:t>新的枝条，长出嫩绿的叶子。</a:t>
            </a:r>
          </a:p>
          <a:p>
            <a:pPr indent="623888"/>
            <a:r>
              <a:rPr lang="zh-CN" altLang="en-US" sz="2800" b="1" dirty="0" smtClean="0">
                <a:latin typeface="楷体" panose="02010609060101010101" pitchFamily="49" charset="-122"/>
                <a:ea typeface="楷体" panose="02010609060101010101" pitchFamily="49" charset="-122"/>
              </a:rPr>
              <a:t>早晨，雾从山谷里升起来，整个森林</a:t>
            </a:r>
            <a:r>
              <a:rPr lang="zh-CN" altLang="en-US" sz="2800" b="1" dirty="0" smtClean="0">
                <a:solidFill>
                  <a:srgbClr val="FF0000"/>
                </a:solidFill>
                <a:latin typeface="楷体" panose="02010609060101010101" pitchFamily="49" charset="-122"/>
                <a:ea typeface="楷体" panose="02010609060101010101" pitchFamily="49" charset="-122"/>
              </a:rPr>
              <a:t>浸</a:t>
            </a:r>
            <a:r>
              <a:rPr lang="zh-CN" altLang="en-US" sz="2800" b="1" dirty="0" smtClean="0">
                <a:latin typeface="楷体" panose="02010609060101010101" pitchFamily="49" charset="-122"/>
                <a:ea typeface="楷体" panose="02010609060101010101" pitchFamily="49" charset="-122"/>
              </a:rPr>
              <a:t>在乳白色的浓雾里。</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000" fill="hold">
                                          <p:stCondLst>
                                            <p:cond delay="0"/>
                                          </p:stCondLst>
                                        </p:cTn>
                                        <p:tgtEl>
                                          <p:spTgt spid="2">
                                            <p:txEl>
                                              <p:pRg st="1" end="1"/>
                                            </p:txEl>
                                          </p:spTgt>
                                        </p:tgtEl>
                                        <p:attrNameLst>
                                          <p:attrName>style.visibility</p:attrName>
                                        </p:attrNameLst>
                                      </p:cBhvr>
                                      <p:to>
                                        <p:strVal val="visible"/>
                                      </p:to>
                                    </p:set>
                                    <p:anim calcmode="lin" valueType="num">
                                      <p:cBhvr additive="base">
                                        <p:cTn id="13" dur="10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52494" y="955630"/>
            <a:ext cx="8424996" cy="3554819"/>
          </a:xfrm>
          <a:prstGeom prst="rect">
            <a:avLst/>
          </a:prstGeom>
          <a:noFill/>
        </p:spPr>
        <p:txBody>
          <a:bodyPr wrap="square" rtlCol="0">
            <a:spAutoFit/>
          </a:bodyPr>
          <a:lstStyle/>
          <a:p>
            <a:pPr indent="449263"/>
            <a:r>
              <a:rPr lang="zh-CN" altLang="en-US" sz="25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 作者选取四个季节中各具特色的景物进行了重点描述。春天，选取“树木”“积雪”“小溪”“小鹿”等景物来描写；夏天，选取“树木”“雾”“太阳”“草地”“野花”等景物来描写；秋天，选取“树叶”“松柏”山葡萄”“榛子”“蘑菇”“木耳”“人参”等景物来描写；冬天，选取“雪花”“树木”“积雪”“西北风”“紫貂”“黑熊”“松鼠”等景物来描写。作者在描写小兴安岭四季景色时，抓住不同季节的景物特点，紧紧围绕一个共同点</a:t>
            </a:r>
            <a:r>
              <a:rPr lang="en-US" altLang="zh-CN" sz="25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a:t>
            </a:r>
            <a:r>
              <a:rPr lang="zh-CN" altLang="en-US" sz="25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树木来写，和第一部分的总述相呼应。</a:t>
            </a:r>
          </a:p>
        </p:txBody>
      </p:sp>
      <p:sp>
        <p:nvSpPr>
          <p:cNvPr id="3" name="文本框 2"/>
          <p:cNvSpPr txBox="1"/>
          <p:nvPr/>
        </p:nvSpPr>
        <p:spPr>
          <a:xfrm>
            <a:off x="236470" y="369705"/>
            <a:ext cx="8640445" cy="521970"/>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smtClean="0"/>
              <a:t>作者选取了四季中哪些景物来描写小兴安岭的美丽</a:t>
            </a:r>
            <a:r>
              <a:rPr lang="en-US" altLang="zh-CN" sz="2800" dirty="0" smtClean="0"/>
              <a:t>?</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60040" y="1059582"/>
            <a:ext cx="8388424" cy="1077218"/>
          </a:xfrm>
          <a:prstGeom prst="rect">
            <a:avLst/>
          </a:prstGeom>
          <a:noFill/>
        </p:spPr>
        <p:txBody>
          <a:bodyPr wrap="square" rtlCol="0">
            <a:spAutoFit/>
          </a:bodyPr>
          <a:lstStyle/>
          <a:p>
            <a:r>
              <a:rPr lang="zh-CN" altLang="en-US" sz="3200" dirty="0" smtClean="0">
                <a:latin typeface="+mn-ea"/>
              </a:rPr>
              <a:t>一、下列四组词语中，带点字注音有误的一组是</a:t>
            </a:r>
            <a:r>
              <a:rPr lang="en-US" altLang="zh-CN" sz="3200" dirty="0" smtClean="0">
                <a:latin typeface="+mn-ea"/>
              </a:rPr>
              <a:t>(  )</a:t>
            </a:r>
            <a:endParaRPr lang="zh-CN" altLang="en-US" sz="3200" dirty="0">
              <a:latin typeface="+mn-ea"/>
            </a:endParaRPr>
          </a:p>
        </p:txBody>
      </p:sp>
      <p:sp>
        <p:nvSpPr>
          <p:cNvPr id="6" name="TextBox 5"/>
          <p:cNvSpPr txBox="1"/>
          <p:nvPr/>
        </p:nvSpPr>
        <p:spPr>
          <a:xfrm>
            <a:off x="864096" y="2226226"/>
            <a:ext cx="8604448" cy="2062103"/>
          </a:xfrm>
          <a:prstGeom prst="rect">
            <a:avLst/>
          </a:prstGeom>
          <a:noFill/>
        </p:spPr>
        <p:txBody>
          <a:bodyPr wrap="square" rtlCol="0">
            <a:spAutoFit/>
          </a:bodyPr>
          <a:lstStyle/>
          <a:p>
            <a:pPr>
              <a:tabLst>
                <a:tab pos="3402013" algn="l"/>
              </a:tabLst>
            </a:pPr>
            <a:r>
              <a:rPr lang="en-US" altLang="zh-CN" sz="3200" b="1" dirty="0" smtClean="0">
                <a:latin typeface="楷体" panose="02010609060101010101" pitchFamily="49" charset="-122"/>
                <a:ea typeface="楷体" panose="02010609060101010101" pitchFamily="49" charset="-122"/>
              </a:rPr>
              <a:t>A</a:t>
            </a:r>
            <a:r>
              <a:rPr lang="zh-CN" altLang="en-US" sz="3200" b="1" dirty="0" smtClean="0">
                <a:latin typeface="楷体" panose="02010609060101010101" pitchFamily="49" charset="-122"/>
                <a:ea typeface="楷体" panose="02010609060101010101" pitchFamily="49" charset="-122"/>
              </a:rPr>
              <a:t>．树梢 </a:t>
            </a:r>
            <a:r>
              <a:rPr lang="en-US" altLang="zh-CN" sz="3200" b="1" dirty="0" smtClean="0">
                <a:latin typeface="楷体" panose="02010609060101010101" pitchFamily="49" charset="-122"/>
                <a:ea typeface="楷体" panose="02010609060101010101" pitchFamily="49" charset="-122"/>
              </a:rPr>
              <a:t>(</a:t>
            </a:r>
            <a:r>
              <a:rPr lang="en-US" altLang="zh-CN" sz="3200" b="1" dirty="0" err="1" smtClean="0">
                <a:latin typeface="汉语拼音" pitchFamily="34" charset="0"/>
                <a:ea typeface="楷体" panose="02010609060101010101" pitchFamily="49" charset="-122"/>
                <a:cs typeface="汉语拼音" pitchFamily="34" charset="0"/>
              </a:rPr>
              <a:t>shāo</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玫瑰</a:t>
            </a:r>
            <a:r>
              <a:rPr lang="en-US" altLang="zh-CN" sz="3200" b="1" dirty="0" smtClean="0">
                <a:latin typeface="楷体" panose="02010609060101010101" pitchFamily="49" charset="-122"/>
                <a:ea typeface="楷体" panose="02010609060101010101" pitchFamily="49" charset="-122"/>
              </a:rPr>
              <a:t>(</a:t>
            </a:r>
            <a:r>
              <a:rPr lang="en-US" altLang="zh-CN" sz="3200" b="1" dirty="0" err="1" smtClean="0">
                <a:latin typeface="汉语拼音" pitchFamily="34" charset="0"/>
                <a:ea typeface="楷体" panose="02010609060101010101" pitchFamily="49" charset="-122"/>
                <a:cs typeface="汉语拼音" pitchFamily="34" charset="0"/>
              </a:rPr>
              <a:t>gui</a:t>
            </a:r>
            <a:r>
              <a:rPr lang="en-US" altLang="zh-CN" sz="3200" b="1" dirty="0" smtClean="0">
                <a:latin typeface="楷体" panose="02010609060101010101" pitchFamily="49" charset="-122"/>
                <a:ea typeface="楷体" panose="02010609060101010101" pitchFamily="49" charset="-122"/>
              </a:rPr>
              <a:t>)    </a:t>
            </a:r>
          </a:p>
          <a:p>
            <a:pPr>
              <a:tabLst>
                <a:tab pos="3402013" algn="l"/>
              </a:tabLst>
            </a:pPr>
            <a:r>
              <a:rPr lang="en-US" altLang="zh-CN" sz="3200" b="1" dirty="0" smtClean="0">
                <a:latin typeface="楷体" panose="02010609060101010101" pitchFamily="49" charset="-122"/>
                <a:ea typeface="楷体" panose="02010609060101010101" pitchFamily="49" charset="-122"/>
              </a:rPr>
              <a:t>B</a:t>
            </a:r>
            <a:r>
              <a:rPr lang="zh-CN" altLang="en-US" sz="3200" b="1" dirty="0" smtClean="0">
                <a:latin typeface="楷体" panose="02010609060101010101" pitchFamily="49" charset="-122"/>
                <a:ea typeface="楷体" panose="02010609060101010101" pitchFamily="49" charset="-122"/>
              </a:rPr>
              <a:t>．富饶 </a:t>
            </a:r>
            <a:r>
              <a:rPr lang="en-US" altLang="zh-CN" sz="3200" b="1" dirty="0" smtClean="0">
                <a:latin typeface="楷体" panose="02010609060101010101" pitchFamily="49" charset="-122"/>
                <a:ea typeface="楷体" panose="02010609060101010101" pitchFamily="49" charset="-122"/>
              </a:rPr>
              <a:t>(</a:t>
            </a:r>
            <a:r>
              <a:rPr lang="en-US" altLang="zh-CN" sz="3200" b="1" dirty="0" err="1" smtClean="0">
                <a:latin typeface="汉语拼音" pitchFamily="34" charset="0"/>
                <a:ea typeface="楷体" panose="02010609060101010101" pitchFamily="49" charset="-122"/>
                <a:cs typeface="汉语拼音" pitchFamily="34" charset="0"/>
              </a:rPr>
              <a:t>ráo</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装载 </a:t>
            </a:r>
            <a:r>
              <a:rPr lang="en-US" altLang="zh-CN" sz="3200" b="1" dirty="0" smtClean="0">
                <a:latin typeface="楷体" panose="02010609060101010101" pitchFamily="49" charset="-122"/>
                <a:ea typeface="楷体" panose="02010609060101010101" pitchFamily="49" charset="-122"/>
              </a:rPr>
              <a:t>(</a:t>
            </a:r>
            <a:r>
              <a:rPr lang="en-US" altLang="zh-CN" sz="3200" b="1" dirty="0" err="1" smtClean="0">
                <a:latin typeface="汉语拼音" pitchFamily="34" charset="0"/>
                <a:ea typeface="楷体" panose="02010609060101010101" pitchFamily="49" charset="-122"/>
                <a:cs typeface="汉语拼音" pitchFamily="34" charset="0"/>
              </a:rPr>
              <a:t>zài</a:t>
            </a:r>
            <a:r>
              <a:rPr lang="en-US" altLang="zh-CN" sz="3200" b="1" dirty="0" smtClean="0">
                <a:latin typeface="楷体" panose="02010609060101010101" pitchFamily="49" charset="-122"/>
                <a:ea typeface="楷体" panose="02010609060101010101" pitchFamily="49" charset="-122"/>
              </a:rPr>
              <a:t>) </a:t>
            </a:r>
          </a:p>
          <a:p>
            <a:pPr>
              <a:tabLst>
                <a:tab pos="3402013" algn="l"/>
              </a:tabLst>
            </a:pPr>
            <a:r>
              <a:rPr lang="en-US" altLang="zh-CN" sz="3200" b="1" dirty="0" smtClean="0">
                <a:latin typeface="楷体" panose="02010609060101010101" pitchFamily="49" charset="-122"/>
                <a:ea typeface="楷体" panose="02010609060101010101" pitchFamily="49" charset="-122"/>
              </a:rPr>
              <a:t>C</a:t>
            </a:r>
            <a:r>
              <a:rPr lang="zh-CN" altLang="en-US" sz="3200" b="1" dirty="0" smtClean="0">
                <a:latin typeface="楷体" panose="02010609060101010101" pitchFamily="49" charset="-122"/>
                <a:ea typeface="楷体" panose="02010609060101010101" pitchFamily="49" charset="-122"/>
              </a:rPr>
              <a:t>．脑袋 </a:t>
            </a:r>
            <a:r>
              <a:rPr lang="en-US" altLang="zh-CN" sz="3200" b="1" dirty="0" smtClean="0">
                <a:latin typeface="楷体" panose="02010609060101010101" pitchFamily="49" charset="-122"/>
                <a:ea typeface="楷体" panose="02010609060101010101" pitchFamily="49" charset="-122"/>
              </a:rPr>
              <a:t>(</a:t>
            </a:r>
            <a:r>
              <a:rPr lang="en-US" altLang="zh-CN" sz="3200" b="1" dirty="0" err="1" smtClean="0">
                <a:latin typeface="汉语拼音" pitchFamily="34" charset="0"/>
                <a:ea typeface="楷体" panose="02010609060101010101" pitchFamily="49" charset="-122"/>
                <a:cs typeface="汉语拼音" pitchFamily="34" charset="0"/>
              </a:rPr>
              <a:t>dɑi</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海滨 </a:t>
            </a:r>
            <a:r>
              <a:rPr lang="en-US" altLang="zh-CN" sz="3200" b="1" dirty="0" smtClean="0">
                <a:latin typeface="楷体" panose="02010609060101010101" pitchFamily="49" charset="-122"/>
                <a:ea typeface="楷体" panose="02010609060101010101" pitchFamily="49" charset="-122"/>
              </a:rPr>
              <a:t>(</a:t>
            </a:r>
            <a:r>
              <a:rPr lang="en-US" altLang="zh-CN" sz="3200" b="1" dirty="0" err="1" smtClean="0">
                <a:latin typeface="汉语拼音" pitchFamily="34" charset="0"/>
                <a:ea typeface="楷体" panose="02010609060101010101" pitchFamily="49" charset="-122"/>
                <a:cs typeface="汉语拼音" pitchFamily="34" charset="0"/>
              </a:rPr>
              <a:t>bīn</a:t>
            </a:r>
            <a:r>
              <a:rPr lang="en-US" altLang="zh-CN" sz="3200" b="1" dirty="0" smtClean="0">
                <a:latin typeface="楷体" panose="02010609060101010101" pitchFamily="49" charset="-122"/>
                <a:ea typeface="楷体" panose="02010609060101010101" pitchFamily="49" charset="-122"/>
              </a:rPr>
              <a:t>)  </a:t>
            </a:r>
          </a:p>
          <a:p>
            <a:pPr>
              <a:tabLst>
                <a:tab pos="3402013" algn="l"/>
              </a:tabLst>
            </a:pPr>
            <a:r>
              <a:rPr lang="en-US" altLang="zh-CN" sz="3200" b="1" dirty="0" smtClean="0">
                <a:latin typeface="楷体" panose="02010609060101010101" pitchFamily="49" charset="-122"/>
                <a:ea typeface="楷体" panose="02010609060101010101" pitchFamily="49" charset="-122"/>
              </a:rPr>
              <a:t>D</a:t>
            </a:r>
            <a:r>
              <a:rPr lang="zh-CN" altLang="en-US" sz="3200" b="1" dirty="0" smtClean="0">
                <a:latin typeface="楷体" panose="02010609060101010101" pitchFamily="49" charset="-122"/>
                <a:ea typeface="楷体" panose="02010609060101010101" pitchFamily="49" charset="-122"/>
              </a:rPr>
              <a:t>．胳臂 </a:t>
            </a:r>
            <a:r>
              <a:rPr lang="en-US" altLang="zh-CN" sz="3200" b="1" dirty="0" smtClean="0">
                <a:latin typeface="楷体" panose="02010609060101010101" pitchFamily="49" charset="-122"/>
                <a:ea typeface="楷体" panose="02010609060101010101" pitchFamily="49" charset="-122"/>
              </a:rPr>
              <a:t>(</a:t>
            </a:r>
            <a:r>
              <a:rPr lang="en-US" altLang="zh-CN" sz="3200" b="1" dirty="0" err="1" smtClean="0">
                <a:latin typeface="汉语拼音" pitchFamily="34" charset="0"/>
                <a:ea typeface="楷体" panose="02010609060101010101" pitchFamily="49" charset="-122"/>
                <a:cs typeface="汉语拼音" pitchFamily="34" charset="0"/>
              </a:rPr>
              <a:t>bì</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浸入</a:t>
            </a:r>
            <a:r>
              <a:rPr lang="en-US" altLang="zh-CN" sz="3200" b="1" dirty="0" smtClean="0">
                <a:latin typeface="楷体" panose="02010609060101010101" pitchFamily="49" charset="-122"/>
                <a:ea typeface="楷体" panose="02010609060101010101" pitchFamily="49" charset="-122"/>
              </a:rPr>
              <a:t>(</a:t>
            </a:r>
            <a:r>
              <a:rPr lang="en-US" altLang="zh-CN" sz="3200" b="1" dirty="0" err="1" smtClean="0">
                <a:latin typeface="汉语拼音" pitchFamily="34" charset="0"/>
                <a:ea typeface="楷体" panose="02010609060101010101" pitchFamily="49" charset="-122"/>
                <a:cs typeface="汉语拼音" pitchFamily="34" charset="0"/>
              </a:rPr>
              <a:t>jìn</a:t>
            </a:r>
            <a:r>
              <a:rPr lang="en-US" altLang="zh-CN" sz="3200" b="1" dirty="0" smtClean="0">
                <a:latin typeface="楷体" panose="02010609060101010101" pitchFamily="49" charset="-122"/>
                <a:ea typeface="楷体" panose="02010609060101010101" pitchFamily="49" charset="-122"/>
              </a:rPr>
              <a:t>) </a:t>
            </a:r>
            <a:endParaRPr lang="zh-CN" altLang="en-US" sz="3200" b="1" dirty="0">
              <a:latin typeface="楷体" panose="02010609060101010101" pitchFamily="49" charset="-122"/>
              <a:ea typeface="楷体" panose="02010609060101010101" pitchFamily="49" charset="-122"/>
            </a:endParaRPr>
          </a:p>
        </p:txBody>
      </p:sp>
      <p:sp>
        <p:nvSpPr>
          <p:cNvPr id="7" name="TextBox 6"/>
          <p:cNvSpPr txBox="1"/>
          <p:nvPr/>
        </p:nvSpPr>
        <p:spPr>
          <a:xfrm>
            <a:off x="1115616" y="1563638"/>
            <a:ext cx="576064" cy="584775"/>
          </a:xfrm>
          <a:prstGeom prst="rect">
            <a:avLst/>
          </a:prstGeom>
          <a:noFill/>
        </p:spPr>
        <p:txBody>
          <a:bodyPr wrap="square" rtlCol="0">
            <a:spAutoFit/>
          </a:bodyPr>
          <a:lstStyle/>
          <a:p>
            <a:r>
              <a:rPr lang="en-US" altLang="zh-CN" sz="3200" b="1" dirty="0" smtClean="0">
                <a:solidFill>
                  <a:srgbClr val="FF0000"/>
                </a:solidFill>
                <a:latin typeface="楷体" panose="02010609060101010101" pitchFamily="49" charset="-122"/>
                <a:ea typeface="楷体" panose="02010609060101010101" pitchFamily="49" charset="-122"/>
              </a:rPr>
              <a:t>D</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文本框 8"/>
          <p:cNvSpPr txBox="1"/>
          <p:nvPr/>
        </p:nvSpPr>
        <p:spPr>
          <a:xfrm>
            <a:off x="324544" y="411510"/>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p>
        </p:txBody>
      </p:sp>
      <p:sp>
        <p:nvSpPr>
          <p:cNvPr id="10" name="TextBox 9"/>
          <p:cNvSpPr txBox="1"/>
          <p:nvPr/>
        </p:nvSpPr>
        <p:spPr>
          <a:xfrm>
            <a:off x="2015208" y="2355726"/>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
        <p:nvSpPr>
          <p:cNvPr id="11" name="TextBox 10"/>
          <p:cNvSpPr txBox="1"/>
          <p:nvPr/>
        </p:nvSpPr>
        <p:spPr>
          <a:xfrm>
            <a:off x="4860032" y="2355726"/>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
        <p:nvSpPr>
          <p:cNvPr id="12" name="TextBox 11"/>
          <p:cNvSpPr txBox="1"/>
          <p:nvPr/>
        </p:nvSpPr>
        <p:spPr>
          <a:xfrm>
            <a:off x="2015208" y="3867894"/>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
        <p:nvSpPr>
          <p:cNvPr id="13" name="TextBox 12"/>
          <p:cNvSpPr txBox="1"/>
          <p:nvPr/>
        </p:nvSpPr>
        <p:spPr>
          <a:xfrm>
            <a:off x="4932040" y="2859782"/>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
        <p:nvSpPr>
          <p:cNvPr id="14" name="TextBox 13"/>
          <p:cNvSpPr txBox="1"/>
          <p:nvPr/>
        </p:nvSpPr>
        <p:spPr>
          <a:xfrm>
            <a:off x="2087216" y="3291830"/>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
        <p:nvSpPr>
          <p:cNvPr id="15" name="TextBox 14"/>
          <p:cNvSpPr txBox="1"/>
          <p:nvPr/>
        </p:nvSpPr>
        <p:spPr>
          <a:xfrm>
            <a:off x="4860032" y="3363838"/>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
        <p:nvSpPr>
          <p:cNvPr id="16" name="TextBox 15"/>
          <p:cNvSpPr txBox="1"/>
          <p:nvPr/>
        </p:nvSpPr>
        <p:spPr>
          <a:xfrm>
            <a:off x="2033979" y="2779063"/>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
        <p:nvSpPr>
          <p:cNvPr id="17" name="TextBox 16"/>
          <p:cNvSpPr txBox="1"/>
          <p:nvPr/>
        </p:nvSpPr>
        <p:spPr>
          <a:xfrm>
            <a:off x="4427984" y="3862024"/>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84134" y="2021815"/>
            <a:ext cx="7920313" cy="1077218"/>
          </a:xfrm>
          <a:prstGeom prst="rect">
            <a:avLst/>
          </a:prstGeom>
          <a:noFill/>
        </p:spPr>
        <p:txBody>
          <a:bodyPr wrap="square" rtlCol="0">
            <a:spAutoFit/>
          </a:bodyPr>
          <a:lstStyle/>
          <a:p>
            <a:r>
              <a:rPr lang="en-US" altLang="zh-CN" sz="32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a:t>
            </a:r>
            <a:r>
              <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小兴安岭一年四季景色诱人</a:t>
            </a:r>
            <a:r>
              <a:rPr lang="en-US" altLang="zh-CN"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a:t>
            </a:r>
            <a:r>
              <a:rPr lang="zh-CN" altLang="en-US" sz="3200" b="1" dirty="0" smtClean="0">
                <a:solidFill>
                  <a:srgbClr val="0070C0"/>
                </a:solidFill>
                <a:latin typeface="楷体" panose="02010609060101010101" pitchFamily="49" charset="-122"/>
                <a:ea typeface="楷体" panose="02010609060101010101" pitchFamily="49" charset="-122"/>
                <a:cs typeface="黑体" panose="02010609060101010101" pitchFamily="49" charset="-122"/>
              </a:rPr>
              <a:t>是一座美丽的大花园，也是一座巨大的宝库。</a:t>
            </a:r>
          </a:p>
        </p:txBody>
      </p:sp>
      <p:sp>
        <p:nvSpPr>
          <p:cNvPr id="3" name="文本框 2"/>
          <p:cNvSpPr txBox="1"/>
          <p:nvPr/>
        </p:nvSpPr>
        <p:spPr>
          <a:xfrm>
            <a:off x="467544" y="578733"/>
            <a:ext cx="8244408" cy="1077218"/>
          </a:xfrm>
          <a:prstGeom prst="rect">
            <a:avLst/>
          </a:prstGeom>
          <a:noFill/>
        </p:spPr>
        <p:txBody>
          <a:bodyPr wrap="square" rtlCol="0">
            <a:spAutoFit/>
          </a:bodyPr>
          <a:lstStyle/>
          <a:p>
            <a:r>
              <a:rPr lang="en-US" altLang="zh-CN" sz="32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3200" dirty="0" smtClean="0"/>
              <a:t>读</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美丽的小兴安岭</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t>课文，看看课文是围绕哪句话写的？</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699542"/>
            <a:ext cx="5544616" cy="584775"/>
          </a:xfrm>
          <a:prstGeom prst="rect">
            <a:avLst/>
          </a:prstGeom>
          <a:noFill/>
        </p:spPr>
        <p:txBody>
          <a:bodyPr wrap="square" rtlCol="0">
            <a:spAutoFit/>
          </a:bodyPr>
          <a:lstStyle/>
          <a:p>
            <a:r>
              <a:rPr lang="zh-CN" altLang="en-US" sz="3200" dirty="0" smtClean="0"/>
              <a:t>一、根据课文内容，填空。</a:t>
            </a:r>
            <a:endParaRPr lang="zh-CN" altLang="en-US" sz="3200" dirty="0"/>
          </a:p>
        </p:txBody>
      </p:sp>
      <p:sp>
        <p:nvSpPr>
          <p:cNvPr id="6" name="TextBox 5"/>
          <p:cNvSpPr txBox="1"/>
          <p:nvPr/>
        </p:nvSpPr>
        <p:spPr>
          <a:xfrm>
            <a:off x="72008" y="1275606"/>
            <a:ext cx="8892480" cy="3108543"/>
          </a:xfrm>
          <a:prstGeom prst="rect">
            <a:avLst/>
          </a:prstGeom>
          <a:noFill/>
        </p:spPr>
        <p:txBody>
          <a:bodyPr wrap="square" rtlCol="0">
            <a:spAutoFit/>
          </a:bodyPr>
          <a:lstStyle/>
          <a:p>
            <a:pPr indent="630238"/>
            <a:r>
              <a:rPr lang="en-US" altLang="zh-CN" sz="2800" b="1" dirty="0" smtClean="0">
                <a:latin typeface="楷体" panose="02010609060101010101" pitchFamily="49" charset="-122"/>
                <a:ea typeface="楷体" panose="02010609060101010101" pitchFamily="49" charset="-122"/>
              </a:rPr>
              <a:t>1.</a:t>
            </a:r>
            <a:r>
              <a:rPr lang="zh-CN" altLang="en-US" sz="2800" b="1" dirty="0" smtClean="0">
                <a:latin typeface="楷体" panose="02010609060101010101" pitchFamily="49" charset="-122"/>
                <a:ea typeface="楷体" panose="02010609060101010101" pitchFamily="49" charset="-122"/>
              </a:rPr>
              <a:t>“欲把西湖比西子”这句诗出自</a:t>
            </a:r>
            <a:r>
              <a:rPr lang="en-US" altLang="zh-CN" sz="2800" b="1" dirty="0" smtClean="0">
                <a:latin typeface="楷体" panose="02010609060101010101" pitchFamily="49" charset="-122"/>
                <a:ea typeface="楷体" panose="02010609060101010101" pitchFamily="49" charset="-122"/>
              </a:rPr>
              <a:t>___</a:t>
            </a:r>
            <a:r>
              <a:rPr lang="zh-CN" altLang="en-US" sz="2800" b="1" dirty="0" smtClean="0">
                <a:latin typeface="楷体" panose="02010609060101010101" pitchFamily="49" charset="-122"/>
                <a:ea typeface="楷体" panose="02010609060101010101" pitchFamily="49" charset="-122"/>
              </a:rPr>
              <a:t>代诗人</a:t>
            </a:r>
            <a:r>
              <a:rPr lang="en-US" altLang="zh-CN" sz="2800" b="1" dirty="0" smtClean="0">
                <a:latin typeface="楷体" panose="02010609060101010101" pitchFamily="49" charset="-122"/>
                <a:ea typeface="楷体" panose="02010609060101010101" pitchFamily="49" charset="-122"/>
              </a:rPr>
              <a:t>_____</a:t>
            </a:r>
            <a:r>
              <a:rPr lang="zh-CN" altLang="en-US" sz="2800" b="1" dirty="0" smtClean="0">
                <a:latin typeface="楷体" panose="02010609060101010101" pitchFamily="49" charset="-122"/>
                <a:ea typeface="楷体" panose="02010609060101010101" pitchFamily="49" charset="-122"/>
              </a:rPr>
              <a:t>的</a:t>
            </a:r>
            <a:r>
              <a:rPr lang="en-US" altLang="zh-CN" sz="2800" b="1" dirty="0" smtClean="0">
                <a:latin typeface="楷体" panose="02010609060101010101" pitchFamily="49" charset="-122"/>
                <a:ea typeface="楷体" panose="02010609060101010101" pitchFamily="49" charset="-122"/>
              </a:rPr>
              <a:t>《__________________》</a:t>
            </a:r>
            <a:r>
              <a:rPr lang="zh-CN" altLang="en-US" sz="2800" b="1" dirty="0" smtClean="0">
                <a:latin typeface="楷体" panose="02010609060101010101" pitchFamily="49" charset="-122"/>
                <a:ea typeface="楷体" panose="02010609060101010101" pitchFamily="49" charset="-122"/>
              </a:rPr>
              <a:t>，“西子”指</a:t>
            </a:r>
            <a:r>
              <a:rPr lang="en-US" altLang="zh-CN" sz="2800" b="1" dirty="0" smtClean="0">
                <a:latin typeface="楷体" panose="02010609060101010101" pitchFamily="49" charset="-122"/>
                <a:ea typeface="楷体" panose="02010609060101010101" pitchFamily="49" charset="-122"/>
              </a:rPr>
              <a:t>________</a:t>
            </a:r>
            <a:r>
              <a:rPr lang="zh-CN" altLang="en-US" sz="2800" b="1" dirty="0" smtClean="0">
                <a:latin typeface="楷体" panose="02010609060101010101" pitchFamily="49" charset="-122"/>
                <a:ea typeface="楷体" panose="02010609060101010101" pitchFamily="49" charset="-122"/>
              </a:rPr>
              <a:t>。 </a:t>
            </a:r>
          </a:p>
          <a:p>
            <a:pPr indent="630238"/>
            <a:r>
              <a:rPr lang="en-US" altLang="zh-CN" sz="2800" b="1" dirty="0" smtClean="0">
                <a:latin typeface="楷体" panose="02010609060101010101" pitchFamily="49" charset="-122"/>
                <a:ea typeface="楷体" panose="02010609060101010101" pitchFamily="49" charset="-122"/>
              </a:rPr>
              <a:t>2.《</a:t>
            </a:r>
            <a:r>
              <a:rPr lang="zh-CN" altLang="en-US" sz="2800" b="1" dirty="0" smtClean="0">
                <a:latin typeface="楷体" panose="02010609060101010101" pitchFamily="49" charset="-122"/>
                <a:ea typeface="楷体" panose="02010609060101010101" pitchFamily="49" charset="-122"/>
              </a:rPr>
              <a:t>富饶的西沙群岛</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按</a:t>
            </a:r>
            <a:r>
              <a:rPr lang="en-US" altLang="zh-CN" sz="2800" b="1" dirty="0" smtClean="0">
                <a:latin typeface="楷体" panose="02010609060101010101" pitchFamily="49" charset="-122"/>
                <a:ea typeface="楷体" panose="02010609060101010101" pitchFamily="49" charset="-122"/>
              </a:rPr>
              <a:t>______</a:t>
            </a:r>
            <a:r>
              <a:rPr lang="zh-CN" altLang="en-US" sz="2800" b="1" dirty="0" smtClean="0">
                <a:latin typeface="楷体" panose="02010609060101010101" pitchFamily="49" charset="-122"/>
                <a:ea typeface="楷体" panose="02010609060101010101" pitchFamily="49" charset="-122"/>
              </a:rPr>
              <a:t>、</a:t>
            </a:r>
            <a:r>
              <a:rPr lang="en-US" altLang="zh-CN" sz="2800" b="1" dirty="0" smtClean="0">
                <a:latin typeface="楷体" panose="02010609060101010101" pitchFamily="49" charset="-122"/>
                <a:ea typeface="楷体" panose="02010609060101010101" pitchFamily="49" charset="-122"/>
              </a:rPr>
              <a:t>______</a:t>
            </a:r>
            <a:r>
              <a:rPr lang="zh-CN" altLang="en-US" sz="2800" b="1" dirty="0" smtClean="0">
                <a:latin typeface="楷体" panose="02010609060101010101" pitchFamily="49" charset="-122"/>
                <a:ea typeface="楷体" panose="02010609060101010101" pitchFamily="49" charset="-122"/>
              </a:rPr>
              <a:t>、</a:t>
            </a:r>
            <a:r>
              <a:rPr lang="en-US" altLang="zh-CN" sz="2800" b="1" dirty="0" smtClean="0">
                <a:latin typeface="楷体" panose="02010609060101010101" pitchFamily="49" charset="-122"/>
                <a:ea typeface="楷体" panose="02010609060101010101" pitchFamily="49" charset="-122"/>
              </a:rPr>
              <a:t>______</a:t>
            </a:r>
            <a:r>
              <a:rPr lang="zh-CN" altLang="en-US" sz="2800" b="1" dirty="0" smtClean="0">
                <a:latin typeface="楷体" panose="02010609060101010101" pitchFamily="49" charset="-122"/>
                <a:ea typeface="楷体" panose="02010609060101010101" pitchFamily="49" charset="-122"/>
              </a:rPr>
              <a:t>这样的</a:t>
            </a:r>
            <a:r>
              <a:rPr lang="zh-CN" altLang="en-US" sz="2800" b="1" u="sng" dirty="0" smtClean="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顺序介绍了西沙群岛是个</a:t>
            </a:r>
            <a:r>
              <a:rPr lang="en-US" altLang="zh-CN" sz="2800" b="1" dirty="0" smtClean="0">
                <a:latin typeface="楷体" panose="02010609060101010101" pitchFamily="49" charset="-122"/>
                <a:ea typeface="楷体" panose="02010609060101010101" pitchFamily="49" charset="-122"/>
              </a:rPr>
              <a:t>______</a:t>
            </a:r>
            <a:r>
              <a:rPr lang="zh-CN" altLang="en-US" sz="2800" b="1" dirty="0" smtClean="0">
                <a:latin typeface="楷体" panose="02010609060101010101" pitchFamily="49" charset="-122"/>
                <a:ea typeface="楷体" panose="02010609060101010101" pitchFamily="49" charset="-122"/>
              </a:rPr>
              <a:t>、</a:t>
            </a:r>
            <a:r>
              <a:rPr lang="en-US" altLang="zh-CN" sz="2800" b="1" dirty="0" smtClean="0">
                <a:latin typeface="楷体" panose="02010609060101010101" pitchFamily="49" charset="-122"/>
                <a:ea typeface="楷体" panose="02010609060101010101" pitchFamily="49" charset="-122"/>
              </a:rPr>
              <a:t>______</a:t>
            </a:r>
            <a:r>
              <a:rPr lang="zh-CN" altLang="en-US" sz="2800" b="1" dirty="0" smtClean="0">
                <a:latin typeface="楷体" panose="02010609060101010101" pitchFamily="49" charset="-122"/>
                <a:ea typeface="楷体" panose="02010609060101010101" pitchFamily="49" charset="-122"/>
              </a:rPr>
              <a:t>的地方。与之不同的是，</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美丽的小兴安岭</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按</a:t>
            </a:r>
            <a:r>
              <a:rPr lang="en-US" altLang="zh-CN" sz="2800" b="1" dirty="0" smtClean="0">
                <a:latin typeface="楷体" panose="02010609060101010101" pitchFamily="49" charset="-122"/>
                <a:ea typeface="楷体" panose="02010609060101010101" pitchFamily="49" charset="-122"/>
              </a:rPr>
              <a:t>______</a:t>
            </a:r>
            <a:r>
              <a:rPr lang="zh-CN" altLang="en-US" sz="2800" b="1" dirty="0" smtClean="0">
                <a:latin typeface="楷体" panose="02010609060101010101" pitchFamily="49" charset="-122"/>
                <a:ea typeface="楷体" panose="02010609060101010101" pitchFamily="49" charset="-122"/>
              </a:rPr>
              <a:t>、</a:t>
            </a:r>
            <a:r>
              <a:rPr lang="en-US" altLang="zh-CN" sz="2800" b="1" dirty="0" smtClean="0">
                <a:latin typeface="楷体" panose="02010609060101010101" pitchFamily="49" charset="-122"/>
                <a:ea typeface="楷体" panose="02010609060101010101" pitchFamily="49" charset="-122"/>
              </a:rPr>
              <a:t>_______</a:t>
            </a:r>
            <a:r>
              <a:rPr lang="zh-CN" altLang="en-US" sz="2800" b="1" dirty="0" smtClean="0">
                <a:latin typeface="楷体" panose="02010609060101010101" pitchFamily="49" charset="-122"/>
                <a:ea typeface="楷体" panose="02010609060101010101" pitchFamily="49" charset="-122"/>
              </a:rPr>
              <a:t>、</a:t>
            </a:r>
            <a:r>
              <a:rPr lang="en-US" altLang="zh-CN" sz="2800" b="1" dirty="0" smtClean="0">
                <a:latin typeface="楷体" panose="02010609060101010101" pitchFamily="49" charset="-122"/>
                <a:ea typeface="楷体" panose="02010609060101010101" pitchFamily="49" charset="-122"/>
              </a:rPr>
              <a:t>_______</a:t>
            </a:r>
            <a:r>
              <a:rPr lang="zh-CN" altLang="en-US" sz="2800" b="1" dirty="0" smtClean="0">
                <a:latin typeface="楷体" panose="02010609060101010101" pitchFamily="49" charset="-122"/>
                <a:ea typeface="楷体" panose="02010609060101010101" pitchFamily="49" charset="-122"/>
              </a:rPr>
              <a:t>、</a:t>
            </a:r>
            <a:r>
              <a:rPr lang="en-US" altLang="zh-CN" sz="2800" b="1" dirty="0" smtClean="0">
                <a:latin typeface="楷体" panose="02010609060101010101" pitchFamily="49" charset="-122"/>
                <a:ea typeface="楷体" panose="02010609060101010101" pitchFamily="49" charset="-122"/>
              </a:rPr>
              <a:t>_______</a:t>
            </a:r>
            <a:r>
              <a:rPr lang="zh-CN" altLang="en-US" sz="2800" b="1" dirty="0" smtClean="0">
                <a:latin typeface="楷体" panose="02010609060101010101" pitchFamily="49" charset="-122"/>
                <a:ea typeface="楷体" panose="02010609060101010101" pitchFamily="49" charset="-122"/>
              </a:rPr>
              <a:t>这样的顺序，展示出小兴安岭是一座</a:t>
            </a:r>
            <a:r>
              <a:rPr lang="en-US" altLang="zh-CN" sz="2800" b="1" dirty="0" smtClean="0">
                <a:latin typeface="楷体" panose="02010609060101010101" pitchFamily="49" charset="-122"/>
                <a:ea typeface="楷体" panose="02010609060101010101" pitchFamily="49" charset="-122"/>
              </a:rPr>
              <a:t>______________</a:t>
            </a:r>
            <a:r>
              <a:rPr lang="zh-CN" altLang="en-US" sz="2800" b="1" dirty="0" smtClean="0">
                <a:latin typeface="楷体" panose="02010609060101010101" pitchFamily="49" charset="-122"/>
                <a:ea typeface="楷体" panose="02010609060101010101" pitchFamily="49" charset="-122"/>
              </a:rPr>
              <a:t>，也是一座</a:t>
            </a:r>
            <a:r>
              <a:rPr lang="en-US" altLang="zh-CN" sz="2800" b="1" dirty="0" smtClean="0">
                <a:latin typeface="楷体" panose="02010609060101010101" pitchFamily="49" charset="-122"/>
                <a:ea typeface="楷体" panose="02010609060101010101" pitchFamily="49" charset="-122"/>
              </a:rPr>
              <a:t>______________</a:t>
            </a:r>
            <a:r>
              <a:rPr lang="zh-CN" altLang="en-US" sz="2800" b="1" dirty="0" smtClean="0">
                <a:latin typeface="楷体" panose="02010609060101010101" pitchFamily="49" charset="-122"/>
                <a:ea typeface="楷体" panose="02010609060101010101" pitchFamily="49" charset="-122"/>
              </a:rPr>
              <a:t>。</a:t>
            </a:r>
            <a:endParaRPr lang="zh-CN" altLang="en-US" sz="2800" b="1" dirty="0">
              <a:latin typeface="楷体" panose="02010609060101010101" pitchFamily="49" charset="-122"/>
              <a:ea typeface="楷体" panose="02010609060101010101" pitchFamily="49" charset="-122"/>
            </a:endParaRPr>
          </a:p>
        </p:txBody>
      </p:sp>
      <p:sp>
        <p:nvSpPr>
          <p:cNvPr id="7" name="TextBox 6"/>
          <p:cNvSpPr txBox="1"/>
          <p:nvPr/>
        </p:nvSpPr>
        <p:spPr>
          <a:xfrm>
            <a:off x="6129138" y="1252268"/>
            <a:ext cx="611560" cy="523220"/>
          </a:xfrm>
          <a:prstGeom prst="rect">
            <a:avLst/>
          </a:prstGeom>
          <a:noFill/>
        </p:spPr>
        <p:txBody>
          <a:bodyPr wrap="square" rtlCol="0">
            <a:spAutoFit/>
          </a:bodyPr>
          <a:lstStyle/>
          <a:p>
            <a:r>
              <a:rPr lang="zh-CN" altLang="en-US" sz="2800" b="1" dirty="0" smtClean="0">
                <a:solidFill>
                  <a:srgbClr val="FF0000"/>
                </a:solidFill>
                <a:latin typeface="楷体" pitchFamily="49" charset="-122"/>
                <a:ea typeface="楷体" pitchFamily="49" charset="-122"/>
              </a:rPr>
              <a:t>宋</a:t>
            </a:r>
            <a:endParaRPr lang="zh-CN" altLang="en-US" sz="2800" b="1" dirty="0">
              <a:solidFill>
                <a:srgbClr val="FF0000"/>
              </a:solidFill>
              <a:latin typeface="楷体" pitchFamily="49" charset="-122"/>
              <a:ea typeface="楷体" pitchFamily="49" charset="-122"/>
            </a:endParaRPr>
          </a:p>
        </p:txBody>
      </p:sp>
      <p:sp>
        <p:nvSpPr>
          <p:cNvPr id="8" name="TextBox 7"/>
          <p:cNvSpPr txBox="1"/>
          <p:nvPr/>
        </p:nvSpPr>
        <p:spPr>
          <a:xfrm>
            <a:off x="7743294" y="1275606"/>
            <a:ext cx="1224136" cy="523220"/>
          </a:xfrm>
          <a:prstGeom prst="rect">
            <a:avLst/>
          </a:prstGeom>
          <a:noFill/>
        </p:spPr>
        <p:txBody>
          <a:bodyPr wrap="square" rtlCol="0">
            <a:spAutoFit/>
          </a:bodyPr>
          <a:lstStyle/>
          <a:p>
            <a:r>
              <a:rPr lang="zh-CN" altLang="en-US" sz="2800" b="1" dirty="0" smtClean="0">
                <a:solidFill>
                  <a:srgbClr val="FF0000"/>
                </a:solidFill>
                <a:latin typeface="楷体" pitchFamily="49" charset="-122"/>
                <a:ea typeface="楷体" pitchFamily="49" charset="-122"/>
              </a:rPr>
              <a:t>苏轼</a:t>
            </a:r>
            <a:endParaRPr lang="zh-CN" altLang="en-US" sz="2800" b="1" dirty="0">
              <a:solidFill>
                <a:srgbClr val="FF0000"/>
              </a:solidFill>
              <a:latin typeface="楷体" pitchFamily="49" charset="-122"/>
              <a:ea typeface="楷体" pitchFamily="49" charset="-122"/>
            </a:endParaRPr>
          </a:p>
        </p:txBody>
      </p:sp>
      <p:sp>
        <p:nvSpPr>
          <p:cNvPr id="9" name="TextBox 8"/>
          <p:cNvSpPr txBox="1"/>
          <p:nvPr/>
        </p:nvSpPr>
        <p:spPr>
          <a:xfrm>
            <a:off x="1160586" y="1703480"/>
            <a:ext cx="3312368" cy="523220"/>
          </a:xfrm>
          <a:prstGeom prst="rect">
            <a:avLst/>
          </a:prstGeom>
          <a:noFill/>
        </p:spPr>
        <p:txBody>
          <a:bodyPr wrap="square" rtlCol="0">
            <a:spAutoFit/>
          </a:bodyPr>
          <a:lstStyle/>
          <a:p>
            <a:r>
              <a:rPr lang="zh-CN" altLang="en-US" sz="2800" b="1" dirty="0" smtClean="0">
                <a:solidFill>
                  <a:srgbClr val="FF0000"/>
                </a:solidFill>
                <a:latin typeface="楷体" pitchFamily="49" charset="-122"/>
                <a:ea typeface="楷体" pitchFamily="49" charset="-122"/>
              </a:rPr>
              <a:t>饮湖上初晴后雨</a:t>
            </a:r>
            <a:endParaRPr lang="zh-CN" altLang="en-US" sz="2800" b="1" dirty="0">
              <a:solidFill>
                <a:srgbClr val="FF0000"/>
              </a:solidFill>
              <a:latin typeface="楷体" pitchFamily="49" charset="-122"/>
              <a:ea typeface="楷体" pitchFamily="49" charset="-122"/>
            </a:endParaRPr>
          </a:p>
        </p:txBody>
      </p:sp>
      <p:sp>
        <p:nvSpPr>
          <p:cNvPr id="10" name="文本框 8"/>
          <p:cNvSpPr txBox="1"/>
          <p:nvPr/>
        </p:nvSpPr>
        <p:spPr>
          <a:xfrm>
            <a:off x="179512" y="0"/>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p>
        </p:txBody>
      </p:sp>
      <p:sp>
        <p:nvSpPr>
          <p:cNvPr id="11" name="TextBox 10"/>
          <p:cNvSpPr txBox="1"/>
          <p:nvPr/>
        </p:nvSpPr>
        <p:spPr>
          <a:xfrm>
            <a:off x="6861266" y="1699306"/>
            <a:ext cx="1224136" cy="523220"/>
          </a:xfrm>
          <a:prstGeom prst="rect">
            <a:avLst/>
          </a:prstGeom>
          <a:noFill/>
        </p:spPr>
        <p:txBody>
          <a:bodyPr wrap="square" rtlCol="0">
            <a:spAutoFit/>
          </a:bodyPr>
          <a:lstStyle/>
          <a:p>
            <a:r>
              <a:rPr lang="zh-CN" altLang="en-US" sz="2800" b="1" dirty="0" smtClean="0">
                <a:solidFill>
                  <a:srgbClr val="FF0000"/>
                </a:solidFill>
                <a:latin typeface="楷体" pitchFamily="49" charset="-122"/>
                <a:ea typeface="楷体" pitchFamily="49" charset="-122"/>
              </a:rPr>
              <a:t>西施</a:t>
            </a:r>
            <a:endParaRPr lang="zh-CN" altLang="en-US" sz="2800" b="1" dirty="0">
              <a:solidFill>
                <a:srgbClr val="FF0000"/>
              </a:solidFill>
              <a:latin typeface="楷体" pitchFamily="49" charset="-122"/>
              <a:ea typeface="楷体" pitchFamily="49" charset="-122"/>
            </a:endParaRPr>
          </a:p>
        </p:txBody>
      </p:sp>
      <p:sp>
        <p:nvSpPr>
          <p:cNvPr id="12" name="TextBox 11"/>
          <p:cNvSpPr txBox="1"/>
          <p:nvPr/>
        </p:nvSpPr>
        <p:spPr>
          <a:xfrm>
            <a:off x="6216136" y="2105548"/>
            <a:ext cx="1224136" cy="523220"/>
          </a:xfrm>
          <a:prstGeom prst="rect">
            <a:avLst/>
          </a:prstGeom>
          <a:noFill/>
        </p:spPr>
        <p:txBody>
          <a:bodyPr wrap="square" rtlCol="0">
            <a:spAutoFit/>
          </a:bodyPr>
          <a:lstStyle/>
          <a:p>
            <a:r>
              <a:rPr lang="zh-CN" altLang="en-US" sz="2800" b="1" dirty="0" smtClean="0">
                <a:solidFill>
                  <a:srgbClr val="FF0000"/>
                </a:solidFill>
                <a:latin typeface="楷体" pitchFamily="49" charset="-122"/>
                <a:ea typeface="楷体" pitchFamily="49" charset="-122"/>
              </a:rPr>
              <a:t>海底</a:t>
            </a:r>
            <a:endParaRPr lang="zh-CN" altLang="en-US" sz="2800" b="1" dirty="0">
              <a:solidFill>
                <a:srgbClr val="FF0000"/>
              </a:solidFill>
              <a:latin typeface="楷体" pitchFamily="49" charset="-122"/>
              <a:ea typeface="楷体" pitchFamily="49" charset="-122"/>
            </a:endParaRPr>
          </a:p>
        </p:txBody>
      </p:sp>
      <p:sp>
        <p:nvSpPr>
          <p:cNvPr id="13" name="TextBox 12"/>
          <p:cNvSpPr txBox="1"/>
          <p:nvPr/>
        </p:nvSpPr>
        <p:spPr>
          <a:xfrm>
            <a:off x="4838878" y="2112664"/>
            <a:ext cx="1224136" cy="523220"/>
          </a:xfrm>
          <a:prstGeom prst="rect">
            <a:avLst/>
          </a:prstGeom>
          <a:noFill/>
        </p:spPr>
        <p:txBody>
          <a:bodyPr wrap="square" rtlCol="0">
            <a:spAutoFit/>
          </a:bodyPr>
          <a:lstStyle/>
          <a:p>
            <a:r>
              <a:rPr lang="zh-CN" altLang="en-US" sz="2800" b="1" dirty="0" smtClean="0">
                <a:solidFill>
                  <a:srgbClr val="FF0000"/>
                </a:solidFill>
                <a:latin typeface="楷体" pitchFamily="49" charset="-122"/>
                <a:ea typeface="楷体" pitchFamily="49" charset="-122"/>
              </a:rPr>
              <a:t>海面</a:t>
            </a:r>
            <a:endParaRPr lang="zh-CN" altLang="en-US" sz="2800" b="1" dirty="0">
              <a:solidFill>
                <a:srgbClr val="FF0000"/>
              </a:solidFill>
              <a:latin typeface="楷体" pitchFamily="49" charset="-122"/>
              <a:ea typeface="楷体" pitchFamily="49" charset="-122"/>
            </a:endParaRPr>
          </a:p>
        </p:txBody>
      </p:sp>
      <p:sp>
        <p:nvSpPr>
          <p:cNvPr id="14" name="TextBox 13"/>
          <p:cNvSpPr txBox="1"/>
          <p:nvPr/>
        </p:nvSpPr>
        <p:spPr>
          <a:xfrm>
            <a:off x="7596336" y="2120538"/>
            <a:ext cx="1224136" cy="523220"/>
          </a:xfrm>
          <a:prstGeom prst="rect">
            <a:avLst/>
          </a:prstGeom>
          <a:noFill/>
        </p:spPr>
        <p:txBody>
          <a:bodyPr wrap="square" rtlCol="0">
            <a:spAutoFit/>
          </a:bodyPr>
          <a:lstStyle/>
          <a:p>
            <a:r>
              <a:rPr lang="zh-CN" altLang="en-US" sz="2800" b="1" dirty="0" smtClean="0">
                <a:solidFill>
                  <a:srgbClr val="FF0000"/>
                </a:solidFill>
                <a:latin typeface="楷体" pitchFamily="49" charset="-122"/>
                <a:ea typeface="楷体" pitchFamily="49" charset="-122"/>
              </a:rPr>
              <a:t>树林</a:t>
            </a:r>
            <a:endParaRPr lang="zh-CN" altLang="en-US" sz="2800" b="1" dirty="0">
              <a:solidFill>
                <a:srgbClr val="FF0000"/>
              </a:solidFill>
              <a:latin typeface="楷体" pitchFamily="49" charset="-122"/>
              <a:ea typeface="楷体" pitchFamily="49" charset="-122"/>
            </a:endParaRPr>
          </a:p>
        </p:txBody>
      </p:sp>
      <p:sp>
        <p:nvSpPr>
          <p:cNvPr id="15" name="TextBox 14"/>
          <p:cNvSpPr txBox="1"/>
          <p:nvPr/>
        </p:nvSpPr>
        <p:spPr>
          <a:xfrm>
            <a:off x="1241700" y="2556760"/>
            <a:ext cx="1224136" cy="523220"/>
          </a:xfrm>
          <a:prstGeom prst="rect">
            <a:avLst/>
          </a:prstGeom>
          <a:noFill/>
        </p:spPr>
        <p:txBody>
          <a:bodyPr wrap="square" rtlCol="0">
            <a:spAutoFit/>
          </a:bodyPr>
          <a:lstStyle/>
          <a:p>
            <a:r>
              <a:rPr lang="zh-CN" altLang="en-US" sz="2800" b="1" dirty="0" smtClean="0">
                <a:solidFill>
                  <a:srgbClr val="FF0000"/>
                </a:solidFill>
                <a:latin typeface="楷体" pitchFamily="49" charset="-122"/>
                <a:ea typeface="楷体" pitchFamily="49" charset="-122"/>
              </a:rPr>
              <a:t>方位</a:t>
            </a:r>
            <a:endParaRPr lang="zh-CN" altLang="en-US" sz="2800" b="1" dirty="0">
              <a:solidFill>
                <a:srgbClr val="FF0000"/>
              </a:solidFill>
              <a:latin typeface="楷体" pitchFamily="49" charset="-122"/>
              <a:ea typeface="楷体" pitchFamily="49" charset="-122"/>
            </a:endParaRPr>
          </a:p>
        </p:txBody>
      </p:sp>
      <p:sp>
        <p:nvSpPr>
          <p:cNvPr id="16" name="TextBox 15"/>
          <p:cNvSpPr txBox="1"/>
          <p:nvPr/>
        </p:nvSpPr>
        <p:spPr>
          <a:xfrm>
            <a:off x="6156176" y="2529722"/>
            <a:ext cx="1224136" cy="523220"/>
          </a:xfrm>
          <a:prstGeom prst="rect">
            <a:avLst/>
          </a:prstGeom>
          <a:noFill/>
        </p:spPr>
        <p:txBody>
          <a:bodyPr wrap="square" rtlCol="0">
            <a:spAutoFit/>
          </a:bodyPr>
          <a:lstStyle/>
          <a:p>
            <a:r>
              <a:rPr lang="zh-CN" altLang="en-US" sz="2800" b="1" dirty="0" smtClean="0">
                <a:solidFill>
                  <a:srgbClr val="FF0000"/>
                </a:solidFill>
                <a:latin typeface="楷体" pitchFamily="49" charset="-122"/>
                <a:ea typeface="楷体" pitchFamily="49" charset="-122"/>
              </a:rPr>
              <a:t>美丽</a:t>
            </a:r>
            <a:endParaRPr lang="zh-CN" altLang="en-US" sz="2800" b="1" dirty="0">
              <a:solidFill>
                <a:srgbClr val="FF0000"/>
              </a:solidFill>
              <a:latin typeface="楷体" pitchFamily="49" charset="-122"/>
              <a:ea typeface="楷体" pitchFamily="49" charset="-122"/>
            </a:endParaRPr>
          </a:p>
        </p:txBody>
      </p:sp>
      <p:sp>
        <p:nvSpPr>
          <p:cNvPr id="17" name="TextBox 16"/>
          <p:cNvSpPr txBox="1"/>
          <p:nvPr/>
        </p:nvSpPr>
        <p:spPr>
          <a:xfrm>
            <a:off x="7485242" y="2556760"/>
            <a:ext cx="1224136" cy="523220"/>
          </a:xfrm>
          <a:prstGeom prst="rect">
            <a:avLst/>
          </a:prstGeom>
          <a:noFill/>
        </p:spPr>
        <p:txBody>
          <a:bodyPr wrap="square" rtlCol="0">
            <a:spAutoFit/>
          </a:bodyPr>
          <a:lstStyle/>
          <a:p>
            <a:r>
              <a:rPr lang="zh-CN" altLang="en-US" sz="2800" b="1" dirty="0" smtClean="0">
                <a:solidFill>
                  <a:srgbClr val="FF0000"/>
                </a:solidFill>
                <a:latin typeface="楷体" pitchFamily="49" charset="-122"/>
                <a:ea typeface="楷体" pitchFamily="49" charset="-122"/>
              </a:rPr>
              <a:t>富饶</a:t>
            </a:r>
            <a:endParaRPr lang="zh-CN" altLang="en-US" sz="2800" b="1" dirty="0">
              <a:solidFill>
                <a:srgbClr val="FF0000"/>
              </a:solidFill>
              <a:latin typeface="楷体" pitchFamily="49" charset="-122"/>
              <a:ea typeface="楷体" pitchFamily="49" charset="-122"/>
            </a:endParaRPr>
          </a:p>
        </p:txBody>
      </p:sp>
      <p:sp>
        <p:nvSpPr>
          <p:cNvPr id="18" name="TextBox 17"/>
          <p:cNvSpPr txBox="1"/>
          <p:nvPr/>
        </p:nvSpPr>
        <p:spPr>
          <a:xfrm>
            <a:off x="7713314" y="3003798"/>
            <a:ext cx="1224136" cy="523220"/>
          </a:xfrm>
          <a:prstGeom prst="rect">
            <a:avLst/>
          </a:prstGeom>
          <a:noFill/>
        </p:spPr>
        <p:txBody>
          <a:bodyPr wrap="square" rtlCol="0">
            <a:spAutoFit/>
          </a:bodyPr>
          <a:lstStyle/>
          <a:p>
            <a:r>
              <a:rPr lang="zh-CN" altLang="en-US" sz="2800" b="1" dirty="0" smtClean="0">
                <a:solidFill>
                  <a:srgbClr val="FF0000"/>
                </a:solidFill>
                <a:latin typeface="楷体" pitchFamily="49" charset="-122"/>
                <a:ea typeface="楷体" pitchFamily="49" charset="-122"/>
              </a:rPr>
              <a:t>春天</a:t>
            </a:r>
            <a:endParaRPr lang="zh-CN" altLang="en-US" sz="2800" b="1" dirty="0">
              <a:solidFill>
                <a:srgbClr val="FF0000"/>
              </a:solidFill>
              <a:latin typeface="楷体" pitchFamily="49" charset="-122"/>
              <a:ea typeface="楷体" pitchFamily="49" charset="-122"/>
            </a:endParaRPr>
          </a:p>
        </p:txBody>
      </p:sp>
      <p:sp>
        <p:nvSpPr>
          <p:cNvPr id="19" name="TextBox 18"/>
          <p:cNvSpPr txBox="1"/>
          <p:nvPr/>
        </p:nvSpPr>
        <p:spPr>
          <a:xfrm>
            <a:off x="323528" y="3401692"/>
            <a:ext cx="1224136" cy="523220"/>
          </a:xfrm>
          <a:prstGeom prst="rect">
            <a:avLst/>
          </a:prstGeom>
          <a:noFill/>
        </p:spPr>
        <p:txBody>
          <a:bodyPr wrap="square" rtlCol="0">
            <a:spAutoFit/>
          </a:bodyPr>
          <a:lstStyle/>
          <a:p>
            <a:r>
              <a:rPr lang="zh-CN" altLang="en-US" sz="2800" b="1" dirty="0" smtClean="0">
                <a:solidFill>
                  <a:srgbClr val="FF0000"/>
                </a:solidFill>
                <a:latin typeface="楷体" pitchFamily="49" charset="-122"/>
                <a:ea typeface="楷体" pitchFamily="49" charset="-122"/>
              </a:rPr>
              <a:t>夏天</a:t>
            </a:r>
            <a:endParaRPr lang="zh-CN" altLang="en-US" sz="2800" b="1" dirty="0">
              <a:solidFill>
                <a:srgbClr val="FF0000"/>
              </a:solidFill>
              <a:latin typeface="楷体" pitchFamily="49" charset="-122"/>
              <a:ea typeface="楷体" pitchFamily="49" charset="-122"/>
            </a:endParaRPr>
          </a:p>
        </p:txBody>
      </p:sp>
      <p:sp>
        <p:nvSpPr>
          <p:cNvPr id="20" name="TextBox 19"/>
          <p:cNvSpPr txBox="1"/>
          <p:nvPr/>
        </p:nvSpPr>
        <p:spPr>
          <a:xfrm>
            <a:off x="2006750" y="3416682"/>
            <a:ext cx="1224136" cy="523220"/>
          </a:xfrm>
          <a:prstGeom prst="rect">
            <a:avLst/>
          </a:prstGeom>
          <a:noFill/>
        </p:spPr>
        <p:txBody>
          <a:bodyPr wrap="square" rtlCol="0">
            <a:spAutoFit/>
          </a:bodyPr>
          <a:lstStyle/>
          <a:p>
            <a:r>
              <a:rPr lang="zh-CN" altLang="en-US" sz="2800" b="1" dirty="0" smtClean="0">
                <a:solidFill>
                  <a:srgbClr val="FF0000"/>
                </a:solidFill>
                <a:latin typeface="楷体" pitchFamily="49" charset="-122"/>
                <a:ea typeface="楷体" pitchFamily="49" charset="-122"/>
              </a:rPr>
              <a:t>秋天</a:t>
            </a:r>
            <a:endParaRPr lang="zh-CN" altLang="en-US" sz="2800" b="1" dirty="0">
              <a:solidFill>
                <a:srgbClr val="FF0000"/>
              </a:solidFill>
              <a:latin typeface="楷体" pitchFamily="49" charset="-122"/>
              <a:ea typeface="楷体" pitchFamily="49" charset="-122"/>
            </a:endParaRPr>
          </a:p>
        </p:txBody>
      </p:sp>
      <p:sp>
        <p:nvSpPr>
          <p:cNvPr id="21" name="TextBox 20"/>
          <p:cNvSpPr txBox="1"/>
          <p:nvPr/>
        </p:nvSpPr>
        <p:spPr>
          <a:xfrm>
            <a:off x="3617964" y="3423798"/>
            <a:ext cx="1224136" cy="523220"/>
          </a:xfrm>
          <a:prstGeom prst="rect">
            <a:avLst/>
          </a:prstGeom>
          <a:noFill/>
        </p:spPr>
        <p:txBody>
          <a:bodyPr wrap="square" rtlCol="0">
            <a:spAutoFit/>
          </a:bodyPr>
          <a:lstStyle/>
          <a:p>
            <a:r>
              <a:rPr lang="zh-CN" altLang="en-US" sz="2800" b="1" dirty="0" smtClean="0">
                <a:solidFill>
                  <a:srgbClr val="FF0000"/>
                </a:solidFill>
                <a:latin typeface="楷体" pitchFamily="49" charset="-122"/>
                <a:ea typeface="楷体" pitchFamily="49" charset="-122"/>
              </a:rPr>
              <a:t>冬天</a:t>
            </a:r>
            <a:endParaRPr lang="zh-CN" altLang="en-US" sz="2800" b="1" dirty="0">
              <a:solidFill>
                <a:srgbClr val="FF0000"/>
              </a:solidFill>
              <a:latin typeface="楷体" pitchFamily="49" charset="-122"/>
              <a:ea typeface="楷体" pitchFamily="49" charset="-122"/>
            </a:endParaRPr>
          </a:p>
        </p:txBody>
      </p:sp>
      <p:sp>
        <p:nvSpPr>
          <p:cNvPr id="22" name="TextBox 21"/>
          <p:cNvSpPr txBox="1"/>
          <p:nvPr/>
        </p:nvSpPr>
        <p:spPr>
          <a:xfrm>
            <a:off x="2051720" y="3825866"/>
            <a:ext cx="2736304" cy="523220"/>
          </a:xfrm>
          <a:prstGeom prst="rect">
            <a:avLst/>
          </a:prstGeom>
          <a:noFill/>
        </p:spPr>
        <p:txBody>
          <a:bodyPr wrap="square" rtlCol="0">
            <a:spAutoFit/>
          </a:bodyPr>
          <a:lstStyle/>
          <a:p>
            <a:r>
              <a:rPr lang="zh-CN" altLang="en-US" sz="2800" b="1" dirty="0" smtClean="0">
                <a:solidFill>
                  <a:srgbClr val="FF0000"/>
                </a:solidFill>
                <a:latin typeface="楷体" pitchFamily="49" charset="-122"/>
                <a:ea typeface="楷体" pitchFamily="49" charset="-122"/>
              </a:rPr>
              <a:t>美丽的大花园</a:t>
            </a:r>
            <a:endParaRPr lang="zh-CN" altLang="en-US" sz="2800" b="1" dirty="0">
              <a:solidFill>
                <a:srgbClr val="FF0000"/>
              </a:solidFill>
              <a:latin typeface="楷体" pitchFamily="49" charset="-122"/>
              <a:ea typeface="楷体" pitchFamily="49" charset="-122"/>
            </a:endParaRPr>
          </a:p>
        </p:txBody>
      </p:sp>
      <p:sp>
        <p:nvSpPr>
          <p:cNvPr id="23" name="TextBox 22"/>
          <p:cNvSpPr txBox="1"/>
          <p:nvPr/>
        </p:nvSpPr>
        <p:spPr>
          <a:xfrm>
            <a:off x="6348104" y="3825866"/>
            <a:ext cx="2184336" cy="523220"/>
          </a:xfrm>
          <a:prstGeom prst="rect">
            <a:avLst/>
          </a:prstGeom>
          <a:noFill/>
        </p:spPr>
        <p:txBody>
          <a:bodyPr wrap="square" rtlCol="0">
            <a:spAutoFit/>
          </a:bodyPr>
          <a:lstStyle/>
          <a:p>
            <a:r>
              <a:rPr lang="zh-CN" altLang="en-US" sz="2800" b="1" dirty="0" smtClean="0">
                <a:solidFill>
                  <a:srgbClr val="FF0000"/>
                </a:solidFill>
                <a:latin typeface="楷体" pitchFamily="49" charset="-122"/>
                <a:ea typeface="楷体" pitchFamily="49" charset="-122"/>
              </a:rPr>
              <a:t>巨大的宝库</a:t>
            </a:r>
            <a:endParaRPr lang="zh-CN" altLang="en-US" sz="2800" b="1" dirty="0">
              <a:solidFill>
                <a:srgbClr val="FF0000"/>
              </a:solidFill>
              <a:latin typeface="楷体" pitchFamily="49" charset="-122"/>
              <a:ea typeface="楷体"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plus(in)">
                                      <p:cBhvr>
                                        <p:cTn id="7" dur="1000"/>
                                        <p:tgtEl>
                                          <p:spTgt spid="7"/>
                                        </p:tgtEl>
                                      </p:cBhvr>
                                    </p:animEffect>
                                  </p:childTnLst>
                                </p:cTn>
                              </p:par>
                              <p:par>
                                <p:cTn id="8" presetID="13" presetClass="entr" presetSubtype="1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plus(in)">
                                      <p:cBhvr>
                                        <p:cTn id="10" dur="1000"/>
                                        <p:tgtEl>
                                          <p:spTgt spid="8"/>
                                        </p:tgtEl>
                                      </p:cBhvr>
                                    </p:animEffect>
                                  </p:childTnLst>
                                </p:cTn>
                              </p:par>
                              <p:par>
                                <p:cTn id="11" presetID="13" presetClass="entr" presetSubtype="16"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plus(in)">
                                      <p:cBhvr>
                                        <p:cTn id="13" dur="1000"/>
                                        <p:tgtEl>
                                          <p:spTgt spid="9"/>
                                        </p:tgtEl>
                                      </p:cBhvr>
                                    </p:animEffect>
                                  </p:childTnLst>
                                </p:cTn>
                              </p:par>
                              <p:par>
                                <p:cTn id="14" presetID="13" presetClass="entr" presetSubtype="16"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plus(in)">
                                      <p:cBhvr>
                                        <p:cTn id="16" dur="10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13" presetClass="entr" presetSubtype="16"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plus(in)">
                                      <p:cBhvr>
                                        <p:cTn id="21" dur="1000"/>
                                        <p:tgtEl>
                                          <p:spTgt spid="12"/>
                                        </p:tgtEl>
                                      </p:cBhvr>
                                    </p:animEffect>
                                  </p:childTnLst>
                                </p:cTn>
                              </p:par>
                              <p:par>
                                <p:cTn id="22" presetID="13" presetClass="entr" presetSubtype="16"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plus(in)">
                                      <p:cBhvr>
                                        <p:cTn id="24" dur="1000"/>
                                        <p:tgtEl>
                                          <p:spTgt spid="13"/>
                                        </p:tgtEl>
                                      </p:cBhvr>
                                    </p:animEffect>
                                  </p:childTnLst>
                                </p:cTn>
                              </p:par>
                              <p:par>
                                <p:cTn id="25" presetID="13" presetClass="entr" presetSubtype="16"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plus(in)">
                                      <p:cBhvr>
                                        <p:cTn id="27" dur="1000"/>
                                        <p:tgtEl>
                                          <p:spTgt spid="14"/>
                                        </p:tgtEl>
                                      </p:cBhvr>
                                    </p:animEffect>
                                  </p:childTnLst>
                                </p:cTn>
                              </p:par>
                              <p:par>
                                <p:cTn id="28" presetID="13" presetClass="entr" presetSubtype="16"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plus(in)">
                                      <p:cBhvr>
                                        <p:cTn id="30" dur="1000"/>
                                        <p:tgtEl>
                                          <p:spTgt spid="15"/>
                                        </p:tgtEl>
                                      </p:cBhvr>
                                    </p:animEffect>
                                  </p:childTnLst>
                                </p:cTn>
                              </p:par>
                              <p:par>
                                <p:cTn id="31" presetID="13" presetClass="entr" presetSubtype="16"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plus(in)">
                                      <p:cBhvr>
                                        <p:cTn id="33" dur="1000"/>
                                        <p:tgtEl>
                                          <p:spTgt spid="16"/>
                                        </p:tgtEl>
                                      </p:cBhvr>
                                    </p:animEffect>
                                  </p:childTnLst>
                                </p:cTn>
                              </p:par>
                              <p:par>
                                <p:cTn id="34" presetID="13" presetClass="entr" presetSubtype="16"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plus(in)">
                                      <p:cBhvr>
                                        <p:cTn id="36" dur="1000"/>
                                        <p:tgtEl>
                                          <p:spTgt spid="17"/>
                                        </p:tgtEl>
                                      </p:cBhvr>
                                    </p:animEffect>
                                  </p:childTnLst>
                                </p:cTn>
                              </p:par>
                              <p:par>
                                <p:cTn id="37" presetID="13" presetClass="entr" presetSubtype="16"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plus(in)">
                                      <p:cBhvr>
                                        <p:cTn id="39" dur="1000"/>
                                        <p:tgtEl>
                                          <p:spTgt spid="18"/>
                                        </p:tgtEl>
                                      </p:cBhvr>
                                    </p:animEffect>
                                  </p:childTnLst>
                                </p:cTn>
                              </p:par>
                              <p:par>
                                <p:cTn id="40" presetID="13" presetClass="entr" presetSubtype="16"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plus(in)">
                                      <p:cBhvr>
                                        <p:cTn id="42" dur="1000"/>
                                        <p:tgtEl>
                                          <p:spTgt spid="19"/>
                                        </p:tgtEl>
                                      </p:cBhvr>
                                    </p:animEffect>
                                  </p:childTnLst>
                                </p:cTn>
                              </p:par>
                              <p:par>
                                <p:cTn id="43" presetID="13" presetClass="entr" presetSubtype="16"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plus(in)">
                                      <p:cBhvr>
                                        <p:cTn id="45" dur="1000"/>
                                        <p:tgtEl>
                                          <p:spTgt spid="20"/>
                                        </p:tgtEl>
                                      </p:cBhvr>
                                    </p:animEffect>
                                  </p:childTnLst>
                                </p:cTn>
                              </p:par>
                              <p:par>
                                <p:cTn id="46" presetID="13" presetClass="entr" presetSubtype="16"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plus(in)">
                                      <p:cBhvr>
                                        <p:cTn id="48" dur="1000"/>
                                        <p:tgtEl>
                                          <p:spTgt spid="21"/>
                                        </p:tgtEl>
                                      </p:cBhvr>
                                    </p:animEffect>
                                  </p:childTnLst>
                                </p:cTn>
                              </p:par>
                              <p:par>
                                <p:cTn id="49" presetID="13" presetClass="entr" presetSubtype="16"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plus(in)">
                                      <p:cBhvr>
                                        <p:cTn id="51" dur="1000"/>
                                        <p:tgtEl>
                                          <p:spTgt spid="22"/>
                                        </p:tgtEl>
                                      </p:cBhvr>
                                    </p:animEffect>
                                  </p:childTnLst>
                                </p:cTn>
                              </p:par>
                              <p:par>
                                <p:cTn id="52" presetID="13" presetClass="entr" presetSubtype="16"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plus(in)">
                                      <p:cBhvr>
                                        <p:cTn id="54"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4544" y="902206"/>
            <a:ext cx="8279904" cy="2677656"/>
          </a:xfrm>
          <a:prstGeom prst="rect">
            <a:avLst/>
          </a:prstGeom>
          <a:noFill/>
        </p:spPr>
        <p:txBody>
          <a:bodyPr wrap="square" rtlCol="0">
            <a:spAutoFit/>
          </a:bodyPr>
          <a:lstStyle/>
          <a:p>
            <a:pPr indent="539750"/>
            <a:r>
              <a:rPr lang="en-US" altLang="zh-CN" sz="2800" b="1" dirty="0" smtClean="0">
                <a:latin typeface="楷体" panose="02010609060101010101" pitchFamily="49" charset="-122"/>
                <a:ea typeface="楷体" panose="02010609060101010101" pitchFamily="49" charset="-122"/>
              </a:rPr>
              <a:t>3._____</a:t>
            </a:r>
            <a:r>
              <a:rPr lang="zh-CN" altLang="en-US" sz="2800" b="1" dirty="0" smtClean="0">
                <a:latin typeface="楷体" panose="02010609060101010101" pitchFamily="49" charset="-122"/>
                <a:ea typeface="楷体" panose="02010609060101010101" pitchFamily="49" charset="-122"/>
              </a:rPr>
              <a:t>代诗人刘禹锡在</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望洞庭</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中将月色下的千里</a:t>
            </a:r>
            <a:r>
              <a:rPr lang="en-US" altLang="zh-CN" sz="2800" b="1" dirty="0" smtClean="0">
                <a:latin typeface="楷体" panose="02010609060101010101" pitchFamily="49" charset="-122"/>
                <a:ea typeface="楷体" panose="02010609060101010101" pitchFamily="49" charset="-122"/>
              </a:rPr>
              <a:t>_______</a:t>
            </a:r>
            <a:r>
              <a:rPr lang="zh-CN" altLang="en-US" sz="2800" b="1" dirty="0" smtClean="0">
                <a:latin typeface="楷体" panose="02010609060101010101" pitchFamily="49" charset="-122"/>
                <a:ea typeface="楷体" panose="02010609060101010101" pitchFamily="49" charset="-122"/>
              </a:rPr>
              <a:t>比作一面未加打磨的巨大</a:t>
            </a:r>
            <a:r>
              <a:rPr lang="en-US" altLang="zh-CN" sz="2800" b="1" dirty="0" smtClean="0">
                <a:latin typeface="楷体" panose="02010609060101010101" pitchFamily="49" charset="-122"/>
                <a:ea typeface="楷体" panose="02010609060101010101" pitchFamily="49" charset="-122"/>
              </a:rPr>
              <a:t>______</a:t>
            </a:r>
            <a:r>
              <a:rPr lang="zh-CN" altLang="en-US" sz="2800" b="1" dirty="0" smtClean="0">
                <a:latin typeface="楷体" panose="02010609060101010101" pitchFamily="49" charset="-122"/>
                <a:ea typeface="楷体" panose="02010609060101010101" pitchFamily="49" charset="-122"/>
              </a:rPr>
              <a:t>，这句诗是“</a:t>
            </a:r>
            <a:r>
              <a:rPr lang="en-US" altLang="zh-CN" sz="2800" b="1" dirty="0" smtClean="0">
                <a:latin typeface="楷体" panose="02010609060101010101" pitchFamily="49" charset="-122"/>
                <a:ea typeface="楷体" panose="02010609060101010101" pitchFamily="49" charset="-122"/>
              </a:rPr>
              <a:t>______________________”</a:t>
            </a:r>
            <a:r>
              <a:rPr lang="zh-CN" altLang="en-US" sz="2800" b="1" dirty="0" smtClean="0">
                <a:latin typeface="楷体" panose="02010609060101010101" pitchFamily="49" charset="-122"/>
                <a:ea typeface="楷体" panose="02010609060101010101" pitchFamily="49" charset="-122"/>
              </a:rPr>
              <a:t>，写出了月下洞庭湖朦胧、静谧的美；而“白银盘里一青螺”则将皓月银辉下的</a:t>
            </a:r>
            <a:r>
              <a:rPr lang="en-US" altLang="zh-CN" sz="2800" b="1" dirty="0" smtClean="0">
                <a:latin typeface="楷体" panose="02010609060101010101" pitchFamily="49" charset="-122"/>
                <a:ea typeface="楷体" panose="02010609060101010101" pitchFamily="49" charset="-122"/>
              </a:rPr>
              <a:t>________</a:t>
            </a:r>
            <a:r>
              <a:rPr lang="zh-CN" altLang="en-US" sz="2800" b="1" dirty="0" smtClean="0">
                <a:latin typeface="楷体" panose="02010609060101010101" pitchFamily="49" charset="-122"/>
                <a:ea typeface="楷体" panose="02010609060101010101" pitchFamily="49" charset="-122"/>
              </a:rPr>
              <a:t>比成银盘中的</a:t>
            </a:r>
            <a:r>
              <a:rPr lang="en-US" altLang="zh-CN" sz="2800" b="1" dirty="0" smtClean="0">
                <a:latin typeface="楷体" panose="02010609060101010101" pitchFamily="49" charset="-122"/>
                <a:ea typeface="楷体" panose="02010609060101010101" pitchFamily="49" charset="-122"/>
              </a:rPr>
              <a:t>__________</a:t>
            </a:r>
            <a:r>
              <a:rPr lang="zh-CN" altLang="en-US" sz="2800" b="1" dirty="0" smtClean="0">
                <a:latin typeface="楷体" panose="02010609060101010101" pitchFamily="49" charset="-122"/>
                <a:ea typeface="楷体" panose="02010609060101010101" pitchFamily="49" charset="-122"/>
              </a:rPr>
              <a:t>，写出了洞庭湖山水的外形美、色彩美。</a:t>
            </a:r>
            <a:endParaRPr lang="zh-CN" altLang="en-US" sz="2800" b="1" dirty="0">
              <a:latin typeface="楷体" panose="02010609060101010101" pitchFamily="49" charset="-122"/>
              <a:ea typeface="楷体" panose="02010609060101010101" pitchFamily="49" charset="-122"/>
            </a:endParaRPr>
          </a:p>
        </p:txBody>
      </p:sp>
      <p:sp>
        <p:nvSpPr>
          <p:cNvPr id="5" name="TextBox 4"/>
          <p:cNvSpPr txBox="1"/>
          <p:nvPr/>
        </p:nvSpPr>
        <p:spPr>
          <a:xfrm>
            <a:off x="6805264" y="1334254"/>
            <a:ext cx="100811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铜镜</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6" name="TextBox 5"/>
          <p:cNvSpPr txBox="1"/>
          <p:nvPr/>
        </p:nvSpPr>
        <p:spPr>
          <a:xfrm>
            <a:off x="1548680" y="883042"/>
            <a:ext cx="100811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唐</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7" name="TextBox 6"/>
          <p:cNvSpPr txBox="1"/>
          <p:nvPr/>
        </p:nvSpPr>
        <p:spPr>
          <a:xfrm>
            <a:off x="1476672" y="1334254"/>
            <a:ext cx="1296144"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洞庭湖</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2268760" y="1766302"/>
            <a:ext cx="388843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潭面无风镜未磨</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9" name="TextBox 8"/>
          <p:cNvSpPr txBox="1"/>
          <p:nvPr/>
        </p:nvSpPr>
        <p:spPr>
          <a:xfrm>
            <a:off x="3348880" y="2611234"/>
            <a:ext cx="1296144"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山</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0" name="TextBox 9"/>
          <p:cNvSpPr txBox="1"/>
          <p:nvPr/>
        </p:nvSpPr>
        <p:spPr>
          <a:xfrm>
            <a:off x="6766178" y="2611234"/>
            <a:ext cx="104719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青螺</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dissolve">
                                      <p:cBhvr>
                                        <p:cTn id="16" dur="500"/>
                                        <p:tgtEl>
                                          <p:spTgt spid="8"/>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dissolve">
                                      <p:cBhvr>
                                        <p:cTn id="19" dur="500"/>
                                        <p:tgtEl>
                                          <p:spTgt spid="9"/>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dissolv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0288" y="123478"/>
            <a:ext cx="9158792" cy="3816429"/>
          </a:xfrm>
          <a:prstGeom prst="rect">
            <a:avLst/>
          </a:prstGeom>
          <a:noFill/>
        </p:spPr>
        <p:txBody>
          <a:bodyPr wrap="square" rtlCol="0">
            <a:spAutoFit/>
          </a:bodyPr>
          <a:lstStyle/>
          <a:p>
            <a:pPr>
              <a:lnSpc>
                <a:spcPct val="110000"/>
              </a:lnSpc>
            </a:pPr>
            <a:r>
              <a:rPr lang="zh-CN" altLang="en-US" sz="2800" dirty="0" smtClean="0">
                <a:latin typeface="黑体" panose="02010609060101010101" pitchFamily="49" charset="-122"/>
                <a:ea typeface="黑体" panose="02010609060101010101" pitchFamily="49" charset="-122"/>
                <a:cs typeface="楷体" panose="02010609060101010101" pitchFamily="49" charset="-122"/>
              </a:rPr>
              <a:t>    二、读</a:t>
            </a:r>
            <a:r>
              <a:rPr lang="zh-CN" altLang="en-US" sz="2800" dirty="0">
                <a:latin typeface="黑体" panose="02010609060101010101" pitchFamily="49" charset="-122"/>
                <a:ea typeface="黑体" panose="02010609060101010101" pitchFamily="49" charset="-122"/>
                <a:cs typeface="楷体" panose="02010609060101010101" pitchFamily="49" charset="-122"/>
              </a:rPr>
              <a:t>片段，回答问题。</a:t>
            </a:r>
            <a:endParaRPr lang="zh-CN" altLang="en-US" sz="2800" dirty="0">
              <a:latin typeface="楷体" panose="02010609060101010101" pitchFamily="49" charset="-122"/>
              <a:ea typeface="楷体" panose="02010609060101010101" pitchFamily="49" charset="-122"/>
              <a:cs typeface="楷体" panose="02010609060101010101" pitchFamily="49" charset="-122"/>
            </a:endParaRPr>
          </a:p>
          <a:p>
            <a:pPr>
              <a:lnSpc>
                <a:spcPct val="110000"/>
              </a:lnSpc>
            </a:pPr>
            <a:r>
              <a:rPr lang="zh-CN" altLang="en-US" sz="2400" b="1" dirty="0" smtClean="0">
                <a:latin typeface="楷体" panose="02010609060101010101" pitchFamily="49" charset="-122"/>
                <a:ea typeface="楷体" panose="02010609060101010101" pitchFamily="49" charset="-122"/>
                <a:cs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鱼成群结队地在珊瑚丛中穿来穿去，好看极了。有的全身布满彩色的条纹□有的头上长着一簇红缨□有的周身像插着好些扇子□游动的时候飘飘摇摇□有的眼睛圆溜溜的□身上长满了刺□鼓起气来像皮球一样圆□各种各样的鱼多得数不清。正像人们说的那样，</a:t>
            </a:r>
            <a:r>
              <a:rPr lang="zh-CN" altLang="en-US" sz="3200" b="1" u="sng" dirty="0" smtClean="0">
                <a:latin typeface="楷体" panose="02010609060101010101" pitchFamily="49" charset="-122"/>
                <a:ea typeface="楷体" panose="02010609060101010101" pitchFamily="49" charset="-122"/>
                <a:cs typeface="楷体" panose="02010609060101010101" pitchFamily="49" charset="-122"/>
              </a:rPr>
              <a:t>西沙群岛的海里一半是水，一半是鱼。 </a:t>
            </a:r>
            <a:endParaRPr lang="en-US" altLang="zh-CN" sz="3200" u="sng" dirty="0">
              <a:latin typeface="楷体" panose="02010609060101010101" pitchFamily="49" charset="-122"/>
              <a:ea typeface="楷体" panose="02010609060101010101" pitchFamily="49" charset="-122"/>
              <a:cs typeface="楷体" panose="02010609060101010101" pitchFamily="49" charset="-122"/>
            </a:endParaRPr>
          </a:p>
        </p:txBody>
      </p:sp>
      <p:sp>
        <p:nvSpPr>
          <p:cNvPr id="3" name="文本框 2"/>
          <p:cNvSpPr txBox="1"/>
          <p:nvPr/>
        </p:nvSpPr>
        <p:spPr>
          <a:xfrm>
            <a:off x="108139" y="1630707"/>
            <a:ext cx="43204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3" name="文本框 2"/>
          <p:cNvSpPr txBox="1"/>
          <p:nvPr/>
        </p:nvSpPr>
        <p:spPr>
          <a:xfrm>
            <a:off x="5004048" y="1596799"/>
            <a:ext cx="43204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4" name="文本框 2"/>
          <p:cNvSpPr txBox="1"/>
          <p:nvPr/>
        </p:nvSpPr>
        <p:spPr>
          <a:xfrm>
            <a:off x="4572000" y="1131590"/>
            <a:ext cx="43204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2" name="文本框 2"/>
          <p:cNvSpPr txBox="1"/>
          <p:nvPr/>
        </p:nvSpPr>
        <p:spPr>
          <a:xfrm>
            <a:off x="6588222" y="2177556"/>
            <a:ext cx="43204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5" name="文本框 2"/>
          <p:cNvSpPr txBox="1"/>
          <p:nvPr/>
        </p:nvSpPr>
        <p:spPr>
          <a:xfrm>
            <a:off x="80579" y="2120019"/>
            <a:ext cx="43204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6" name="文本框 2"/>
          <p:cNvSpPr txBox="1"/>
          <p:nvPr/>
        </p:nvSpPr>
        <p:spPr>
          <a:xfrm>
            <a:off x="3770767" y="2086111"/>
            <a:ext cx="43204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2" name="文本框 2"/>
          <p:cNvSpPr txBox="1"/>
          <p:nvPr/>
        </p:nvSpPr>
        <p:spPr>
          <a:xfrm>
            <a:off x="2123728" y="2715766"/>
            <a:ext cx="43204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3" name="文本框 5"/>
          <p:cNvSpPr txBox="1"/>
          <p:nvPr/>
        </p:nvSpPr>
        <p:spPr>
          <a:xfrm>
            <a:off x="629816" y="608370"/>
            <a:ext cx="8316416" cy="523220"/>
          </a:xfrm>
          <a:prstGeom prst="rect">
            <a:avLst/>
          </a:prstGeom>
          <a:noFill/>
        </p:spPr>
        <p:txBody>
          <a:bodyPr wrap="square" rtlCol="0">
            <a:spAutoFit/>
          </a:bodyPr>
          <a:lstStyle/>
          <a:p>
            <a:r>
              <a:rPr lang="en-US" altLang="zh-CN" sz="2800" b="1" u="sng" dirty="0" smtClean="0">
                <a:solidFill>
                  <a:srgbClr val="FF0000"/>
                </a:solidFill>
                <a:latin typeface="楷体" panose="02010609060101010101" pitchFamily="49" charset="-122"/>
                <a:ea typeface="楷体" panose="02010609060101010101" pitchFamily="49" charset="-122"/>
              </a:rPr>
              <a:t>                                           </a:t>
            </a:r>
            <a:r>
              <a:rPr lang="en-US" altLang="zh-CN" sz="2800" b="1" u="sng" dirty="0">
                <a:solidFill>
                  <a:srgbClr val="FF0000"/>
                </a:solidFill>
                <a:latin typeface="楷体" panose="02010609060101010101" pitchFamily="49" charset="-122"/>
                <a:ea typeface="楷体" panose="02010609060101010101" pitchFamily="49" charset="-122"/>
              </a:rPr>
              <a:t> </a:t>
            </a:r>
            <a:r>
              <a:rPr lang="en-US" altLang="zh-CN" sz="2800" b="1" u="sng" dirty="0" smtClean="0">
                <a:solidFill>
                  <a:srgbClr val="FF0000"/>
                </a:solidFill>
                <a:latin typeface="楷体" panose="02010609060101010101" pitchFamily="49" charset="-122"/>
                <a:ea typeface="楷体" panose="02010609060101010101" pitchFamily="49" charset="-122"/>
              </a:rPr>
              <a:t>_</a:t>
            </a:r>
            <a:endParaRPr lang="zh-CN" altLang="en-US" sz="2800" b="1" u="sng"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P spid="14" grpId="0"/>
      <p:bldP spid="12" grpId="0"/>
      <p:bldP spid="15" grpId="0"/>
      <p:bldP spid="16" grpId="0"/>
      <p:bldP spid="22" grpId="0"/>
      <p:bldP spid="23"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04056" y="627534"/>
            <a:ext cx="8172400" cy="3881755"/>
          </a:xfrm>
          <a:prstGeom prst="rect">
            <a:avLst/>
          </a:prstGeom>
          <a:noFill/>
        </p:spPr>
        <p:txBody>
          <a:bodyPr wrap="square" rtlCol="0" anchor="t">
            <a:spAutoFit/>
          </a:bodyPr>
          <a:lstStyle/>
          <a:p>
            <a:pPr>
              <a:lnSpc>
                <a:spcPct val="110000"/>
              </a:lnSpc>
            </a:pPr>
            <a:r>
              <a:rPr lang="en-US" altLang="zh-CN" sz="2800" b="1" dirty="0" smtClean="0">
                <a:latin typeface="宋体" panose="02010600030101010101" pitchFamily="2" charset="-122"/>
                <a:ea typeface="宋体" panose="02010600030101010101" pitchFamily="2" charset="-122"/>
                <a:cs typeface="新宋体" panose="02010609030101010101" charset="-122"/>
              </a:rPr>
              <a:t>1.</a:t>
            </a:r>
            <a:r>
              <a:rPr lang="zh-CN" altLang="en-US" sz="2800" b="1" dirty="0" smtClean="0">
                <a:latin typeface="宋体" panose="02010600030101010101" pitchFamily="2" charset="-122"/>
                <a:ea typeface="宋体" panose="02010600030101010101" pitchFamily="2" charset="-122"/>
                <a:cs typeface="新宋体" panose="02010609030101010101" charset="-122"/>
              </a:rPr>
              <a:t>在短文的方框里加上恰当的标点。</a:t>
            </a:r>
            <a:endParaRPr lang="en-US" altLang="zh-CN" sz="2800" b="1" dirty="0" smtClean="0">
              <a:latin typeface="宋体" panose="02010600030101010101" pitchFamily="2" charset="-122"/>
              <a:ea typeface="宋体" panose="02010600030101010101" pitchFamily="2" charset="-122"/>
              <a:cs typeface="新宋体" panose="02010609030101010101" charset="-122"/>
            </a:endParaRPr>
          </a:p>
          <a:p>
            <a:pPr>
              <a:lnSpc>
                <a:spcPct val="110000"/>
              </a:lnSpc>
            </a:pPr>
            <a:r>
              <a:rPr lang="en-US" altLang="zh-CN" sz="2800" b="1" dirty="0" smtClean="0">
                <a:latin typeface="宋体" panose="02010600030101010101" pitchFamily="2" charset="-122"/>
                <a:ea typeface="宋体" panose="02010600030101010101" pitchFamily="2" charset="-122"/>
                <a:cs typeface="新宋体" panose="02010609030101010101" charset="-122"/>
              </a:rPr>
              <a:t>2.</a:t>
            </a:r>
            <a:r>
              <a:rPr lang="zh-CN" altLang="en-US" sz="2800" b="1" dirty="0" smtClean="0">
                <a:latin typeface="宋体" panose="02010600030101010101" pitchFamily="2" charset="-122"/>
                <a:ea typeface="宋体" panose="02010600030101010101" pitchFamily="2" charset="-122"/>
                <a:cs typeface="新宋体" panose="02010609030101010101" charset="-122"/>
              </a:rPr>
              <a:t>用“</a:t>
            </a:r>
            <a:r>
              <a:rPr lang="en-US" altLang="zh-CN" sz="2800" b="1" dirty="0" smtClean="0">
                <a:latin typeface="宋体" panose="02010600030101010101" pitchFamily="2" charset="-122"/>
                <a:ea typeface="宋体" panose="02010600030101010101" pitchFamily="2" charset="-122"/>
                <a:cs typeface="新宋体" panose="02010609030101010101" charset="-122"/>
              </a:rPr>
              <a:t>——”</a:t>
            </a:r>
            <a:r>
              <a:rPr lang="zh-CN" altLang="en-US" sz="2800" b="1" dirty="0" smtClean="0">
                <a:latin typeface="宋体" panose="02010600030101010101" pitchFamily="2" charset="-122"/>
                <a:ea typeface="宋体" panose="02010600030101010101" pitchFamily="2" charset="-122"/>
                <a:cs typeface="新宋体" panose="02010609030101010101" charset="-122"/>
              </a:rPr>
              <a:t>画出这段话的中心句。</a:t>
            </a:r>
            <a:endParaRPr lang="en-US" altLang="zh-CN" sz="2800" b="1" dirty="0" smtClean="0">
              <a:latin typeface="宋体" panose="02010600030101010101" pitchFamily="2" charset="-122"/>
              <a:ea typeface="宋体" panose="02010600030101010101" pitchFamily="2" charset="-122"/>
              <a:cs typeface="新宋体" panose="02010609030101010101" charset="-122"/>
            </a:endParaRPr>
          </a:p>
          <a:p>
            <a:pPr>
              <a:lnSpc>
                <a:spcPct val="110000"/>
              </a:lnSpc>
            </a:pPr>
            <a:r>
              <a:rPr lang="en-US" altLang="zh-CN" sz="2800" b="1" dirty="0" smtClean="0">
                <a:latin typeface="宋体" panose="02010600030101010101" pitchFamily="2" charset="-122"/>
                <a:ea typeface="宋体" panose="02010600030101010101" pitchFamily="2" charset="-122"/>
                <a:cs typeface="新宋体" panose="02010609030101010101" charset="-122"/>
              </a:rPr>
              <a:t>3.</a:t>
            </a:r>
            <a:r>
              <a:rPr lang="zh-CN" altLang="en-US" sz="2800" b="1" dirty="0" smtClean="0">
                <a:latin typeface="宋体" panose="02010600030101010101" pitchFamily="2" charset="-122"/>
                <a:ea typeface="宋体" panose="02010600030101010101" pitchFamily="2" charset="-122"/>
                <a:cs typeface="新宋体" panose="02010609030101010101" charset="-122"/>
              </a:rPr>
              <a:t>读文中画“</a:t>
            </a:r>
            <a:r>
              <a:rPr lang="en-US" altLang="zh-CN" sz="2800" b="1" dirty="0" smtClean="0">
                <a:latin typeface="宋体" panose="02010600030101010101" pitchFamily="2" charset="-122"/>
                <a:ea typeface="宋体" panose="02010600030101010101" pitchFamily="2" charset="-122"/>
                <a:cs typeface="新宋体" panose="02010609030101010101" charset="-122"/>
              </a:rPr>
              <a:t>——”</a:t>
            </a:r>
            <a:r>
              <a:rPr lang="zh-CN" altLang="en-US" sz="2800" b="1" dirty="0" smtClean="0">
                <a:latin typeface="宋体" panose="02010600030101010101" pitchFamily="2" charset="-122"/>
                <a:ea typeface="宋体" panose="02010600030101010101" pitchFamily="2" charset="-122"/>
                <a:cs typeface="新宋体" panose="02010609030101010101" charset="-122"/>
              </a:rPr>
              <a:t>的语句，选出你认为正确的选项</a:t>
            </a:r>
            <a:r>
              <a:rPr lang="en-US" altLang="zh-CN" sz="2800" b="1" dirty="0" smtClean="0">
                <a:latin typeface="宋体" panose="02010600030101010101" pitchFamily="2" charset="-122"/>
                <a:ea typeface="宋体" panose="02010600030101010101" pitchFamily="2" charset="-122"/>
                <a:cs typeface="新宋体" panose="02010609030101010101" charset="-122"/>
              </a:rPr>
              <a:t>(     )</a:t>
            </a:r>
          </a:p>
          <a:p>
            <a:pPr>
              <a:lnSpc>
                <a:spcPct val="110000"/>
              </a:lnSpc>
            </a:pPr>
            <a:r>
              <a:rPr lang="en-US" altLang="zh-CN" sz="2800" b="1" dirty="0" smtClean="0">
                <a:latin typeface="宋体" panose="02010600030101010101" pitchFamily="2" charset="-122"/>
                <a:ea typeface="宋体" panose="02010600030101010101" pitchFamily="2" charset="-122"/>
                <a:cs typeface="新宋体" panose="02010609030101010101" charset="-122"/>
              </a:rPr>
              <a:t>A</a:t>
            </a:r>
            <a:r>
              <a:rPr lang="zh-CN" altLang="en-US" sz="2800" b="1" dirty="0" smtClean="0">
                <a:latin typeface="宋体" panose="02010600030101010101" pitchFamily="2" charset="-122"/>
                <a:ea typeface="宋体" panose="02010600030101010101" pitchFamily="2" charset="-122"/>
                <a:cs typeface="新宋体" panose="02010609030101010101" charset="-122"/>
              </a:rPr>
              <a:t>．这句话强调了西沙群岛的海里鱼非常多，多到鱼和水各占一半的程度。 </a:t>
            </a:r>
            <a:endParaRPr lang="en-US" altLang="zh-CN" sz="2800" b="1" dirty="0" smtClean="0">
              <a:latin typeface="宋体" panose="02010600030101010101" pitchFamily="2" charset="-122"/>
              <a:ea typeface="宋体" panose="02010600030101010101" pitchFamily="2" charset="-122"/>
              <a:cs typeface="新宋体" panose="02010609030101010101" charset="-122"/>
            </a:endParaRPr>
          </a:p>
          <a:p>
            <a:pPr>
              <a:lnSpc>
                <a:spcPct val="110000"/>
              </a:lnSpc>
            </a:pPr>
            <a:r>
              <a:rPr lang="en-US" altLang="zh-CN" sz="2800" b="1" dirty="0" smtClean="0">
                <a:latin typeface="宋体" panose="02010600030101010101" pitchFamily="2" charset="-122"/>
                <a:ea typeface="宋体" panose="02010600030101010101" pitchFamily="2" charset="-122"/>
                <a:cs typeface="新宋体" panose="02010609030101010101" charset="-122"/>
              </a:rPr>
              <a:t>B</a:t>
            </a:r>
            <a:r>
              <a:rPr lang="zh-CN" altLang="en-US" sz="2800" b="1" dirty="0" smtClean="0">
                <a:latin typeface="宋体" panose="02010600030101010101" pitchFamily="2" charset="-122"/>
                <a:ea typeface="宋体" panose="02010600030101010101" pitchFamily="2" charset="-122"/>
                <a:cs typeface="新宋体" panose="02010609030101010101" charset="-122"/>
              </a:rPr>
              <a:t>．这句话强调了西沙群岛的海里鱼非常多，但并不真是鱼和水各占一半，这是一种夸张的写法。</a:t>
            </a:r>
            <a:endParaRPr lang="zh-CN" altLang="en-US" sz="2800" b="1" dirty="0">
              <a:latin typeface="宋体" panose="02010600030101010101" pitchFamily="2" charset="-122"/>
              <a:ea typeface="宋体" panose="02010600030101010101" pitchFamily="2" charset="-122"/>
              <a:sym typeface="+mn-ea"/>
            </a:endParaRPr>
          </a:p>
        </p:txBody>
      </p:sp>
      <p:sp>
        <p:nvSpPr>
          <p:cNvPr id="10" name="文本框 5"/>
          <p:cNvSpPr txBox="1"/>
          <p:nvPr/>
        </p:nvSpPr>
        <p:spPr>
          <a:xfrm>
            <a:off x="1403648" y="2048530"/>
            <a:ext cx="504056" cy="523220"/>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rPr>
              <a:t>B</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7768" y="699542"/>
            <a:ext cx="8604448" cy="3969385"/>
          </a:xfrm>
          <a:prstGeom prst="rect">
            <a:avLst/>
          </a:prstGeom>
          <a:noFill/>
        </p:spPr>
        <p:txBody>
          <a:bodyPr wrap="square" rtlCol="0">
            <a:spAutoFit/>
          </a:bodyPr>
          <a:lstStyle/>
          <a:p>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4.</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判断，正确的打“√”，错误的打“</a:t>
            </a:r>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 </a:t>
            </a:r>
            <a:endPar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endParaRPr>
          </a:p>
          <a:p>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①这段话使用了排比、比喻、夸张等修辞手法。</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(  ) </a:t>
            </a:r>
          </a:p>
          <a:p>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②</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四个“有的”写尽了海里所有种类的鱼的不同样子和形态。</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 ) </a:t>
            </a:r>
          </a:p>
          <a:p>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③</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鱼多从一个方面说明西沙群岛的海里资源丰富，与文章题目的“富饶”相照应。</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800" b="1" u="sng" dirty="0">
              <a:latin typeface="楷体" panose="02010609060101010101" pitchFamily="49" charset="-122"/>
              <a:ea typeface="楷体" panose="02010609060101010101" pitchFamily="49" charset="-122"/>
              <a:cs typeface="楷体" panose="02010609060101010101" pitchFamily="49" charset="-122"/>
            </a:endParaRPr>
          </a:p>
        </p:txBody>
      </p:sp>
      <p:sp>
        <p:nvSpPr>
          <p:cNvPr id="4" name="文本框 3"/>
          <p:cNvSpPr txBox="1"/>
          <p:nvPr/>
        </p:nvSpPr>
        <p:spPr>
          <a:xfrm>
            <a:off x="467544" y="1635646"/>
            <a:ext cx="551180"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3" name="文本框 12"/>
          <p:cNvSpPr txBox="1"/>
          <p:nvPr/>
        </p:nvSpPr>
        <p:spPr>
          <a:xfrm>
            <a:off x="3347864" y="2643758"/>
            <a:ext cx="1152128" cy="523220"/>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8" name="文本框 9"/>
          <p:cNvSpPr txBox="1"/>
          <p:nvPr/>
        </p:nvSpPr>
        <p:spPr>
          <a:xfrm>
            <a:off x="7020272" y="3651870"/>
            <a:ext cx="560534"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8920" y="1102360"/>
            <a:ext cx="8438515" cy="1753235"/>
          </a:xfrm>
          <a:prstGeom prst="rect">
            <a:avLst/>
          </a:prstGeom>
          <a:noFill/>
        </p:spPr>
        <p:txBody>
          <a:bodyPr wrap="square" rtlCol="0">
            <a:spAutoFit/>
          </a:bodyPr>
          <a:lstStyle/>
          <a:p>
            <a:pPr>
              <a:lnSpc>
                <a:spcPct val="150000"/>
              </a:lnSpc>
            </a:pPr>
            <a:r>
              <a:rPr lang="en-US" altLang="zh-CN" sz="3600" b="1" dirty="0" smtClean="0">
                <a:latin typeface="楷体" panose="02010609060101010101" pitchFamily="49" charset="-122"/>
                <a:ea typeface="楷体" panose="02010609060101010101" pitchFamily="49" charset="-122"/>
              </a:rPr>
              <a:t>    </a:t>
            </a:r>
            <a:r>
              <a:rPr lang="zh-CN" altLang="en-US" sz="3600" b="1" dirty="0" smtClean="0">
                <a:latin typeface="楷体" panose="02010609060101010101" pitchFamily="49" charset="-122"/>
                <a:ea typeface="楷体" panose="02010609060101010101" pitchFamily="49" charset="-122"/>
              </a:rPr>
              <a:t>复习完课文的知识点后，我们一起来看看本单元有哪些需要背诵的语句吧！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a880b8d359e011ab247d9311827b61a8.jpg"/>
          <p:cNvPicPr>
            <a:picLocks noChangeAspect="1"/>
          </p:cNvPicPr>
          <p:nvPr/>
        </p:nvPicPr>
        <p:blipFill>
          <a:blip r:embed="rId3" cstate="print"/>
          <a:stretch>
            <a:fillRect/>
          </a:stretch>
        </p:blipFill>
        <p:spPr>
          <a:xfrm>
            <a:off x="-3810" y="0"/>
            <a:ext cx="9147810" cy="5143500"/>
          </a:xfrm>
          <a:prstGeom prst="rect">
            <a:avLst/>
          </a:prstGeom>
        </p:spPr>
      </p:pic>
      <p:sp>
        <p:nvSpPr>
          <p:cNvPr id="2" name="文本框 1"/>
          <p:cNvSpPr txBox="1"/>
          <p:nvPr/>
        </p:nvSpPr>
        <p:spPr>
          <a:xfrm>
            <a:off x="328" y="1457057"/>
            <a:ext cx="9145016" cy="2122805"/>
          </a:xfrm>
          <a:prstGeom prst="rect">
            <a:avLst/>
          </a:prstGeom>
          <a:solidFill>
            <a:srgbClr val="FFFFFF">
              <a:alpha val="69804"/>
            </a:srgbClr>
          </a:solidFill>
        </p:spPr>
        <p:txBody>
          <a:bodyPr wrap="square" rtlCol="0">
            <a:spAutoFit/>
          </a:bodyPr>
          <a:lstStyle/>
          <a:p>
            <a:pPr algn="ctr"/>
            <a:r>
              <a:rPr lang="zh-CN" altLang="en-US" sz="3200" b="1" dirty="0" smtClean="0">
                <a:latin typeface="+mj-ea"/>
                <a:ea typeface="+mj-ea"/>
              </a:rPr>
              <a:t>望天门山</a:t>
            </a:r>
            <a:endParaRPr lang="en-US" altLang="zh-CN" sz="3200" b="1" dirty="0" smtClean="0">
              <a:latin typeface="+mj-ea"/>
              <a:ea typeface="+mj-ea"/>
            </a:endParaRPr>
          </a:p>
          <a:p>
            <a:pPr algn="ct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唐</a:t>
            </a: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李 白</a:t>
            </a:r>
            <a:endParaRPr lang="en-US" altLang="zh-CN" sz="3200" b="1" dirty="0" smtClean="0">
              <a:latin typeface="宋体" panose="02010600030101010101" pitchFamily="2" charset="-122"/>
              <a:ea typeface="宋体" panose="02010600030101010101" pitchFamily="2" charset="-122"/>
            </a:endParaRPr>
          </a:p>
          <a:p>
            <a:pPr algn="ctr"/>
            <a:r>
              <a:rPr lang="zh-CN" altLang="en-US" sz="3200" b="1" dirty="0" smtClean="0">
                <a:latin typeface="楷体" panose="02010609060101010101" pitchFamily="49" charset="-122"/>
                <a:ea typeface="楷体" panose="02010609060101010101" pitchFamily="49" charset="-122"/>
              </a:rPr>
              <a:t>天门中断楚江开，碧水东流至此回。 </a:t>
            </a:r>
            <a:br>
              <a:rPr lang="zh-CN" altLang="en-US" sz="3200" b="1" dirty="0" smtClean="0">
                <a:latin typeface="楷体" panose="02010609060101010101" pitchFamily="49" charset="-122"/>
                <a:ea typeface="楷体" panose="02010609060101010101" pitchFamily="49" charset="-122"/>
              </a:rPr>
            </a:br>
            <a:r>
              <a:rPr lang="zh-CN" altLang="en-US" sz="3200" b="1" dirty="0" smtClean="0">
                <a:latin typeface="楷体" panose="02010609060101010101" pitchFamily="49" charset="-122"/>
                <a:ea typeface="楷体" panose="02010609060101010101" pitchFamily="49" charset="-122"/>
              </a:rPr>
              <a:t>两岸青山相对出，孤帆一片日边来。 </a:t>
            </a:r>
            <a:endParaRPr lang="zh-CN" altLang="en-US" sz="3200" b="1" dirty="0">
              <a:latin typeface="楷体" panose="02010609060101010101" pitchFamily="49" charset="-122"/>
              <a:ea typeface="楷体" panose="02010609060101010101" pitchFamily="49" charset="-122"/>
            </a:endParaRPr>
          </a:p>
        </p:txBody>
      </p:sp>
      <p:grpSp>
        <p:nvGrpSpPr>
          <p:cNvPr id="4" name="组合 3"/>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4"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积累背诵</a:t>
              </a:r>
            </a:p>
          </p:txBody>
        </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stretch>
            <a:fillRect/>
          </a:stretch>
        </p:blipFill>
        <p:spPr>
          <a:xfrm>
            <a:off x="0" y="0"/>
            <a:ext cx="9143365" cy="5143500"/>
          </a:xfrm>
          <a:prstGeom prst="rect">
            <a:avLst/>
          </a:prstGeom>
        </p:spPr>
      </p:pic>
      <p:sp>
        <p:nvSpPr>
          <p:cNvPr id="2" name="文本框 1"/>
          <p:cNvSpPr txBox="1"/>
          <p:nvPr/>
        </p:nvSpPr>
        <p:spPr>
          <a:xfrm>
            <a:off x="-9203" y="1313041"/>
            <a:ext cx="9152568" cy="2122805"/>
          </a:xfrm>
          <a:prstGeom prst="rect">
            <a:avLst/>
          </a:prstGeom>
          <a:solidFill>
            <a:srgbClr val="FFFFFF">
              <a:alpha val="69804"/>
            </a:srgbClr>
          </a:solidFill>
        </p:spPr>
        <p:txBody>
          <a:bodyPr wrap="square" rtlCol="0">
            <a:spAutoFit/>
          </a:bodyPr>
          <a:lstStyle>
            <a:defPPr>
              <a:defRPr lang="zh-CN"/>
            </a:defPPr>
            <a:lvl1pPr algn="ctr">
              <a:defRPr sz="3200" b="1">
                <a:latin typeface="+mj-ea"/>
                <a:ea typeface="+mj-ea"/>
              </a:defRPr>
            </a:lvl1pPr>
          </a:lstStyle>
          <a:p>
            <a:r>
              <a:rPr lang="zh-CN" altLang="en-US" dirty="0"/>
              <a:t> 　 饮湖上初晴后雨</a:t>
            </a:r>
            <a:endParaRPr lang="en-US" altLang="zh-CN" dirty="0"/>
          </a:p>
          <a:p>
            <a:r>
              <a:rPr lang="en-US" altLang="zh-CN" dirty="0"/>
              <a:t>  </a:t>
            </a:r>
            <a:r>
              <a:rPr lang="en-US" altLang="zh-CN" dirty="0" smtClean="0">
                <a:latin typeface="宋体" panose="02010600030101010101" pitchFamily="2" charset="-122"/>
                <a:ea typeface="宋体" panose="02010600030101010101" pitchFamily="2" charset="-122"/>
              </a:rPr>
              <a:t>[</a:t>
            </a:r>
            <a:r>
              <a:rPr lang="zh-CN" altLang="en-US" dirty="0" smtClean="0">
                <a:latin typeface="宋体" panose="02010600030101010101" pitchFamily="2" charset="-122"/>
                <a:ea typeface="宋体" panose="02010600030101010101" pitchFamily="2" charset="-122"/>
              </a:rPr>
              <a:t>宋</a:t>
            </a:r>
            <a:r>
              <a:rPr lang="en-US" altLang="zh-CN" dirty="0" smtClean="0">
                <a:latin typeface="宋体" panose="02010600030101010101" pitchFamily="2" charset="-122"/>
                <a:ea typeface="宋体" panose="02010600030101010101" pitchFamily="2" charset="-122"/>
              </a:rPr>
              <a:t>]</a:t>
            </a:r>
            <a:r>
              <a:rPr lang="zh-CN" altLang="en-US" dirty="0" smtClean="0">
                <a:latin typeface="宋体" panose="02010600030101010101" pitchFamily="2" charset="-122"/>
                <a:ea typeface="宋体" panose="02010600030101010101" pitchFamily="2" charset="-122"/>
              </a:rPr>
              <a:t>苏 轼</a:t>
            </a:r>
            <a:endParaRPr lang="en-US" altLang="zh-CN" dirty="0">
              <a:latin typeface="宋体" panose="02010600030101010101" pitchFamily="2" charset="-122"/>
              <a:ea typeface="宋体" panose="02010600030101010101" pitchFamily="2" charset="-122"/>
            </a:endParaRPr>
          </a:p>
          <a:p>
            <a:r>
              <a:rPr lang="zh-CN" altLang="en-US" dirty="0">
                <a:latin typeface="楷体" panose="02010609060101010101" pitchFamily="49" charset="-122"/>
                <a:ea typeface="楷体" panose="02010609060101010101" pitchFamily="49" charset="-122"/>
              </a:rPr>
              <a:t>水光潋滟晴方好，山色空蒙雨亦奇。 </a:t>
            </a:r>
            <a:br>
              <a:rPr lang="zh-CN" altLang="en-US" dirty="0">
                <a:latin typeface="楷体" panose="02010609060101010101" pitchFamily="49" charset="-122"/>
                <a:ea typeface="楷体" panose="02010609060101010101" pitchFamily="49" charset="-122"/>
              </a:rPr>
            </a:br>
            <a:r>
              <a:rPr lang="zh-CN" altLang="en-US" dirty="0">
                <a:latin typeface="楷体" panose="02010609060101010101" pitchFamily="49" charset="-122"/>
                <a:ea typeface="楷体" panose="02010609060101010101" pitchFamily="49" charset="-122"/>
              </a:rPr>
              <a:t>欲把西湖比西子，淡妆浓抹总相宜。</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gimg2.baidu.com/image_search/src=http%3A%2F%2Fimgs.guwendianji.com%2Fwp-content%2Fuploads%2F2016%2F12%2F7-127.jpg&amp;refer=http%3A%2F%2Fimgs.guwendianji.com&amp;app=2002&amp;size=f9999,10000&amp;q=a80&amp;n=0&amp;g=0n&amp;fmt=jpeg?sec=1617860362&amp;t=917971d0a06b708287e46c703f9747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538"/>
            <a:ext cx="9144000" cy="5164038"/>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0" y="1241033"/>
            <a:ext cx="9144000" cy="2122805"/>
          </a:xfrm>
          <a:prstGeom prst="rect">
            <a:avLst/>
          </a:prstGeom>
          <a:solidFill>
            <a:srgbClr val="FFFFFF">
              <a:alpha val="69804"/>
            </a:srgbClr>
          </a:solidFill>
        </p:spPr>
        <p:txBody>
          <a:bodyPr wrap="square" rtlCol="0">
            <a:spAutoFit/>
          </a:bodyPr>
          <a:lstStyle>
            <a:defPPr>
              <a:defRPr lang="zh-CN"/>
            </a:defPPr>
            <a:lvl1pPr algn="ctr">
              <a:defRPr sz="3200" b="1">
                <a:latin typeface="+mj-ea"/>
                <a:ea typeface="+mj-ea"/>
              </a:defRPr>
            </a:lvl1pPr>
          </a:lstStyle>
          <a:p>
            <a:r>
              <a:rPr lang="zh-CN" altLang="en-US" dirty="0" smtClean="0"/>
              <a:t>望</a:t>
            </a:r>
            <a:r>
              <a:rPr lang="zh-CN" altLang="en-US" dirty="0"/>
              <a:t>洞庭</a:t>
            </a:r>
            <a:endParaRPr lang="en-US" altLang="zh-CN" dirty="0"/>
          </a:p>
          <a:p>
            <a:r>
              <a:rPr lang="en-US" altLang="zh-CN" dirty="0" smtClean="0">
                <a:latin typeface="宋体" panose="02010600030101010101" pitchFamily="2" charset="-122"/>
                <a:ea typeface="宋体" panose="02010600030101010101" pitchFamily="2" charset="-122"/>
              </a:rPr>
              <a:t>[</a:t>
            </a:r>
            <a:r>
              <a:rPr lang="zh-CN" altLang="en-US" dirty="0" smtClean="0">
                <a:latin typeface="宋体" panose="02010600030101010101" pitchFamily="2" charset="-122"/>
                <a:ea typeface="宋体" panose="02010600030101010101" pitchFamily="2" charset="-122"/>
              </a:rPr>
              <a:t>唐</a:t>
            </a:r>
            <a:r>
              <a:rPr lang="en-US" altLang="zh-CN" dirty="0" smtClean="0">
                <a:latin typeface="宋体" panose="02010600030101010101" pitchFamily="2" charset="-122"/>
                <a:ea typeface="宋体" panose="02010600030101010101" pitchFamily="2" charset="-122"/>
              </a:rPr>
              <a:t>]</a:t>
            </a:r>
            <a:r>
              <a:rPr lang="zh-CN" altLang="en-US" dirty="0" smtClean="0">
                <a:latin typeface="宋体" panose="02010600030101010101" pitchFamily="2" charset="-122"/>
                <a:ea typeface="宋体" panose="02010600030101010101" pitchFamily="2" charset="-122"/>
              </a:rPr>
              <a:t>刘禹锡</a:t>
            </a:r>
            <a:endParaRPr lang="en-US" altLang="zh-CN" dirty="0">
              <a:latin typeface="宋体" panose="02010600030101010101" pitchFamily="2" charset="-122"/>
              <a:ea typeface="宋体" panose="02010600030101010101" pitchFamily="2" charset="-122"/>
            </a:endParaRPr>
          </a:p>
          <a:p>
            <a:r>
              <a:rPr lang="zh-CN" altLang="en-US" dirty="0">
                <a:latin typeface="楷体" panose="02010609060101010101" pitchFamily="49" charset="-122"/>
                <a:ea typeface="楷体" panose="02010609060101010101" pitchFamily="49" charset="-122"/>
              </a:rPr>
              <a:t>湖光秋月两相和，潭面无风镜未磨。 </a:t>
            </a:r>
            <a:br>
              <a:rPr lang="zh-CN" altLang="en-US" dirty="0">
                <a:latin typeface="楷体" panose="02010609060101010101" pitchFamily="49" charset="-122"/>
                <a:ea typeface="楷体" panose="02010609060101010101" pitchFamily="49" charset="-122"/>
              </a:rPr>
            </a:br>
            <a:r>
              <a:rPr lang="zh-CN" altLang="en-US" dirty="0">
                <a:latin typeface="楷体" panose="02010609060101010101" pitchFamily="49" charset="-122"/>
                <a:ea typeface="楷体" panose="02010609060101010101" pitchFamily="49" charset="-122"/>
              </a:rPr>
              <a:t>遥望洞庭山水翠，白银盘里一青螺。</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360" y="533008"/>
            <a:ext cx="8157845" cy="3293209"/>
          </a:xfrm>
          <a:prstGeom prst="rect">
            <a:avLst/>
          </a:prstGeom>
          <a:noFill/>
        </p:spPr>
        <p:txBody>
          <a:bodyPr wrap="square" rtlCol="0">
            <a:spAutoFit/>
          </a:bodyPr>
          <a:lstStyle/>
          <a:p>
            <a:r>
              <a:rPr lang="zh-CN" altLang="en-US" sz="3200" dirty="0" smtClean="0">
                <a:solidFill>
                  <a:schemeClr val="tx1"/>
                </a:solidFill>
                <a:latin typeface="黑体" panose="02010609060101010101" pitchFamily="49" charset="-122"/>
                <a:ea typeface="黑体" panose="02010609060101010101" pitchFamily="49" charset="-122"/>
                <a:cs typeface="楷体" panose="02010609060101010101" pitchFamily="49" charset="-122"/>
                <a:sym typeface="+mn-ea"/>
              </a:rPr>
              <a:t>二</a:t>
            </a:r>
            <a:r>
              <a:rPr lang="zh-CN" altLang="en-US" sz="3200" dirty="0" smtClean="0">
                <a:latin typeface="黑体" panose="02010609060101010101" pitchFamily="49" charset="-122"/>
                <a:ea typeface="黑体" panose="02010609060101010101" pitchFamily="49" charset="-122"/>
                <a:cs typeface="楷体" panose="02010609060101010101" pitchFamily="49" charset="-122"/>
                <a:sym typeface="+mn-ea"/>
              </a:rPr>
              <a:t>、给加点的多音字选择正确读音画“√”。</a:t>
            </a:r>
            <a:endParaRPr lang="zh-CN" altLang="en-US" sz="3200" dirty="0">
              <a:solidFill>
                <a:srgbClr val="FF0000"/>
              </a:solidFill>
              <a:latin typeface="黑体" panose="02010609060101010101" pitchFamily="49" charset="-122"/>
              <a:ea typeface="黑体" panose="02010609060101010101" pitchFamily="49" charset="-122"/>
              <a:cs typeface="楷体" panose="02010609060101010101" pitchFamily="49" charset="-122"/>
              <a:sym typeface="+mn-ea"/>
            </a:endParaRPr>
          </a:p>
          <a:p>
            <a:pPr indent="630238">
              <a:lnSpc>
                <a:spcPct val="110000"/>
              </a:lnSpc>
            </a:pP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今晚的月亮又大又圆，就像一个大磨</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en-US" altLang="zh-CN" sz="3200" b="1" dirty="0" err="1" smtClean="0">
                <a:latin typeface="汉语拼音" pitchFamily="34" charset="0"/>
                <a:ea typeface="楷体" panose="02010609060101010101" pitchFamily="49" charset="-122"/>
                <a:cs typeface="汉语拼音" pitchFamily="34" charset="0"/>
                <a:sym typeface="+mn-ea"/>
              </a:rPr>
              <a:t>mó</a:t>
            </a:r>
            <a:r>
              <a:rPr lang="en-US" altLang="zh-CN" sz="3200" b="1" dirty="0" smtClean="0">
                <a:latin typeface="汉语拼音" pitchFamily="34" charset="0"/>
                <a:ea typeface="楷体" panose="02010609060101010101" pitchFamily="49" charset="-122"/>
                <a:cs typeface="汉语拼音" pitchFamily="34" charset="0"/>
                <a:sym typeface="+mn-ea"/>
              </a:rPr>
              <a:t> </a:t>
            </a:r>
            <a:r>
              <a:rPr lang="en-US" altLang="zh-CN" sz="3200" b="1" dirty="0" err="1" smtClean="0">
                <a:latin typeface="汉语拼音" pitchFamily="34" charset="0"/>
                <a:ea typeface="楷体" panose="02010609060101010101" pitchFamily="49" charset="-122"/>
                <a:cs typeface="汉语拼音" pitchFamily="34" charset="0"/>
                <a:sym typeface="+mn-ea"/>
              </a:rPr>
              <a:t>mò</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盘。 </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indent="630238">
              <a:lnSpc>
                <a:spcPct val="110000"/>
              </a:lnSpc>
            </a:pP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海参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en-US" altLang="zh-CN" sz="3200" b="1" dirty="0" err="1" smtClean="0">
                <a:latin typeface="汉语拼音" pitchFamily="34" charset="0"/>
                <a:ea typeface="楷体" panose="02010609060101010101" pitchFamily="49" charset="-122"/>
                <a:cs typeface="汉语拼音" pitchFamily="34" charset="0"/>
                <a:sym typeface="+mn-ea"/>
              </a:rPr>
              <a:t>cān</a:t>
            </a:r>
            <a:r>
              <a:rPr lang="en-US" altLang="zh-CN" sz="3200" b="1" dirty="0" smtClean="0">
                <a:latin typeface="汉语拼音" pitchFamily="34" charset="0"/>
                <a:ea typeface="楷体" panose="02010609060101010101" pitchFamily="49" charset="-122"/>
                <a:cs typeface="汉语拼音" pitchFamily="34" charset="0"/>
                <a:sym typeface="+mn-ea"/>
              </a:rPr>
              <a:t> </a:t>
            </a:r>
            <a:r>
              <a:rPr lang="en-US" altLang="zh-CN" sz="3200" b="1" dirty="0" err="1" smtClean="0">
                <a:latin typeface="汉语拼音" pitchFamily="34" charset="0"/>
                <a:ea typeface="楷体" panose="02010609060101010101" pitchFamily="49" charset="-122"/>
                <a:cs typeface="汉语拼音" pitchFamily="34" charset="0"/>
                <a:sym typeface="+mn-ea"/>
              </a:rPr>
              <a:t>shēn</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具有非常丰富的营养价值。  </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indent="630238">
              <a:lnSpc>
                <a:spcPct val="110000"/>
              </a:lnSpc>
            </a:pP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3.</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班里兴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en-US" altLang="zh-CN" sz="3200" b="1" dirty="0" err="1" smtClean="0">
                <a:latin typeface="汉语拼音" pitchFamily="34" charset="0"/>
                <a:ea typeface="楷体" panose="02010609060101010101" pitchFamily="49" charset="-122"/>
                <a:cs typeface="汉语拼音" pitchFamily="34" charset="0"/>
                <a:sym typeface="+mn-ea"/>
              </a:rPr>
              <a:t>xìng</a:t>
            </a:r>
            <a:r>
              <a:rPr lang="en-US" altLang="zh-CN" sz="3200" b="1" dirty="0" smtClean="0">
                <a:latin typeface="汉语拼音" pitchFamily="34" charset="0"/>
                <a:ea typeface="楷体" panose="02010609060101010101" pitchFamily="49" charset="-122"/>
                <a:cs typeface="汉语拼音" pitchFamily="34" charset="0"/>
                <a:sym typeface="+mn-ea"/>
              </a:rPr>
              <a:t> </a:t>
            </a:r>
            <a:r>
              <a:rPr lang="en-US" altLang="zh-CN" sz="3200" b="1" dirty="0" err="1" smtClean="0">
                <a:latin typeface="汉语拼音" pitchFamily="34" charset="0"/>
                <a:ea typeface="楷体" panose="02010609060101010101" pitchFamily="49" charset="-122"/>
                <a:cs typeface="汉语拼音" pitchFamily="34" charset="0"/>
                <a:sym typeface="+mn-ea"/>
              </a:rPr>
              <a:t>xīng</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起了一股阅读风。</a:t>
            </a:r>
            <a:endParaRPr lang="zh-CN" altLang="en-US" sz="3200" b="1" dirty="0">
              <a:latin typeface="楷体" panose="02010609060101010101" pitchFamily="49" charset="-122"/>
              <a:ea typeface="楷体" panose="02010609060101010101" pitchFamily="49" charset="-122"/>
              <a:cs typeface="楷体" panose="02010609060101010101" pitchFamily="49" charset="-122"/>
            </a:endParaRPr>
          </a:p>
        </p:txBody>
      </p:sp>
      <p:sp>
        <p:nvSpPr>
          <p:cNvPr id="26" name="文本框 7"/>
          <p:cNvSpPr txBox="1"/>
          <p:nvPr/>
        </p:nvSpPr>
        <p:spPr>
          <a:xfrm>
            <a:off x="1572262" y="1820712"/>
            <a:ext cx="563085"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7" name="TextBox 26"/>
          <p:cNvSpPr txBox="1"/>
          <p:nvPr/>
        </p:nvSpPr>
        <p:spPr>
          <a:xfrm>
            <a:off x="7797370" y="1146580"/>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
        <p:nvSpPr>
          <p:cNvPr id="28" name="TextBox 27"/>
          <p:cNvSpPr txBox="1"/>
          <p:nvPr/>
        </p:nvSpPr>
        <p:spPr>
          <a:xfrm>
            <a:off x="2090643" y="2283718"/>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
        <p:nvSpPr>
          <p:cNvPr id="30" name="TextBox 29"/>
          <p:cNvSpPr txBox="1"/>
          <p:nvPr/>
        </p:nvSpPr>
        <p:spPr>
          <a:xfrm>
            <a:off x="2483768" y="3355127"/>
            <a:ext cx="864096" cy="58477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rPr>
              <a:t>．</a:t>
            </a:r>
            <a:endParaRPr lang="zh-CN" altLang="en-US" sz="3200" dirty="0"/>
          </a:p>
        </p:txBody>
      </p:sp>
      <p:sp>
        <p:nvSpPr>
          <p:cNvPr id="32" name="文本框 7"/>
          <p:cNvSpPr txBox="1"/>
          <p:nvPr/>
        </p:nvSpPr>
        <p:spPr>
          <a:xfrm>
            <a:off x="3923928" y="2344926"/>
            <a:ext cx="563085"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34" name="文本框 7"/>
          <p:cNvSpPr txBox="1"/>
          <p:nvPr/>
        </p:nvSpPr>
        <p:spPr>
          <a:xfrm>
            <a:off x="4355976" y="3515370"/>
            <a:ext cx="563085"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000" fill="hold">
                                          <p:stCondLst>
                                            <p:cond delay="0"/>
                                          </p:stCondLst>
                                        </p:cTn>
                                        <p:tgtEl>
                                          <p:spTgt spid="26"/>
                                        </p:tgtEl>
                                        <p:attrNameLst>
                                          <p:attrName>style.visibility</p:attrName>
                                        </p:attrNameLst>
                                      </p:cBhvr>
                                      <p:to>
                                        <p:strVal val="visible"/>
                                      </p:to>
                                    </p:set>
                                    <p:anim calcmode="lin" valueType="num">
                                      <p:cBhvr additive="base">
                                        <p:cTn id="7" dur="1000" fill="hold"/>
                                        <p:tgtEl>
                                          <p:spTgt spid="26"/>
                                        </p:tgtEl>
                                        <p:attrNameLst>
                                          <p:attrName>ppt_x</p:attrName>
                                        </p:attrNameLst>
                                      </p:cBhvr>
                                      <p:tavLst>
                                        <p:tav tm="0">
                                          <p:val>
                                            <p:strVal val="#ppt_x"/>
                                          </p:val>
                                        </p:tav>
                                        <p:tav tm="100000">
                                          <p:val>
                                            <p:strVal val="#ppt_x"/>
                                          </p:val>
                                        </p:tav>
                                      </p:tavLst>
                                    </p:anim>
                                    <p:anim calcmode="lin" valueType="num">
                                      <p:cBhvr additive="base">
                                        <p:cTn id="8" dur="10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000"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ppt_x"/>
                                          </p:val>
                                        </p:tav>
                                        <p:tav tm="100000">
                                          <p:val>
                                            <p:strVal val="#ppt_x"/>
                                          </p:val>
                                        </p:tav>
                                      </p:tavLst>
                                    </p:anim>
                                    <p:anim calcmode="lin" valueType="num">
                                      <p:cBhvr additive="base">
                                        <p:cTn id="12" dur="10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000" fill="hold">
                                          <p:stCondLst>
                                            <p:cond delay="0"/>
                                          </p:stCondLst>
                                        </p:cTn>
                                        <p:tgtEl>
                                          <p:spTgt spid="34"/>
                                        </p:tgtEl>
                                        <p:attrNameLst>
                                          <p:attrName>style.visibility</p:attrName>
                                        </p:attrNameLst>
                                      </p:cBhvr>
                                      <p:to>
                                        <p:strVal val="visible"/>
                                      </p:to>
                                    </p:set>
                                    <p:anim calcmode="lin" valueType="num">
                                      <p:cBhvr additive="base">
                                        <p:cTn id="15" dur="1000" fill="hold"/>
                                        <p:tgtEl>
                                          <p:spTgt spid="34"/>
                                        </p:tgtEl>
                                        <p:attrNameLst>
                                          <p:attrName>ppt_x</p:attrName>
                                        </p:attrNameLst>
                                      </p:cBhvr>
                                      <p:tavLst>
                                        <p:tav tm="0">
                                          <p:val>
                                            <p:strVal val="#ppt_x"/>
                                          </p:val>
                                        </p:tav>
                                        <p:tav tm="100000">
                                          <p:val>
                                            <p:strVal val="#ppt_x"/>
                                          </p:val>
                                        </p:tav>
                                      </p:tavLst>
                                    </p:anim>
                                    <p:anim calcmode="lin" valueType="num">
                                      <p:cBhvr additive="base">
                                        <p:cTn id="16" dur="10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2" grpId="0"/>
      <p:bldP spid="34"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34835" y="1028928"/>
            <a:ext cx="4097205" cy="3415030"/>
          </a:xfrm>
          <a:prstGeom prst="rect">
            <a:avLst/>
          </a:prstGeom>
          <a:noFill/>
        </p:spPr>
        <p:txBody>
          <a:bodyPr wrap="square" rtlCol="0">
            <a:spAutoFit/>
          </a:bodyPr>
          <a:lstStyle/>
          <a:p>
            <a:pPr algn="ctr"/>
            <a:r>
              <a:rPr lang="zh-CN" altLang="en-US" sz="3600" b="1" dirty="0" smtClean="0">
                <a:latin typeface="+mj-ea"/>
                <a:ea typeface="+mj-ea"/>
                <a:cs typeface="楷体" panose="02010609060101010101" pitchFamily="49" charset="-122"/>
              </a:rPr>
              <a:t>早发白帝城</a:t>
            </a:r>
            <a:endParaRPr lang="en-US" altLang="zh-CN" sz="3600" b="1" dirty="0" smtClean="0">
              <a:latin typeface="+mj-ea"/>
              <a:ea typeface="+mj-ea"/>
              <a:cs typeface="楷体" panose="02010609060101010101" pitchFamily="49" charset="-122"/>
            </a:endParaRPr>
          </a:p>
          <a:p>
            <a:pPr algn="ctr"/>
            <a:r>
              <a:rPr lang="en-US" altLang="zh-CN" sz="3600" b="1" dirty="0" smtClean="0">
                <a:latin typeface="宋体" panose="02010600030101010101" pitchFamily="2" charset="-122"/>
                <a:ea typeface="宋体" panose="02010600030101010101" pitchFamily="2" charset="-122"/>
                <a:cs typeface="楷体" panose="02010609060101010101" pitchFamily="49" charset="-122"/>
              </a:rPr>
              <a:t>[</a:t>
            </a:r>
            <a:r>
              <a:rPr lang="zh-CN" altLang="en-US" sz="3600" b="1" dirty="0" smtClean="0">
                <a:latin typeface="宋体" panose="02010600030101010101" pitchFamily="2" charset="-122"/>
                <a:ea typeface="宋体" panose="02010600030101010101" pitchFamily="2" charset="-122"/>
                <a:cs typeface="楷体" panose="02010609060101010101" pitchFamily="49" charset="-122"/>
              </a:rPr>
              <a:t>唐</a:t>
            </a:r>
            <a:r>
              <a:rPr lang="en-US" altLang="zh-CN" sz="3600" b="1" dirty="0" smtClean="0">
                <a:latin typeface="宋体" panose="02010600030101010101" pitchFamily="2" charset="-122"/>
                <a:ea typeface="宋体" panose="02010600030101010101" pitchFamily="2" charset="-122"/>
                <a:cs typeface="楷体" panose="02010609060101010101" pitchFamily="49" charset="-122"/>
              </a:rPr>
              <a:t>]</a:t>
            </a:r>
            <a:r>
              <a:rPr lang="zh-CN" altLang="en-US" sz="3600" b="1" dirty="0" smtClean="0">
                <a:latin typeface="宋体" panose="02010600030101010101" pitchFamily="2" charset="-122"/>
                <a:ea typeface="宋体" panose="02010600030101010101" pitchFamily="2" charset="-122"/>
                <a:cs typeface="楷体" panose="02010609060101010101" pitchFamily="49" charset="-122"/>
              </a:rPr>
              <a:t>刘禹锡</a:t>
            </a:r>
            <a:endParaRPr lang="zh-CN" altLang="en-US" sz="3600" b="1" dirty="0">
              <a:latin typeface="宋体" panose="02010600030101010101" pitchFamily="2" charset="-122"/>
              <a:ea typeface="宋体" panose="02010600030101010101" pitchFamily="2" charset="-122"/>
              <a:cs typeface="楷体" panose="02010609060101010101" pitchFamily="49" charset="-122"/>
            </a:endParaRPr>
          </a:p>
          <a:p>
            <a:pPr algn="ctr"/>
            <a:r>
              <a:rPr lang="zh-CN" altLang="en-US" sz="3600" b="1" dirty="0" smtClean="0">
                <a:latin typeface="楷体" panose="02010609060101010101" pitchFamily="49" charset="-122"/>
                <a:ea typeface="楷体" panose="02010609060101010101" pitchFamily="49" charset="-122"/>
                <a:cs typeface="楷体" panose="02010609060101010101" pitchFamily="49" charset="-122"/>
              </a:rPr>
              <a:t>朝辞白帝彩云间，</a:t>
            </a:r>
            <a:endParaRPr lang="en-US" altLang="zh-CN" sz="3600" b="1" dirty="0" smtClean="0">
              <a:latin typeface="楷体" panose="02010609060101010101" pitchFamily="49" charset="-122"/>
              <a:ea typeface="楷体" panose="02010609060101010101" pitchFamily="49" charset="-122"/>
              <a:cs typeface="楷体" panose="02010609060101010101" pitchFamily="49" charset="-122"/>
            </a:endParaRPr>
          </a:p>
          <a:p>
            <a:pPr algn="ctr"/>
            <a:r>
              <a:rPr lang="zh-CN" altLang="en-US" sz="3600" b="1" dirty="0" smtClean="0">
                <a:latin typeface="楷体" panose="02010609060101010101" pitchFamily="49" charset="-122"/>
                <a:ea typeface="楷体" panose="02010609060101010101" pitchFamily="49" charset="-122"/>
                <a:cs typeface="楷体" panose="02010609060101010101" pitchFamily="49" charset="-122"/>
              </a:rPr>
              <a:t>千里江陵一日还。 </a:t>
            </a:r>
            <a:br>
              <a:rPr lang="zh-CN" altLang="en-US" sz="3600" b="1" dirty="0" smtClean="0">
                <a:latin typeface="楷体" panose="02010609060101010101" pitchFamily="49" charset="-122"/>
                <a:ea typeface="楷体" panose="02010609060101010101" pitchFamily="49" charset="-122"/>
                <a:cs typeface="楷体" panose="02010609060101010101" pitchFamily="49" charset="-122"/>
              </a:rPr>
            </a:br>
            <a:r>
              <a:rPr lang="zh-CN" altLang="en-US" sz="3600" b="1" dirty="0" smtClean="0">
                <a:latin typeface="楷体" panose="02010609060101010101" pitchFamily="49" charset="-122"/>
                <a:ea typeface="楷体" panose="02010609060101010101" pitchFamily="49" charset="-122"/>
                <a:cs typeface="楷体" panose="02010609060101010101" pitchFamily="49" charset="-122"/>
              </a:rPr>
              <a:t>两岸猿声啼不住，</a:t>
            </a:r>
            <a:endParaRPr lang="en-US" altLang="zh-CN" sz="3600" b="1" dirty="0" smtClean="0">
              <a:latin typeface="楷体" panose="02010609060101010101" pitchFamily="49" charset="-122"/>
              <a:ea typeface="楷体" panose="02010609060101010101" pitchFamily="49" charset="-122"/>
              <a:cs typeface="楷体" panose="02010609060101010101" pitchFamily="49" charset="-122"/>
            </a:endParaRPr>
          </a:p>
          <a:p>
            <a:pPr algn="ctr"/>
            <a:r>
              <a:rPr lang="zh-CN" altLang="en-US" sz="3600" b="1" dirty="0" smtClean="0">
                <a:latin typeface="楷体" panose="02010609060101010101" pitchFamily="49" charset="-122"/>
                <a:ea typeface="楷体" panose="02010609060101010101" pitchFamily="49" charset="-122"/>
                <a:cs typeface="楷体" panose="02010609060101010101" pitchFamily="49" charset="-122"/>
              </a:rPr>
              <a:t>轻舟已过万重山。</a:t>
            </a:r>
          </a:p>
        </p:txBody>
      </p:sp>
      <p:sp>
        <p:nvSpPr>
          <p:cNvPr id="2" name="文本框 1"/>
          <p:cNvSpPr txBox="1"/>
          <p:nvPr/>
        </p:nvSpPr>
        <p:spPr>
          <a:xfrm>
            <a:off x="229236" y="267785"/>
            <a:ext cx="1620957" cy="52322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日积月累</a:t>
            </a:r>
          </a:p>
        </p:txBody>
      </p:sp>
      <p:pic>
        <p:nvPicPr>
          <p:cNvPr id="5" name="图片 4" descr="a9b19c99f95c49a38e425093c31d1448.jpg"/>
          <p:cNvPicPr>
            <a:picLocks noChangeAspect="1"/>
          </p:cNvPicPr>
          <p:nvPr/>
        </p:nvPicPr>
        <p:blipFill>
          <a:blip r:embed="rId2" cstate="print"/>
          <a:stretch>
            <a:fillRect/>
          </a:stretch>
        </p:blipFill>
        <p:spPr>
          <a:xfrm>
            <a:off x="5220072" y="723587"/>
            <a:ext cx="3218608" cy="3864387"/>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9512" y="176322"/>
            <a:ext cx="902811" cy="52322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拓展</a:t>
            </a:r>
          </a:p>
        </p:txBody>
      </p:sp>
      <p:sp>
        <p:nvSpPr>
          <p:cNvPr id="8" name="文本框 1"/>
          <p:cNvSpPr txBox="1"/>
          <p:nvPr/>
        </p:nvSpPr>
        <p:spPr>
          <a:xfrm>
            <a:off x="1" y="1113589"/>
            <a:ext cx="8829675" cy="646331"/>
          </a:xfrm>
          <a:prstGeom prst="rect">
            <a:avLst/>
          </a:prstGeom>
          <a:noFill/>
        </p:spPr>
        <p:txBody>
          <a:bodyPr wrap="square" rtlCol="0">
            <a:spAutoFit/>
          </a:bodyPr>
          <a:lstStyle/>
          <a:p>
            <a:r>
              <a:rPr lang="zh-CN" altLang="en-US" b="1" dirty="0" smtClean="0"/>
              <a:t/>
            </a:r>
            <a:br>
              <a:rPr lang="zh-CN" altLang="en-US" b="1" dirty="0" smtClean="0"/>
            </a:br>
            <a:endParaRPr lang="zh-CN" altLang="en-US" b="1" dirty="0"/>
          </a:p>
        </p:txBody>
      </p:sp>
      <p:sp>
        <p:nvSpPr>
          <p:cNvPr id="10" name="文本框 1"/>
          <p:cNvSpPr txBox="1"/>
          <p:nvPr/>
        </p:nvSpPr>
        <p:spPr>
          <a:xfrm>
            <a:off x="581025" y="817392"/>
            <a:ext cx="3990975" cy="3842590"/>
          </a:xfrm>
          <a:prstGeom prst="rect">
            <a:avLst/>
          </a:prstGeom>
          <a:noFill/>
        </p:spPr>
        <p:txBody>
          <a:bodyPr wrap="square" rtlCol="0">
            <a:spAutoFit/>
          </a:bodyPr>
          <a:lstStyle/>
          <a:p>
            <a:pPr algn="ctr">
              <a:lnSpc>
                <a:spcPct val="130000"/>
              </a:lnSpc>
            </a:pPr>
            <a:r>
              <a:rPr lang="zh-CN" altLang="en-US" sz="3200" b="1" dirty="0" smtClean="0">
                <a:latin typeface="黑体" panose="02010609060101010101" pitchFamily="49" charset="-122"/>
                <a:ea typeface="黑体" panose="02010609060101010101" pitchFamily="49" charset="-122"/>
              </a:rPr>
              <a:t> 江畔独步寻花</a:t>
            </a:r>
            <a:endParaRPr lang="en-US" altLang="zh-CN" sz="3200" b="1" dirty="0" smtClean="0">
              <a:latin typeface="黑体" panose="02010609060101010101" pitchFamily="49" charset="-122"/>
              <a:ea typeface="黑体" panose="02010609060101010101" pitchFamily="49" charset="-122"/>
            </a:endParaRPr>
          </a:p>
          <a:p>
            <a:pPr algn="ctr">
              <a:lnSpc>
                <a:spcPct val="130000"/>
              </a:lnSpc>
            </a:pP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唐</a:t>
            </a: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杜 甫</a:t>
            </a:r>
            <a:endParaRPr lang="en-US" altLang="zh-CN" sz="3200" b="1" dirty="0" smtClean="0">
              <a:latin typeface="宋体" panose="02010600030101010101" pitchFamily="2" charset="-122"/>
              <a:ea typeface="宋体" panose="02010600030101010101" pitchFamily="2" charset="-122"/>
            </a:endParaRPr>
          </a:p>
          <a:p>
            <a:pPr algn="ctr">
              <a:lnSpc>
                <a:spcPct val="130000"/>
              </a:lnSpc>
            </a:pPr>
            <a:r>
              <a:rPr lang="zh-CN" altLang="en-US" sz="3200" b="1" dirty="0" smtClean="0">
                <a:latin typeface="楷体" panose="02010609060101010101" pitchFamily="49" charset="-122"/>
                <a:ea typeface="楷体" panose="02010609060101010101" pitchFamily="49" charset="-122"/>
              </a:rPr>
              <a:t>黄四娘家花满蹊，</a:t>
            </a:r>
            <a:endParaRPr lang="en-US" altLang="zh-CN" sz="3200" b="1" dirty="0" smtClean="0">
              <a:latin typeface="楷体" panose="02010609060101010101" pitchFamily="49" charset="-122"/>
              <a:ea typeface="楷体" panose="02010609060101010101" pitchFamily="49" charset="-122"/>
            </a:endParaRPr>
          </a:p>
          <a:p>
            <a:pPr algn="ctr">
              <a:lnSpc>
                <a:spcPct val="130000"/>
              </a:lnSpc>
            </a:pPr>
            <a:r>
              <a:rPr lang="zh-CN" altLang="en-US" sz="3200" b="1" dirty="0" smtClean="0">
                <a:latin typeface="楷体" panose="02010609060101010101" pitchFamily="49" charset="-122"/>
                <a:ea typeface="楷体" panose="02010609060101010101" pitchFamily="49" charset="-122"/>
              </a:rPr>
              <a:t>千朵万朵压枝低。</a:t>
            </a:r>
            <a:br>
              <a:rPr lang="zh-CN" altLang="en-US" sz="3200" b="1" dirty="0" smtClean="0">
                <a:latin typeface="楷体" panose="02010609060101010101" pitchFamily="49" charset="-122"/>
                <a:ea typeface="楷体" panose="02010609060101010101" pitchFamily="49" charset="-122"/>
              </a:rPr>
            </a:br>
            <a:r>
              <a:rPr lang="zh-CN" altLang="en-US" sz="3200" b="1" dirty="0" smtClean="0">
                <a:latin typeface="楷体" panose="02010609060101010101" pitchFamily="49" charset="-122"/>
                <a:ea typeface="楷体" panose="02010609060101010101" pitchFamily="49" charset="-122"/>
              </a:rPr>
              <a:t>留连戏蝶时时舞，</a:t>
            </a:r>
            <a:endParaRPr lang="en-US" altLang="zh-CN" sz="3200" b="1" dirty="0" smtClean="0">
              <a:latin typeface="楷体" panose="02010609060101010101" pitchFamily="49" charset="-122"/>
              <a:ea typeface="楷体" panose="02010609060101010101" pitchFamily="49" charset="-122"/>
            </a:endParaRPr>
          </a:p>
          <a:p>
            <a:pPr algn="ctr">
              <a:lnSpc>
                <a:spcPct val="130000"/>
              </a:lnSpc>
            </a:pPr>
            <a:r>
              <a:rPr lang="zh-CN" altLang="en-US" sz="3200" b="1" dirty="0" smtClean="0">
                <a:latin typeface="楷体" panose="02010609060101010101" pitchFamily="49" charset="-122"/>
                <a:ea typeface="楷体" panose="02010609060101010101" pitchFamily="49" charset="-122"/>
              </a:rPr>
              <a:t>自在娇莺恰恰啼。</a:t>
            </a:r>
          </a:p>
        </p:txBody>
      </p:sp>
      <p:pic>
        <p:nvPicPr>
          <p:cNvPr id="5" name="图片 4" descr="80ffeed3adf2c02f1d264ecdbff48ab8.jpg"/>
          <p:cNvPicPr>
            <a:picLocks noChangeAspect="1"/>
          </p:cNvPicPr>
          <p:nvPr/>
        </p:nvPicPr>
        <p:blipFill>
          <a:blip r:embed="rId3" cstate="print"/>
          <a:stretch>
            <a:fillRect/>
          </a:stretch>
        </p:blipFill>
        <p:spPr>
          <a:xfrm>
            <a:off x="4896392" y="796071"/>
            <a:ext cx="3644451" cy="3863911"/>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2088" y="843558"/>
            <a:ext cx="7380312" cy="3869329"/>
          </a:xfrm>
          <a:prstGeom prst="rect">
            <a:avLst/>
          </a:prstGeom>
          <a:noFill/>
        </p:spPr>
        <p:txBody>
          <a:bodyPr wrap="square" rtlCol="0">
            <a:spAutoFit/>
          </a:bodyPr>
          <a:lstStyle/>
          <a:p>
            <a:pPr>
              <a:lnSpc>
                <a:spcPct val="150000"/>
              </a:lnSpc>
            </a:pPr>
            <a:r>
              <a:rPr lang="zh-CN" altLang="en-US" sz="2800" b="1" dirty="0" smtClean="0">
                <a:latin typeface="黑体" panose="02010609060101010101" pitchFamily="49" charset="-122"/>
                <a:ea typeface="黑体" panose="02010609060101010101" pitchFamily="49" charset="-122"/>
              </a:rPr>
              <a:t>一、积累我在行。</a:t>
            </a:r>
            <a:endParaRPr lang="en-US" altLang="zh-CN" sz="2800" b="1" dirty="0" smtClean="0">
              <a:latin typeface="黑体" panose="02010609060101010101" pitchFamily="49" charset="-122"/>
              <a:ea typeface="黑体" panose="02010609060101010101" pitchFamily="49" charset="-122"/>
            </a:endParaRPr>
          </a:p>
          <a:p>
            <a:pPr>
              <a:lnSpc>
                <a:spcPct val="150000"/>
              </a:lnSpc>
            </a:pPr>
            <a:r>
              <a:rPr lang="en-US" altLang="zh-CN" sz="2800" b="1" dirty="0" smtClean="0">
                <a:latin typeface="楷体" panose="02010609060101010101" pitchFamily="49" charset="-122"/>
                <a:ea typeface="楷体" panose="02010609060101010101" pitchFamily="49" charset="-122"/>
              </a:rPr>
              <a:t>1.</a:t>
            </a:r>
            <a:r>
              <a:rPr lang="zh-CN" altLang="en-US" sz="2800" b="1" dirty="0" smtClean="0">
                <a:latin typeface="楷体" panose="02010609060101010101" pitchFamily="49" charset="-122"/>
                <a:ea typeface="楷体" panose="02010609060101010101" pitchFamily="49" charset="-122"/>
              </a:rPr>
              <a:t>连一连。</a:t>
            </a:r>
            <a:endParaRPr lang="en-US" altLang="zh-CN" sz="2800" b="1" dirty="0" smtClean="0">
              <a:latin typeface="楷体" panose="02010609060101010101" pitchFamily="49" charset="-122"/>
              <a:ea typeface="楷体" panose="02010609060101010101" pitchFamily="49" charset="-122"/>
            </a:endParaRPr>
          </a:p>
          <a:p>
            <a:pPr>
              <a:lnSpc>
                <a:spcPct val="150000"/>
              </a:lnSpc>
            </a:pPr>
            <a:r>
              <a:rPr lang="zh-CN" altLang="en-US" sz="2800" b="1" dirty="0" smtClean="0">
                <a:latin typeface="楷体" panose="02010609060101010101" pitchFamily="49" charset="-122"/>
                <a:ea typeface="楷体" panose="02010609060101010101" pitchFamily="49" charset="-122"/>
              </a:rPr>
              <a:t>两岸青山相对出        潭面无风镜未磨 </a:t>
            </a:r>
            <a:endParaRPr lang="en-US" altLang="zh-CN" sz="2800" b="1" dirty="0" smtClean="0">
              <a:latin typeface="楷体" panose="02010609060101010101" pitchFamily="49" charset="-122"/>
              <a:ea typeface="楷体" panose="02010609060101010101" pitchFamily="49" charset="-122"/>
            </a:endParaRPr>
          </a:p>
          <a:p>
            <a:pPr>
              <a:lnSpc>
                <a:spcPct val="150000"/>
              </a:lnSpc>
            </a:pPr>
            <a:r>
              <a:rPr lang="zh-CN" altLang="en-US" sz="2800" b="1" dirty="0" smtClean="0">
                <a:latin typeface="楷体" panose="02010609060101010101" pitchFamily="49" charset="-122"/>
                <a:ea typeface="楷体" panose="02010609060101010101" pitchFamily="49" charset="-122"/>
              </a:rPr>
              <a:t>欲把西湖比西子        孤帆一片日边来 </a:t>
            </a:r>
            <a:endParaRPr lang="en-US" altLang="zh-CN" sz="2800" b="1" dirty="0" smtClean="0">
              <a:latin typeface="楷体" panose="02010609060101010101" pitchFamily="49" charset="-122"/>
              <a:ea typeface="楷体" panose="02010609060101010101" pitchFamily="49" charset="-122"/>
            </a:endParaRPr>
          </a:p>
          <a:p>
            <a:pPr>
              <a:lnSpc>
                <a:spcPct val="150000"/>
              </a:lnSpc>
            </a:pPr>
            <a:r>
              <a:rPr lang="zh-CN" altLang="en-US" sz="2800" b="1" dirty="0" smtClean="0">
                <a:latin typeface="楷体" panose="02010609060101010101" pitchFamily="49" charset="-122"/>
                <a:ea typeface="楷体" panose="02010609060101010101" pitchFamily="49" charset="-122"/>
              </a:rPr>
              <a:t>湖光秋月两相和        淡妆浓抹总相宜 </a:t>
            </a:r>
            <a:endParaRPr lang="en-US" altLang="zh-CN" sz="2800" b="1" dirty="0" smtClean="0">
              <a:latin typeface="楷体" panose="02010609060101010101" pitchFamily="49" charset="-122"/>
              <a:ea typeface="楷体" panose="02010609060101010101" pitchFamily="49" charset="-122"/>
            </a:endParaRPr>
          </a:p>
          <a:p>
            <a:pPr>
              <a:lnSpc>
                <a:spcPct val="150000"/>
              </a:lnSpc>
            </a:pPr>
            <a:r>
              <a:rPr lang="zh-CN" altLang="en-US" sz="2800" b="1" dirty="0" smtClean="0">
                <a:latin typeface="楷体" panose="02010609060101010101" pitchFamily="49" charset="-122"/>
                <a:ea typeface="楷体" panose="02010609060101010101" pitchFamily="49" charset="-122"/>
              </a:rPr>
              <a:t>两岸猿声啼不住        轻舟已过万重山</a:t>
            </a:r>
            <a:endParaRPr lang="zh-CN" altLang="en-US" sz="2800" b="1" dirty="0">
              <a:latin typeface="楷体" panose="02010609060101010101" pitchFamily="49" charset="-122"/>
              <a:ea typeface="楷体" panose="02010609060101010101" pitchFamily="49" charset="-122"/>
            </a:endParaRPr>
          </a:p>
        </p:txBody>
      </p:sp>
      <p:sp>
        <p:nvSpPr>
          <p:cNvPr id="6" name="文本框 8"/>
          <p:cNvSpPr txBox="1"/>
          <p:nvPr/>
        </p:nvSpPr>
        <p:spPr>
          <a:xfrm>
            <a:off x="324544" y="267494"/>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dirty="0">
                <a:solidFill>
                  <a:schemeClr val="tx1"/>
                </a:solidFill>
                <a:latin typeface="黑体" panose="02010609060101010101" pitchFamily="49" charset="-122"/>
                <a:ea typeface="黑体" panose="02010609060101010101" pitchFamily="49" charset="-122"/>
              </a:rPr>
              <a:t>巩固练习</a:t>
            </a:r>
          </a:p>
        </p:txBody>
      </p:sp>
      <p:cxnSp>
        <p:nvCxnSpPr>
          <p:cNvPr id="11" name="直接连接符 10"/>
          <p:cNvCxnSpPr/>
          <p:nvPr/>
        </p:nvCxnSpPr>
        <p:spPr>
          <a:xfrm>
            <a:off x="3478788" y="2548923"/>
            <a:ext cx="1309236" cy="670899"/>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13" name="直接连接符 12"/>
          <p:cNvCxnSpPr/>
          <p:nvPr/>
        </p:nvCxnSpPr>
        <p:spPr>
          <a:xfrm>
            <a:off x="3426120" y="3212216"/>
            <a:ext cx="1309236" cy="609908"/>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16" name="直接连接符 15"/>
          <p:cNvCxnSpPr/>
          <p:nvPr/>
        </p:nvCxnSpPr>
        <p:spPr>
          <a:xfrm flipV="1">
            <a:off x="3428316" y="2601730"/>
            <a:ext cx="1374698" cy="1150113"/>
          </a:xfrm>
          <a:prstGeom prst="line">
            <a:avLst/>
          </a:prstGeom>
          <a:ln>
            <a:solidFill>
              <a:srgbClr val="FF0000"/>
            </a:solidFill>
          </a:ln>
        </p:spPr>
        <p:style>
          <a:lnRef idx="3">
            <a:schemeClr val="accent4"/>
          </a:lnRef>
          <a:fillRef idx="0">
            <a:schemeClr val="accent4"/>
          </a:fillRef>
          <a:effectRef idx="2">
            <a:schemeClr val="accent4"/>
          </a:effectRef>
          <a:fontRef idx="minor">
            <a:schemeClr val="tx1"/>
          </a:fontRef>
        </p:style>
      </p:cxnSp>
      <p:cxnSp>
        <p:nvCxnSpPr>
          <p:cNvPr id="18" name="直接连接符 17"/>
          <p:cNvCxnSpPr/>
          <p:nvPr/>
        </p:nvCxnSpPr>
        <p:spPr>
          <a:xfrm>
            <a:off x="3498128" y="4443958"/>
            <a:ext cx="1309236" cy="0"/>
          </a:xfrm>
          <a:prstGeom prst="line">
            <a:avLst/>
          </a:prstGeom>
          <a:ln>
            <a:solidFill>
              <a:srgbClr val="FF0000"/>
            </a:solidFill>
          </a:ln>
        </p:spPr>
        <p:style>
          <a:lnRef idx="3">
            <a:schemeClr val="accent4"/>
          </a:lnRef>
          <a:fillRef idx="0">
            <a:schemeClr val="accent4"/>
          </a:fillRef>
          <a:effectRef idx="2">
            <a:schemeClr val="accent4"/>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ox(in)">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heel(4)">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checkerboard(across)">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767265"/>
            <a:ext cx="7920880" cy="2554545"/>
          </a:xfrm>
          <a:prstGeom prst="rect">
            <a:avLst/>
          </a:prstGeom>
          <a:noFill/>
        </p:spPr>
        <p:txBody>
          <a:bodyPr wrap="square" rtlCol="0">
            <a:spAutoFit/>
          </a:bodyPr>
          <a:lstStyle/>
          <a:p>
            <a:pPr indent="630238"/>
            <a:r>
              <a:rPr lang="en-US" altLang="zh-CN" sz="3200" dirty="0" smtClean="0">
                <a:latin typeface="+mj-ea"/>
                <a:ea typeface="+mj-ea"/>
              </a:rPr>
              <a:t>2.</a:t>
            </a:r>
            <a:r>
              <a:rPr lang="zh-CN" altLang="en-US" sz="3200" dirty="0" smtClean="0">
                <a:latin typeface="+mj-ea"/>
                <a:ea typeface="+mj-ea"/>
              </a:rPr>
              <a:t>第</a:t>
            </a:r>
            <a:r>
              <a:rPr lang="en-US" altLang="zh-CN" sz="3200" dirty="0" smtClean="0">
                <a:latin typeface="+mj-ea"/>
                <a:ea typeface="+mj-ea"/>
              </a:rPr>
              <a:t>1</a:t>
            </a:r>
            <a:r>
              <a:rPr lang="zh-CN" altLang="en-US" sz="3200" dirty="0" smtClean="0">
                <a:latin typeface="+mj-ea"/>
                <a:ea typeface="+mj-ea"/>
              </a:rPr>
              <a:t>题中有两句诗描写了天门山的景象，这两句诗的作者是</a:t>
            </a:r>
            <a:r>
              <a:rPr lang="zh-CN" altLang="en-US" sz="3200" u="sng" dirty="0" smtClean="0">
                <a:latin typeface="+mj-ea"/>
                <a:ea typeface="+mj-ea"/>
              </a:rPr>
              <a:t>        </a:t>
            </a:r>
            <a:r>
              <a:rPr lang="zh-CN" altLang="en-US" sz="3200" dirty="0" smtClean="0">
                <a:latin typeface="+mj-ea"/>
                <a:ea typeface="+mj-ea"/>
              </a:rPr>
              <a:t>，题目是</a:t>
            </a:r>
            <a:r>
              <a:rPr lang="en-US" altLang="zh-CN" sz="3200" u="sng" dirty="0" smtClean="0">
                <a:latin typeface="+mj-ea"/>
                <a:ea typeface="+mj-ea"/>
              </a:rPr>
              <a:t>《          》</a:t>
            </a:r>
            <a:r>
              <a:rPr lang="zh-CN" altLang="en-US" sz="3200" dirty="0" smtClean="0">
                <a:latin typeface="+mj-ea"/>
                <a:ea typeface="+mj-ea"/>
              </a:rPr>
              <a:t>，诗中描写天门山雄奇，长江水奔腾不息的诗句是： “</a:t>
            </a:r>
            <a:r>
              <a:rPr lang="en-US" altLang="zh-CN" sz="3200" u="sng" dirty="0" smtClean="0">
                <a:latin typeface="+mj-ea"/>
                <a:ea typeface="+mj-ea"/>
              </a:rPr>
              <a:t>__________________________________</a:t>
            </a:r>
            <a:r>
              <a:rPr lang="zh-CN" altLang="en-US" sz="3200" dirty="0" smtClean="0">
                <a:latin typeface="+mj-ea"/>
                <a:ea typeface="+mj-ea"/>
              </a:rPr>
              <a:t>”</a:t>
            </a:r>
            <a:endParaRPr lang="zh-CN" altLang="en-US" sz="3200" dirty="0">
              <a:latin typeface="+mj-ea"/>
              <a:ea typeface="+mj-ea"/>
            </a:endParaRPr>
          </a:p>
        </p:txBody>
      </p:sp>
      <p:sp>
        <p:nvSpPr>
          <p:cNvPr id="3" name="文本框 3"/>
          <p:cNvSpPr txBox="1"/>
          <p:nvPr/>
        </p:nvSpPr>
        <p:spPr>
          <a:xfrm>
            <a:off x="4929133" y="1222291"/>
            <a:ext cx="1512168"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李白</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4" name="文本框 3"/>
          <p:cNvSpPr txBox="1"/>
          <p:nvPr/>
        </p:nvSpPr>
        <p:spPr>
          <a:xfrm>
            <a:off x="1043608" y="1745397"/>
            <a:ext cx="216024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望天门山</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5" name="文本框 3"/>
          <p:cNvSpPr txBox="1"/>
          <p:nvPr/>
        </p:nvSpPr>
        <p:spPr>
          <a:xfrm>
            <a:off x="1172634" y="2711481"/>
            <a:ext cx="6726724"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天门中断楚江开，碧水东流至此回。</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 y="0"/>
            <a:ext cx="9139428" cy="5143500"/>
          </a:xfrm>
          <a:prstGeom prst="rect">
            <a:avLst/>
          </a:prstGeom>
        </p:spPr>
      </p:pic>
      <p:sp>
        <p:nvSpPr>
          <p:cNvPr id="3" name="文本框 3"/>
          <p:cNvSpPr txBox="1"/>
          <p:nvPr/>
        </p:nvSpPr>
        <p:spPr>
          <a:xfrm>
            <a:off x="651128" y="1419622"/>
            <a:ext cx="7834196" cy="1107996"/>
          </a:xfrm>
          <a:prstGeom prst="rect">
            <a:avLst/>
          </a:prstGeom>
          <a:noFill/>
          <a:effectLst/>
        </p:spPr>
        <p:txBody>
          <a:bodyPr wrap="none" rtlCol="0">
            <a:spAutoFit/>
          </a:bodyPr>
          <a:lstStyle/>
          <a:p>
            <a:pPr algn="ctr"/>
            <a:r>
              <a:rPr kumimoji="1" lang="zh-CN" altLang="en-US" sz="6600" b="1" dirty="0">
                <a:solidFill>
                  <a:srgbClr val="FF6600"/>
                </a:solidFill>
                <a:latin typeface="Xingkai SC" panose="02010800040101010101" pitchFamily="2" charset="-122"/>
                <a:ea typeface="Xingkai SC" panose="02010800040101010101" pitchFamily="2" charset="-122"/>
              </a:rPr>
              <a:t>七彩课堂  伴你成长</a:t>
            </a:r>
          </a:p>
        </p:txBody>
      </p:sp>
      <p:grpSp>
        <p:nvGrpSpPr>
          <p:cNvPr id="2" name="组合 3"/>
          <p:cNvGrpSpPr/>
          <p:nvPr/>
        </p:nvGrpSpPr>
        <p:grpSpPr>
          <a:xfrm>
            <a:off x="6968256" y="0"/>
            <a:ext cx="1927372" cy="771551"/>
            <a:chOff x="6968256" y="-1"/>
            <a:chExt cx="1927372" cy="771551"/>
          </a:xfrm>
        </p:grpSpPr>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r="5468"/>
            <a:stretch>
              <a:fillRect/>
            </a:stretch>
          </p:blipFill>
          <p:spPr>
            <a:xfrm>
              <a:off x="6968256" y="-1"/>
              <a:ext cx="961585" cy="771551"/>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49408" y="124932"/>
              <a:ext cx="1346220" cy="553738"/>
            </a:xfrm>
            <a:prstGeom prst="rect">
              <a:avLst/>
            </a:prstGeom>
          </p:spPr>
        </p:pic>
        <p:sp>
          <p:nvSpPr>
            <p:cNvPr id="7" name="文本框 35"/>
            <p:cNvSpPr txBox="1"/>
            <p:nvPr/>
          </p:nvSpPr>
          <p:spPr>
            <a:xfrm>
              <a:off x="7079329" y="509940"/>
              <a:ext cx="1151277" cy="253916"/>
            </a:xfrm>
            <a:prstGeom prst="rect">
              <a:avLst/>
            </a:prstGeom>
            <a:noFill/>
          </p:spPr>
          <p:txBody>
            <a:bodyPr wrap="none" rtlCol="0">
              <a:spAutoFit/>
            </a:bodyPr>
            <a:lstStyle/>
            <a:p>
              <a:pPr algn="dist"/>
              <a:r>
                <a:rPr kumimoji="1" lang="en-US" altLang="zh-CN" sz="1050" dirty="0">
                  <a:solidFill>
                    <a:prstClr val="white">
                      <a:lumMod val="75000"/>
                    </a:prstClr>
                  </a:solidFill>
                </a:rPr>
                <a:t>QICAIKETANG</a:t>
              </a:r>
              <a:endParaRPr kumimoji="1" lang="zh-CN" altLang="en-US" sz="1050" dirty="0">
                <a:solidFill>
                  <a:prstClr val="white">
                    <a:lumMod val="75000"/>
                  </a:prstClr>
                </a:solidFill>
              </a:endParaRPr>
            </a:p>
          </p:txBody>
        </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9552" y="627534"/>
            <a:ext cx="8264596" cy="3539430"/>
          </a:xfrm>
          <a:prstGeom prst="rect">
            <a:avLst/>
          </a:prstGeom>
          <a:noFill/>
        </p:spPr>
        <p:txBody>
          <a:bodyPr wrap="square" rtlCol="0">
            <a:spAutoFit/>
          </a:bodyPr>
          <a:lstStyle/>
          <a:p>
            <a:r>
              <a:rPr lang="zh-CN" altLang="en-US" sz="3200" b="1" dirty="0" smtClean="0">
                <a:latin typeface="+mn-ea"/>
              </a:rPr>
              <a:t>三、给红色字选择正确的解释。</a:t>
            </a:r>
            <a:endParaRPr lang="en-US" altLang="zh-CN" sz="3200" b="1" dirty="0">
              <a:latin typeface="+mn-ea"/>
            </a:endParaRPr>
          </a:p>
          <a:p>
            <a:r>
              <a:rPr lang="zh-CN" altLang="en-US" sz="3200" b="1" dirty="0" smtClean="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    优</a:t>
            </a:r>
            <a:r>
              <a:rPr lang="zh-CN" altLang="en-US" sz="3200" b="1" dirty="0" smtClean="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①优良；美好（跟“劣”相对）。②充足；富裕。 ③优待。 ④姓。⑤旧时称演戏的人。</a:t>
            </a:r>
          </a:p>
          <a:p>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此地山明水秀</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风景</a:t>
            </a:r>
            <a:r>
              <a:rPr lang="zh-CN" altLang="en-US"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优</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美</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值得一游。（ ）</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我们的拥军</a:t>
            </a:r>
            <a:r>
              <a:rPr lang="zh-CN" altLang="en-US"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优</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属政策不变。</a:t>
            </a:r>
            <a:r>
              <a:rPr lang="zh-CN" altLang="en-US"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3.</a:t>
            </a:r>
            <a:r>
              <a:rPr lang="zh-CN" altLang="en-US" sz="3200" b="1" dirty="0" smtClean="0">
                <a:latin typeface="楷体" panose="02010609060101010101" pitchFamily="49" charset="-122"/>
                <a:ea typeface="楷体" panose="02010609060101010101" pitchFamily="49" charset="-122"/>
              </a:rPr>
              <a:t>现在的生活条件很</a:t>
            </a:r>
            <a:r>
              <a:rPr lang="zh-CN" altLang="en-US" sz="3200" b="1" dirty="0" smtClean="0">
                <a:solidFill>
                  <a:srgbClr val="FF0000"/>
                </a:solidFill>
                <a:latin typeface="楷体" panose="02010609060101010101" pitchFamily="49" charset="-122"/>
                <a:ea typeface="楷体" panose="02010609060101010101" pitchFamily="49" charset="-122"/>
              </a:rPr>
              <a:t>优</a:t>
            </a:r>
            <a:r>
              <a:rPr lang="zh-CN" altLang="en-US" sz="3200" b="1" dirty="0" smtClean="0">
                <a:latin typeface="楷体" panose="02010609060101010101" pitchFamily="49" charset="-122"/>
                <a:ea typeface="楷体" panose="02010609060101010101" pitchFamily="49" charset="-122"/>
              </a:rPr>
              <a:t>裕。</a:t>
            </a:r>
            <a:r>
              <a:rPr lang="zh-CN" altLang="en-US" sz="3200" b="1" dirty="0" smtClean="0"/>
              <a:t>                    （  ）</a:t>
            </a:r>
            <a:endParaRPr lang="zh-CN" altLang="en-US" sz="3200" b="1" dirty="0"/>
          </a:p>
        </p:txBody>
      </p:sp>
      <p:sp>
        <p:nvSpPr>
          <p:cNvPr id="4" name="TextBox 3"/>
          <p:cNvSpPr txBox="1"/>
          <p:nvPr/>
        </p:nvSpPr>
        <p:spPr>
          <a:xfrm>
            <a:off x="7796036" y="2482002"/>
            <a:ext cx="72008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①</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5" name="TextBox 4"/>
          <p:cNvSpPr txBox="1"/>
          <p:nvPr/>
        </p:nvSpPr>
        <p:spPr>
          <a:xfrm>
            <a:off x="7796036" y="3066956"/>
            <a:ext cx="72008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③</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6" name="TextBox 5"/>
          <p:cNvSpPr txBox="1"/>
          <p:nvPr/>
        </p:nvSpPr>
        <p:spPr>
          <a:xfrm>
            <a:off x="7796036" y="3606687"/>
            <a:ext cx="72008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②</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2000"/>
                                        <p:tgtEl>
                                          <p:spTgt spid="4"/>
                                        </p:tgtEl>
                                      </p:cBhvr>
                                    </p:animEffect>
                                  </p:childTnLst>
                                </p:cTn>
                              </p:par>
                              <p:par>
                                <p:cTn id="8" presetID="13"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plus(in)">
                                      <p:cBhvr>
                                        <p:cTn id="10" dur="2000"/>
                                        <p:tgtEl>
                                          <p:spTgt spid="5"/>
                                        </p:tgtEl>
                                      </p:cBhvr>
                                    </p:animEffect>
                                  </p:childTnLst>
                                </p:cTn>
                              </p:par>
                              <p:par>
                                <p:cTn id="11" presetID="13" presetClass="entr" presetSubtype="16"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plus(in)">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9632" y="915566"/>
            <a:ext cx="7056784" cy="2585323"/>
          </a:xfrm>
          <a:prstGeom prst="rect">
            <a:avLst/>
          </a:prstGeom>
          <a:noFill/>
        </p:spPr>
        <p:txBody>
          <a:bodyPr wrap="square" rtlCol="0">
            <a:spAutoFit/>
          </a:bodyPr>
          <a:lstStyle/>
          <a:p>
            <a:pPr>
              <a:lnSpc>
                <a:spcPct val="150000"/>
              </a:lnSpc>
            </a:pPr>
            <a:r>
              <a:rPr lang="en-US" altLang="zh-CN" sz="3600" b="1" dirty="0" smtClean="0">
                <a:latin typeface="楷体" panose="02010609060101010101" pitchFamily="49" charset="-122"/>
                <a:ea typeface="楷体" panose="02010609060101010101" pitchFamily="49" charset="-122"/>
              </a:rPr>
              <a:t>    </a:t>
            </a:r>
            <a:r>
              <a:rPr lang="zh-CN" altLang="en-US" sz="3600" b="1" dirty="0" smtClean="0">
                <a:latin typeface="楷体" panose="02010609060101010101" pitchFamily="49" charset="-122"/>
                <a:ea typeface="楷体" panose="02010609060101010101" pitchFamily="49" charset="-122"/>
              </a:rPr>
              <a:t>掌握了这一单元的生字后，我们再一起看一看本单元有哪些需要掌握的词语吧！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卷草阳台">
  <a:themeElements>
    <a:clrScheme name="卷草阳台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卷草阳台">
      <a:majorFont>
        <a:latin typeface="Arial"/>
        <a:ea typeface="黑体"/>
        <a:cs typeface=""/>
      </a:majorFont>
      <a:minorFont>
        <a:latin typeface="Arial Rounded MT Bold"/>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卷草阳台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卷草阳台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卷草阳台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卷草阳台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卷草阳台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卷草阳台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卷草阳台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卷草阳台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卷草阳台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卷草阳台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卷草阳台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卷草阳台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清香</Template>
  <TotalTime>172</TotalTime>
  <Words>4088</Words>
  <Application>Microsoft Office PowerPoint</Application>
  <PresentationFormat>全屏显示(16:9)</PresentationFormat>
  <Paragraphs>388</Paragraphs>
  <Slides>74</Slides>
  <Notes>55</Notes>
  <HiddenSlides>0</HiddenSlides>
  <MMClips>0</MMClips>
  <ScaleCrop>false</ScaleCrop>
  <HeadingPairs>
    <vt:vector size="4" baseType="variant">
      <vt:variant>
        <vt:lpstr>主题</vt:lpstr>
      </vt:variant>
      <vt:variant>
        <vt:i4>1</vt:i4>
      </vt:variant>
      <vt:variant>
        <vt:lpstr>幻灯片标题</vt:lpstr>
      </vt:variant>
      <vt:variant>
        <vt:i4>74</vt:i4>
      </vt:variant>
    </vt:vector>
  </HeadingPairs>
  <TitlesOfParts>
    <vt:vector size="75" baseType="lpstr">
      <vt:lpstr>卷草阳台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Lenovo</cp:lastModifiedBy>
  <cp:revision>628</cp:revision>
  <dcterms:created xsi:type="dcterms:W3CDTF">2019-08-10T12:25:00Z</dcterms:created>
  <dcterms:modified xsi:type="dcterms:W3CDTF">2023-07-18T03:17:29Z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