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62"/>
  </p:notesMasterIdLst>
  <p:sldIdLst>
    <p:sldId id="258" r:id="rId2"/>
    <p:sldId id="322" r:id="rId3"/>
    <p:sldId id="305" r:id="rId4"/>
    <p:sldId id="259" r:id="rId5"/>
    <p:sldId id="260" r:id="rId6"/>
    <p:sldId id="308" r:id="rId7"/>
    <p:sldId id="331" r:id="rId8"/>
    <p:sldId id="323" r:id="rId9"/>
    <p:sldId id="333" r:id="rId10"/>
    <p:sldId id="261" r:id="rId11"/>
    <p:sldId id="262" r:id="rId12"/>
    <p:sldId id="293" r:id="rId13"/>
    <p:sldId id="294" r:id="rId14"/>
    <p:sldId id="265" r:id="rId15"/>
    <p:sldId id="332" r:id="rId16"/>
    <p:sldId id="317" r:id="rId17"/>
    <p:sldId id="344" r:id="rId18"/>
    <p:sldId id="337" r:id="rId19"/>
    <p:sldId id="264" r:id="rId20"/>
    <p:sldId id="295" r:id="rId21"/>
    <p:sldId id="263" r:id="rId22"/>
    <p:sldId id="268" r:id="rId23"/>
    <p:sldId id="348" r:id="rId24"/>
    <p:sldId id="350" r:id="rId25"/>
    <p:sldId id="351" r:id="rId26"/>
    <p:sldId id="352" r:id="rId27"/>
    <p:sldId id="354" r:id="rId28"/>
    <p:sldId id="361" r:id="rId29"/>
    <p:sldId id="362" r:id="rId30"/>
    <p:sldId id="363" r:id="rId31"/>
    <p:sldId id="367" r:id="rId32"/>
    <p:sldId id="369" r:id="rId33"/>
    <p:sldId id="370" r:id="rId34"/>
    <p:sldId id="325" r:id="rId35"/>
    <p:sldId id="334" r:id="rId36"/>
    <p:sldId id="371" r:id="rId37"/>
    <p:sldId id="372" r:id="rId38"/>
    <p:sldId id="338" r:id="rId39"/>
    <p:sldId id="269" r:id="rId40"/>
    <p:sldId id="270" r:id="rId41"/>
    <p:sldId id="326" r:id="rId42"/>
    <p:sldId id="271" r:id="rId43"/>
    <p:sldId id="356" r:id="rId44"/>
    <p:sldId id="357" r:id="rId45"/>
    <p:sldId id="272" r:id="rId46"/>
    <p:sldId id="273" r:id="rId47"/>
    <p:sldId id="274" r:id="rId48"/>
    <p:sldId id="299" r:id="rId49"/>
    <p:sldId id="275" r:id="rId50"/>
    <p:sldId id="278" r:id="rId51"/>
    <p:sldId id="319" r:id="rId52"/>
    <p:sldId id="340" r:id="rId53"/>
    <p:sldId id="341" r:id="rId54"/>
    <p:sldId id="364" r:id="rId55"/>
    <p:sldId id="343" r:id="rId56"/>
    <p:sldId id="339" r:id="rId57"/>
    <p:sldId id="282" r:id="rId58"/>
    <p:sldId id="283" r:id="rId59"/>
    <p:sldId id="329" r:id="rId60"/>
    <p:sldId id="292" r:id="rId6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CD9"/>
    <a:srgbClr val="FFCC99"/>
    <a:srgbClr val="FFCC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varScale="1">
        <p:scale>
          <a:sx n="144" d="100"/>
          <a:sy n="144" d="100"/>
        </p:scale>
        <p:origin x="-684" y="-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pPr/>
              <a:t>2024/7/19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pPr/>
              <a:t>‹#›</a:t>
            </a:fld>
            <a:endParaRPr lang="zh-CN" altLang="en-US"/>
          </a:p>
        </p:txBody>
      </p:sp>
    </p:spTree>
    <p:extLst>
      <p:ext uri="{BB962C8B-B14F-4D97-AF65-F5344CB8AC3E}">
        <p14:creationId xmlns:p14="http://schemas.microsoft.com/office/powerpoint/2010/main" val="353257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15</a:t>
            </a:fld>
            <a:endParaRPr lang="zh-CN" altLang="en-US"/>
          </a:p>
        </p:txBody>
      </p:sp>
    </p:spTree>
    <p:extLst>
      <p:ext uri="{BB962C8B-B14F-4D97-AF65-F5344CB8AC3E}">
        <p14:creationId xmlns:p14="http://schemas.microsoft.com/office/powerpoint/2010/main" val="913113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17</a:t>
            </a:fld>
            <a:endParaRPr lang="zh-CN" altLang="en-US"/>
          </a:p>
        </p:txBody>
      </p:sp>
    </p:spTree>
    <p:extLst>
      <p:ext uri="{BB962C8B-B14F-4D97-AF65-F5344CB8AC3E}">
        <p14:creationId xmlns:p14="http://schemas.microsoft.com/office/powerpoint/2010/main" val="913113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pPr/>
              <a:t>39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54</a:t>
            </a:fld>
            <a:endParaRPr lang="zh-CN" altLang="en-US"/>
          </a:p>
        </p:txBody>
      </p:sp>
    </p:spTree>
    <p:extLst>
      <p:ext uri="{BB962C8B-B14F-4D97-AF65-F5344CB8AC3E}">
        <p14:creationId xmlns:p14="http://schemas.microsoft.com/office/powerpoint/2010/main" val="19675599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pPr/>
              <a:t>58</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9c6e66273ca4b0495995df0609bc723f.jpeg"/>
          <p:cNvPicPr>
            <a:picLocks noChangeAspect="1"/>
          </p:cNvPicPr>
          <p:nvPr userDrawn="1"/>
        </p:nvPicPr>
        <p:blipFill>
          <a:blip r:embed="rId4" cstate="print">
            <a:extLst>
              <a:ext uri="{BEBA8EAE-BF5A-486C-A8C5-ECC9F3942E4B}">
                <a14:imgProps xmlns:a14="http://schemas.microsoft.com/office/drawing/2010/main">
                  <a14:imgLayer r:embed="rId5">
                    <a14:imgEffect>
                      <a14:artisticBlur/>
                    </a14:imgEffect>
                  </a14:imgLayer>
                </a14:imgProps>
              </a:ext>
            </a:extLst>
          </a:blip>
          <a:stretch>
            <a:fillRect/>
          </a:stretch>
        </p:blipFill>
        <p:spPr>
          <a:xfrm>
            <a:off x="0" y="0"/>
            <a:ext cx="9144000" cy="5143500"/>
          </a:xfrm>
          <a:prstGeom prst="rect">
            <a:avLst/>
          </a:prstGeom>
        </p:spPr>
      </p:pic>
      <p:pic>
        <p:nvPicPr>
          <p:cNvPr id="7" name="图片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733" r:id="rId1"/>
    <p:sldLayoutId id="2147483738" r:id="rId2"/>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itchFamily="34" charset="0"/>
          <a:ea typeface="黑体" pitchFamily="49" charset="-122"/>
        </a:defRPr>
      </a:lvl2pPr>
      <a:lvl3pPr algn="ctr" rtl="0" eaLnBrk="1" fontAlgn="base" hangingPunct="1">
        <a:spcBef>
          <a:spcPct val="0"/>
        </a:spcBef>
        <a:spcAft>
          <a:spcPct val="0"/>
        </a:spcAft>
        <a:defRPr sz="4000" b="1">
          <a:solidFill>
            <a:schemeClr val="tx2"/>
          </a:solidFill>
          <a:latin typeface="Arial" pitchFamily="34" charset="0"/>
          <a:ea typeface="黑体" pitchFamily="49" charset="-122"/>
        </a:defRPr>
      </a:lvl3pPr>
      <a:lvl4pPr algn="ctr" rtl="0" eaLnBrk="1" fontAlgn="base" hangingPunct="1">
        <a:spcBef>
          <a:spcPct val="0"/>
        </a:spcBef>
        <a:spcAft>
          <a:spcPct val="0"/>
        </a:spcAft>
        <a:defRPr sz="4000" b="1">
          <a:solidFill>
            <a:schemeClr val="tx2"/>
          </a:solidFill>
          <a:latin typeface="Arial" pitchFamily="34" charset="0"/>
          <a:ea typeface="黑体" pitchFamily="49" charset="-122"/>
        </a:defRPr>
      </a:lvl4pPr>
      <a:lvl5pPr algn="ctr" rtl="0" eaLnBrk="1" fontAlgn="base" hangingPunct="1">
        <a:spcBef>
          <a:spcPct val="0"/>
        </a:spcBef>
        <a:spcAft>
          <a:spcPct val="0"/>
        </a:spcAft>
        <a:defRPr sz="4000" b="1">
          <a:solidFill>
            <a:schemeClr val="tx2"/>
          </a:solidFill>
          <a:latin typeface="Arial" pitchFamily="34" charset="0"/>
          <a:ea typeface="黑体" pitchFamily="49" charset="-122"/>
        </a:defRPr>
      </a:lvl5pPr>
      <a:lvl6pPr marL="457200" algn="ctr" rtl="0" eaLnBrk="1" fontAlgn="base" hangingPunct="1">
        <a:spcBef>
          <a:spcPct val="0"/>
        </a:spcBef>
        <a:spcAft>
          <a:spcPct val="0"/>
        </a:spcAft>
        <a:defRPr sz="4000" b="1">
          <a:solidFill>
            <a:schemeClr val="tx2"/>
          </a:solidFill>
          <a:latin typeface="Arial" pitchFamily="34" charset="0"/>
          <a:ea typeface="黑体" pitchFamily="49" charset="-122"/>
        </a:defRPr>
      </a:lvl6pPr>
      <a:lvl7pPr marL="914400" algn="ctr" rtl="0" eaLnBrk="1" fontAlgn="base" hangingPunct="1">
        <a:spcBef>
          <a:spcPct val="0"/>
        </a:spcBef>
        <a:spcAft>
          <a:spcPct val="0"/>
        </a:spcAft>
        <a:defRPr sz="4000" b="1">
          <a:solidFill>
            <a:schemeClr val="tx2"/>
          </a:solidFill>
          <a:latin typeface="Arial" pitchFamily="34" charset="0"/>
          <a:ea typeface="黑体" pitchFamily="49" charset="-122"/>
        </a:defRPr>
      </a:lvl7pPr>
      <a:lvl8pPr marL="1371600" algn="ctr" rtl="0" eaLnBrk="1" fontAlgn="base" hangingPunct="1">
        <a:spcBef>
          <a:spcPct val="0"/>
        </a:spcBef>
        <a:spcAft>
          <a:spcPct val="0"/>
        </a:spcAft>
        <a:defRPr sz="4000" b="1">
          <a:solidFill>
            <a:schemeClr val="tx2"/>
          </a:solidFill>
          <a:latin typeface="Arial" pitchFamily="34" charset="0"/>
          <a:ea typeface="黑体" pitchFamily="49" charset="-122"/>
        </a:defRPr>
      </a:lvl8pPr>
      <a:lvl9pPr marL="1828800" algn="ctr" rtl="0" eaLnBrk="1" fontAlgn="base" hangingPunct="1">
        <a:spcBef>
          <a:spcPct val="0"/>
        </a:spcBef>
        <a:spcAft>
          <a:spcPct val="0"/>
        </a:spcAft>
        <a:defRPr sz="4000" b="1">
          <a:solidFill>
            <a:schemeClr val="tx2"/>
          </a:solidFill>
          <a:latin typeface="Arial" pitchFamily="34" charset="0"/>
          <a:ea typeface="黑体"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19971;&#24425;-&#35838;&#25991;&#26391;&#35835;-2%20&#26690;&#26519;&#23665;&#27700;.mp4"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19971;&#24425;-&#35838;&#25991;&#26391;&#35835;-2%20&#26690;&#26519;&#23665;&#27700;.mp4" TargetMode="Externa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第三单元复习</a:t>
            </a:r>
          </a:p>
        </p:txBody>
      </p:sp>
      <p:sp>
        <p:nvSpPr>
          <p:cNvPr id="3" name="矩形 2">
            <a:extLst>
              <a:ext uri="{FF2B5EF4-FFF2-40B4-BE49-F238E27FC236}">
                <a16:creationId xmlns="" xmlns:a16="http://schemas.microsoft.com/office/drawing/2014/main" id="{3F8D0C72-A7B9-491F-9933-844D657FBADF}"/>
              </a:ext>
            </a:extLst>
          </p:cNvPr>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TextBox 2">
            <a:extLst>
              <a:ext uri="{FF2B5EF4-FFF2-40B4-BE49-F238E27FC236}">
                <a16:creationId xmlns="" xmlns:a16="http://schemas.microsoft.com/office/drawing/2014/main" id="{AAE0C18D-4694-4AC1-A25E-17C30AAFB706}"/>
              </a:ext>
            </a:extLst>
          </p:cNvPr>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99593" y="876857"/>
            <a:ext cx="7632848" cy="3207629"/>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106907" y="947504"/>
            <a:ext cx="7416824" cy="3046988"/>
          </a:xfrm>
          <a:prstGeom prst="rect">
            <a:avLst/>
          </a:prstGeom>
          <a:noFill/>
        </p:spPr>
        <p:txBody>
          <a:bodyPr wrap="square" rtlCol="0">
            <a:spAutoFit/>
          </a:bodyPr>
          <a:lstStyle/>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火柴   围裙   可怜   </a:t>
            </a:r>
            <a:r>
              <a:rPr lang="zh-CN" altLang="en-US" sz="3200" b="1" dirty="0" smtClean="0">
                <a:latin typeface="楷体" panose="02010609060101010101" charset="-122"/>
                <a:ea typeface="楷体" panose="02010609060101010101" charset="-122"/>
                <a:cs typeface="楷体" panose="02010609060101010101" charset="-122"/>
                <a:sym typeface="+mn-ea"/>
              </a:rPr>
              <a:t>几乎   哪怕</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暖和   蜡烛   </a:t>
            </a:r>
            <a:r>
              <a:rPr lang="zh-CN" altLang="en-US" sz="3200" b="1" dirty="0">
                <a:latin typeface="楷体" panose="02010609060101010101" charset="-122"/>
                <a:ea typeface="楷体" panose="02010609060101010101" charset="-122"/>
                <a:cs typeface="楷体" panose="02010609060101010101" charset="-122"/>
                <a:sym typeface="+mn-ea"/>
              </a:rPr>
              <a:t>亮光  </a:t>
            </a:r>
            <a:r>
              <a:rPr lang="zh-CN" altLang="en-US" sz="3200" b="1" dirty="0" smtClean="0">
                <a:latin typeface="楷体" panose="02010609060101010101" charset="-122"/>
                <a:ea typeface="楷体" panose="02010609060101010101" charset="-122"/>
                <a:cs typeface="楷体" panose="02010609060101010101" charset="-122"/>
                <a:sym typeface="+mn-ea"/>
              </a:rPr>
              <a:t> 痛苦   清晨</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rPr>
              <a:t>旅行   </a:t>
            </a:r>
            <a:r>
              <a:rPr lang="zh-CN" altLang="en-US" sz="3200" b="1" dirty="0">
                <a:latin typeface="楷体" panose="02010609060101010101" charset="-122"/>
                <a:ea typeface="楷体" panose="02010609060101010101" charset="-122"/>
                <a:cs typeface="楷体" panose="02010609060101010101" charset="-122"/>
              </a:rPr>
              <a:t>要好  </a:t>
            </a:r>
            <a:r>
              <a:rPr lang="zh-CN" altLang="en-US" sz="3200" b="1" dirty="0" smtClean="0">
                <a:latin typeface="楷体" panose="02010609060101010101" charset="-122"/>
                <a:ea typeface="楷体" panose="02010609060101010101" charset="-122"/>
                <a:cs typeface="楷体" panose="02010609060101010101" charset="-122"/>
              </a:rPr>
              <a:t> 咱们   草堆   作声</a:t>
            </a:r>
            <a:endParaRPr lang="en-US" altLang="zh-CN" sz="3200" b="1" dirty="0" smtClean="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rPr>
              <a:t>答应   做梦   救命   拼命   消化</a:t>
            </a:r>
            <a:endParaRPr lang="en-US" altLang="zh-CN" sz="3200" b="1" dirty="0" smtClean="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rPr>
              <a:t>当然   知觉   </a:t>
            </a:r>
            <a:r>
              <a:rPr lang="zh-CN" altLang="en-US" sz="3200" b="1" dirty="0" smtClean="0">
                <a:latin typeface="楷体" panose="02010609060101010101" charset="-122"/>
                <a:ea typeface="楷体" panose="02010609060101010101" charset="-122"/>
                <a:cs typeface="楷体" panose="02010609060101010101" charset="-122"/>
              </a:rPr>
              <a:t>眼泪   </a:t>
            </a:r>
            <a:r>
              <a:rPr lang="zh-CN" altLang="en-US" sz="3200" b="1" dirty="0" smtClean="0">
                <a:latin typeface="楷体" panose="02010609060101010101" charset="-122"/>
                <a:ea typeface="楷体" panose="02010609060101010101" charset="-122"/>
                <a:cs typeface="楷体" panose="02010609060101010101" charset="-122"/>
              </a:rPr>
              <a:t>来得及</a:t>
            </a:r>
            <a:endParaRPr lang="en-US" altLang="zh-CN" sz="3200" b="1" dirty="0">
              <a:latin typeface="楷体" panose="02010609060101010101" charset="-122"/>
              <a:ea typeface="楷体" panose="02010609060101010101" charset="-122"/>
              <a:cs typeface="楷体" panose="02010609060101010101" charset="-122"/>
            </a:endParaRPr>
          </a:p>
        </p:txBody>
      </p:sp>
      <p:grpSp>
        <p:nvGrpSpPr>
          <p:cNvPr id="3" name="组合 3"/>
          <p:cNvGrpSpPr/>
          <p:nvPr/>
        </p:nvGrpSpPr>
        <p:grpSpPr>
          <a:xfrm>
            <a:off x="-36512" y="11809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p>
          </p:txBody>
        </p:sp>
      </p:grpSp>
      <p:sp>
        <p:nvSpPr>
          <p:cNvPr id="11" name="横卷形 10"/>
          <p:cNvSpPr/>
          <p:nvPr/>
        </p:nvSpPr>
        <p:spPr>
          <a:xfrm>
            <a:off x="179512" y="4227934"/>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a:solidFill>
                  <a:srgbClr val="FF0000"/>
                </a:solidFill>
              </a:rPr>
              <a:t>解析：进行词语积累时要注意读准字音，熟记字形，理解词意。</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58" y="555526"/>
            <a:ext cx="3877985"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《卖火柴的小女孩》</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755576" y="1347614"/>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哆哆嗦嗦：</a:t>
            </a:r>
            <a:r>
              <a:rPr lang="zh-CN" altLang="en-US" sz="2800" b="1" dirty="0">
                <a:latin typeface="楷体" panose="02010609060101010101" charset="-122"/>
                <a:ea typeface="楷体" panose="02010609060101010101" charset="-122"/>
                <a:sym typeface="+mn-ea"/>
              </a:rPr>
              <a:t>形容因受外界刺激而身体不由自主的颤动</a:t>
            </a:r>
            <a:r>
              <a:rPr lang="en-US" altLang="zh-CN" sz="2800" b="1" dirty="0">
                <a:latin typeface="楷体" panose="02010609060101010101" charset="-122"/>
                <a:ea typeface="楷体" panose="02010609060101010101" charset="-122"/>
                <a:sym typeface="+mn-ea"/>
              </a:rPr>
              <a:t>,</a:t>
            </a:r>
            <a:r>
              <a:rPr lang="zh-CN" altLang="en-US" sz="2800" b="1" dirty="0">
                <a:latin typeface="楷体" panose="02010609060101010101" charset="-122"/>
                <a:ea typeface="楷体" panose="02010609060101010101" charset="-122"/>
                <a:sym typeface="+mn-ea"/>
              </a:rPr>
              <a:t>牙齿上下打架也为哆嗦的表现。</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1" y="843558"/>
            <a:ext cx="3877985"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《在牛肚子里旅行》</a:t>
            </a:r>
            <a:endParaRPr lang="zh-CN" altLang="en-US" sz="3200" dirty="0">
              <a:latin typeface="黑体" panose="02010609060101010101" pitchFamily="49" charset="-122"/>
              <a:ea typeface="黑体" panose="02010609060101010101" pitchFamily="49" charset="-122"/>
            </a:endParaRPr>
          </a:p>
        </p:txBody>
      </p:sp>
      <p:sp>
        <p:nvSpPr>
          <p:cNvPr id="6" name="文本框 3"/>
          <p:cNvSpPr txBox="1"/>
          <p:nvPr/>
        </p:nvSpPr>
        <p:spPr>
          <a:xfrm>
            <a:off x="755576" y="1707654"/>
            <a:ext cx="7029488" cy="523220"/>
          </a:xfrm>
          <a:prstGeom prst="rect">
            <a:avLst/>
          </a:prstGeom>
          <a:noFill/>
        </p:spPr>
        <p:txBody>
          <a:bodyPr wrap="non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大吃一惊：</a:t>
            </a:r>
            <a:r>
              <a:rPr lang="zh-CN" altLang="en-US" sz="2800" b="1" dirty="0">
                <a:latin typeface="楷体" panose="02010609060101010101" charset="-122"/>
                <a:ea typeface="楷体" panose="02010609060101010101" charset="-122"/>
                <a:sym typeface="+mn-ea"/>
              </a:rPr>
              <a:t>形容对发生的事感到十分意外。</a:t>
            </a:r>
            <a:endParaRPr lang="zh-CN" altLang="en-US" sz="2800" b="1" dirty="0">
              <a:latin typeface="楷体" panose="02010609060101010101" charset="-122"/>
              <a:ea typeface="楷体" panose="02010609060101010101" charset="-122"/>
            </a:endParaRPr>
          </a:p>
        </p:txBody>
      </p:sp>
      <p:sp>
        <p:nvSpPr>
          <p:cNvPr id="7" name="文本框 3"/>
          <p:cNvSpPr txBox="1"/>
          <p:nvPr/>
        </p:nvSpPr>
        <p:spPr>
          <a:xfrm>
            <a:off x="755576" y="2507492"/>
            <a:ext cx="8111516" cy="523220"/>
          </a:xfrm>
          <a:prstGeom prst="rect">
            <a:avLst/>
          </a:prstGeom>
          <a:noFill/>
        </p:spPr>
        <p:txBody>
          <a:bodyPr wrap="non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细嚼慢咽：</a:t>
            </a:r>
            <a:r>
              <a:rPr lang="zh-CN" altLang="en-US" sz="2800" b="1" dirty="0">
                <a:latin typeface="楷体" panose="02010609060101010101" charset="-122"/>
                <a:ea typeface="楷体" panose="02010609060101010101" charset="-122"/>
                <a:sym typeface="+mn-ea"/>
              </a:rPr>
              <a:t>本指慢慢地吃东西。引申慢慢去体味。</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339502"/>
            <a:ext cx="2646878"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《一块奶酪》</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467544" y="1275606"/>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争先恐后：</a:t>
            </a:r>
            <a:r>
              <a:rPr lang="zh-CN" altLang="en-US" sz="2800" b="1" dirty="0">
                <a:latin typeface="楷体" panose="02010609060101010101" charset="-122"/>
                <a:ea typeface="楷体" panose="02010609060101010101" charset="-122"/>
                <a:sym typeface="+mn-ea"/>
              </a:rPr>
              <a:t>指争着向前，唯恐落后。</a:t>
            </a:r>
            <a:endParaRPr lang="zh-CN" altLang="en-US" sz="2800" b="1" dirty="0">
              <a:latin typeface="楷体" panose="02010609060101010101" charset="-122"/>
              <a:ea typeface="楷体" panose="02010609060101010101" charset="-122"/>
            </a:endParaRPr>
          </a:p>
        </p:txBody>
      </p:sp>
      <p:sp>
        <p:nvSpPr>
          <p:cNvPr id="6" name="文本框 3"/>
          <p:cNvSpPr txBox="1"/>
          <p:nvPr/>
        </p:nvSpPr>
        <p:spPr>
          <a:xfrm>
            <a:off x="467544" y="2093892"/>
            <a:ext cx="9144000"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七上八下：</a:t>
            </a:r>
            <a:r>
              <a:rPr lang="zh-CN" altLang="en-US" sz="2800" b="1" dirty="0">
                <a:latin typeface="楷体" panose="02010609060101010101" charset="-122"/>
                <a:ea typeface="楷体" panose="02010609060101010101" charset="-122"/>
                <a:sym typeface="+mn-ea"/>
              </a:rPr>
              <a:t>形容心里慌乱不安，无所适从的感觉</a:t>
            </a:r>
            <a:r>
              <a:rPr lang="zh-CN" altLang="en-US" sz="2800" b="1" dirty="0" smtClean="0">
                <a:latin typeface="楷体" panose="02010609060101010101" charset="-122"/>
                <a:ea typeface="楷体" panose="02010609060101010101" charset="-122"/>
                <a:sym typeface="+mn-ea"/>
              </a:rPr>
              <a:t>；</a:t>
            </a:r>
            <a:endParaRPr lang="en-US" altLang="zh-CN" sz="2800" b="1" dirty="0" smtClean="0">
              <a:latin typeface="楷体" panose="02010609060101010101" charset="-122"/>
              <a:ea typeface="楷体" panose="02010609060101010101" charset="-122"/>
              <a:sym typeface="+mn-ea"/>
            </a:endParaRPr>
          </a:p>
          <a:p>
            <a:r>
              <a:rPr lang="zh-CN" altLang="en-US" sz="2800" b="1" dirty="0" smtClean="0">
                <a:latin typeface="楷体" panose="02010609060101010101" charset="-122"/>
                <a:ea typeface="楷体" panose="02010609060101010101" charset="-122"/>
                <a:sym typeface="+mn-ea"/>
              </a:rPr>
              <a:t>也</a:t>
            </a:r>
            <a:r>
              <a:rPr lang="zh-CN" altLang="en-US" sz="2800" b="1" dirty="0">
                <a:latin typeface="楷体" panose="02010609060101010101" charset="-122"/>
                <a:ea typeface="楷体" panose="02010609060101010101" charset="-122"/>
                <a:sym typeface="+mn-ea"/>
              </a:rPr>
              <a:t>指零落不齐或纷乱不齐。</a:t>
            </a:r>
            <a:endParaRPr lang="zh-CN" altLang="en-US" sz="2800" b="1" dirty="0">
              <a:latin typeface="楷体" panose="02010609060101010101" charset="-122"/>
              <a:ea typeface="楷体" panose="02010609060101010101" charset="-122"/>
            </a:endParaRPr>
          </a:p>
        </p:txBody>
      </p:sp>
      <p:sp>
        <p:nvSpPr>
          <p:cNvPr id="5" name="文本框 3"/>
          <p:cNvSpPr txBox="1"/>
          <p:nvPr/>
        </p:nvSpPr>
        <p:spPr>
          <a:xfrm>
            <a:off x="466056" y="3219822"/>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四面八方：</a:t>
            </a:r>
            <a:r>
              <a:rPr lang="zh-CN" altLang="en-US" sz="2800" b="1" dirty="0">
                <a:latin typeface="楷体" panose="02010609060101010101" charset="-122"/>
                <a:ea typeface="楷体" panose="02010609060101010101" charset="-122"/>
                <a:sym typeface="+mn-ea"/>
              </a:rPr>
              <a:t>各个方面或各个地方。</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03412" y="622359"/>
            <a:ext cx="1736340" cy="461665"/>
          </a:xfrm>
          <a:prstGeom prst="rect">
            <a:avLst/>
          </a:prstGeom>
          <a:solidFill>
            <a:srgbClr val="92D050"/>
          </a:solidFill>
          <a:ln>
            <a:solidFill>
              <a:schemeClr val="bg1"/>
            </a:solidFill>
          </a:ln>
        </p:spPr>
        <p:txBody>
          <a:bodyPr wrap="square" rtlCol="0">
            <a:spAutoFit/>
          </a:bodyPr>
          <a:lstStyle>
            <a:defPPr>
              <a:defRPr lang="zh-CN"/>
            </a:defPPr>
            <a:lvl1pPr>
              <a:defRPr sz="2400">
                <a:latin typeface="+mj-ea"/>
                <a:ea typeface="+mj-ea"/>
              </a:defRPr>
            </a:lvl1pPr>
          </a:lstStyle>
          <a:p>
            <a:pPr algn="ctr"/>
            <a:r>
              <a:rPr lang="en-US" altLang="zh-CN" dirty="0">
                <a:sym typeface="+mn-ea"/>
              </a:rPr>
              <a:t>AABB</a:t>
            </a:r>
            <a:r>
              <a:rPr lang="zh-CN" altLang="en-US" dirty="0">
                <a:sym typeface="+mn-ea"/>
              </a:rPr>
              <a:t>式</a:t>
            </a:r>
          </a:p>
        </p:txBody>
      </p:sp>
      <p:sp>
        <p:nvSpPr>
          <p:cNvPr id="4" name="文本框 3"/>
          <p:cNvSpPr txBox="1"/>
          <p:nvPr/>
        </p:nvSpPr>
        <p:spPr>
          <a:xfrm>
            <a:off x="6444208" y="3016745"/>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四面八方</a:t>
            </a:r>
          </a:p>
        </p:txBody>
      </p:sp>
      <p:sp>
        <p:nvSpPr>
          <p:cNvPr id="10" name="文本框 9"/>
          <p:cNvSpPr txBox="1"/>
          <p:nvPr/>
        </p:nvSpPr>
        <p:spPr>
          <a:xfrm>
            <a:off x="2523423" y="555526"/>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哆哆嗦嗦</a:t>
            </a:r>
          </a:p>
        </p:txBody>
      </p:sp>
      <p:sp>
        <p:nvSpPr>
          <p:cNvPr id="13" name="TextBox 12"/>
          <p:cNvSpPr txBox="1"/>
          <p:nvPr/>
        </p:nvSpPr>
        <p:spPr>
          <a:xfrm>
            <a:off x="603412" y="2306111"/>
            <a:ext cx="1800200" cy="461665"/>
          </a:xfrm>
          <a:prstGeom prst="rect">
            <a:avLst/>
          </a:prstGeom>
          <a:solidFill>
            <a:srgbClr val="92D050"/>
          </a:solidFill>
          <a:ln>
            <a:solidFill>
              <a:schemeClr val="bg1"/>
            </a:solidFill>
          </a:ln>
        </p:spPr>
        <p:txBody>
          <a:bodyPr wrap="square" rtlCol="0">
            <a:spAutoFit/>
          </a:bodyPr>
          <a:lstStyle/>
          <a:p>
            <a:pPr algn="ctr"/>
            <a:r>
              <a:rPr lang="zh-CN" altLang="en-US" sz="2400" dirty="0">
                <a:latin typeface="+mj-ea"/>
                <a:ea typeface="+mj-ea"/>
              </a:rPr>
              <a:t>含有反义词</a:t>
            </a:r>
          </a:p>
        </p:txBody>
      </p:sp>
      <p:sp>
        <p:nvSpPr>
          <p:cNvPr id="15" name="文本框 9"/>
          <p:cNvSpPr txBox="1"/>
          <p:nvPr/>
        </p:nvSpPr>
        <p:spPr>
          <a:xfrm>
            <a:off x="2523423" y="2226708"/>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争先恐后</a:t>
            </a:r>
          </a:p>
        </p:txBody>
      </p:sp>
      <p:sp>
        <p:nvSpPr>
          <p:cNvPr id="16" name="文本框 2"/>
          <p:cNvSpPr txBox="1"/>
          <p:nvPr/>
        </p:nvSpPr>
        <p:spPr>
          <a:xfrm>
            <a:off x="603412" y="3147988"/>
            <a:ext cx="1800200" cy="461665"/>
          </a:xfrm>
          <a:prstGeom prst="rect">
            <a:avLst/>
          </a:prstGeom>
          <a:solidFill>
            <a:srgbClr val="92D050"/>
          </a:solidFill>
          <a:ln>
            <a:solidFill>
              <a:schemeClr val="bg1"/>
            </a:solidFill>
          </a:ln>
        </p:spPr>
        <p:txBody>
          <a:bodyPr wrap="square" rtlCol="0">
            <a:spAutoFit/>
          </a:bodyPr>
          <a:lstStyle>
            <a:defPPr>
              <a:defRPr lang="zh-CN"/>
            </a:defPPr>
            <a:lvl1pPr>
              <a:defRPr sz="2400">
                <a:latin typeface="+mj-ea"/>
                <a:ea typeface="+mj-ea"/>
              </a:defRPr>
            </a:lvl1pPr>
          </a:lstStyle>
          <a:p>
            <a:pPr algn="ctr"/>
            <a:r>
              <a:rPr lang="zh-CN" altLang="en-US" dirty="0">
                <a:sym typeface="+mn-ea"/>
              </a:rPr>
              <a:t>含有数字的</a:t>
            </a:r>
          </a:p>
        </p:txBody>
      </p:sp>
      <p:sp>
        <p:nvSpPr>
          <p:cNvPr id="17" name="文本框 9"/>
          <p:cNvSpPr txBox="1"/>
          <p:nvPr/>
        </p:nvSpPr>
        <p:spPr>
          <a:xfrm>
            <a:off x="2523423" y="3040451"/>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大吃一惊</a:t>
            </a:r>
          </a:p>
        </p:txBody>
      </p:sp>
      <p:sp>
        <p:nvSpPr>
          <p:cNvPr id="20" name="文本框 3"/>
          <p:cNvSpPr txBox="1"/>
          <p:nvPr/>
        </p:nvSpPr>
        <p:spPr>
          <a:xfrm>
            <a:off x="4499992" y="3043196"/>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七上八下</a:t>
            </a:r>
          </a:p>
        </p:txBody>
      </p:sp>
      <p:sp>
        <p:nvSpPr>
          <p:cNvPr id="24" name="横卷形 23"/>
          <p:cNvSpPr/>
          <p:nvPr/>
        </p:nvSpPr>
        <p:spPr>
          <a:xfrm>
            <a:off x="467544" y="3645045"/>
            <a:ext cx="8424936" cy="13029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a:t>
            </a:r>
            <a:r>
              <a:rPr lang="zh-CN" altLang="en-US" sz="2400" dirty="0" smtClean="0">
                <a:solidFill>
                  <a:srgbClr val="FF0000"/>
                </a:solidFill>
              </a:rPr>
              <a:t>    四</a:t>
            </a:r>
            <a:r>
              <a:rPr lang="zh-CN" altLang="en-US" sz="2400" dirty="0">
                <a:solidFill>
                  <a:srgbClr val="FF0000"/>
                </a:solidFill>
              </a:rPr>
              <a:t>字词语常以仿写词语、根据意思写词语等题型出现，这需要我们掌握词语特点并理解词语意思。</a:t>
            </a:r>
          </a:p>
        </p:txBody>
      </p:sp>
      <p:sp>
        <p:nvSpPr>
          <p:cNvPr id="12" name="文本框 9"/>
          <p:cNvSpPr txBox="1"/>
          <p:nvPr/>
        </p:nvSpPr>
        <p:spPr>
          <a:xfrm>
            <a:off x="2523423" y="1419622"/>
            <a:ext cx="1832553" cy="58477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细嚼慢咽</a:t>
            </a:r>
          </a:p>
        </p:txBody>
      </p:sp>
      <p:sp>
        <p:nvSpPr>
          <p:cNvPr id="14" name="TextBox 13"/>
          <p:cNvSpPr txBox="1"/>
          <p:nvPr/>
        </p:nvSpPr>
        <p:spPr>
          <a:xfrm>
            <a:off x="603412" y="1464235"/>
            <a:ext cx="1800200" cy="461665"/>
          </a:xfrm>
          <a:prstGeom prst="rect">
            <a:avLst/>
          </a:prstGeom>
          <a:solidFill>
            <a:srgbClr val="92D050"/>
          </a:solidFill>
          <a:ln>
            <a:solidFill>
              <a:schemeClr val="bg1"/>
            </a:solidFill>
          </a:ln>
        </p:spPr>
        <p:txBody>
          <a:bodyPr wrap="square" rtlCol="0">
            <a:spAutoFit/>
          </a:bodyPr>
          <a:lstStyle/>
          <a:p>
            <a:pPr algn="ctr"/>
            <a:r>
              <a:rPr lang="zh-CN" altLang="en-US" sz="2400" dirty="0">
                <a:latin typeface="+mj-ea"/>
                <a:ea typeface="+mj-ea"/>
              </a:rPr>
              <a:t>含有近义词</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arn(inVertical)">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arn(inVertic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inVertical)">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5" grpId="0"/>
      <p:bldP spid="17" grpId="0"/>
      <p:bldP spid="20" grpId="0"/>
      <p:bldP spid="24"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0093" y="1514455"/>
            <a:ext cx="8494395" cy="2850011"/>
          </a:xfrm>
          <a:prstGeom prst="rect">
            <a:avLst/>
          </a:prstGeom>
          <a:noFill/>
        </p:spPr>
        <p:txBody>
          <a:bodyPr wrap="square" rtlCol="0">
            <a:spAutoFit/>
          </a:bodyPr>
          <a:lstStyle/>
          <a:p>
            <a:pPr>
              <a:lnSpc>
                <a:spcPct val="140000"/>
              </a:lnSpc>
            </a:pPr>
            <a:r>
              <a:rPr lang="en-US" altLang="zh-CN" sz="3200" b="1" dirty="0" smtClean="0">
                <a:latin typeface="楷体" pitchFamily="49" charset="-122"/>
                <a:ea typeface="楷体" pitchFamily="49" charset="-122"/>
                <a:sym typeface="+mn-ea"/>
              </a:rPr>
              <a:t>1.</a:t>
            </a:r>
            <a:r>
              <a:rPr lang="zh-CN" altLang="en-US" sz="3200" b="1" dirty="0" smtClean="0">
                <a:latin typeface="楷体" pitchFamily="49" charset="-122"/>
                <a:ea typeface="楷体" pitchFamily="49" charset="-122"/>
                <a:sym typeface="+mn-ea"/>
              </a:rPr>
              <a:t>呜呜</a:t>
            </a:r>
            <a:r>
              <a:rPr lang="zh-CN" altLang="en-US" sz="3200" b="1" dirty="0">
                <a:latin typeface="楷体" pitchFamily="49" charset="-122"/>
                <a:ea typeface="楷体" pitchFamily="49" charset="-122"/>
                <a:sym typeface="+mn-ea"/>
              </a:rPr>
              <a:t>呜 </a:t>
            </a:r>
            <a:r>
              <a:rPr lang="en-US" altLang="zh-CN" sz="3200" b="1" dirty="0">
                <a:latin typeface="楷体" pitchFamily="49" charset="-122"/>
                <a:ea typeface="楷体" pitchFamily="49" charset="-122"/>
                <a:sym typeface="+mn-ea"/>
              </a:rPr>
              <a:t>_______ _______ </a:t>
            </a:r>
            <a:r>
              <a:rPr lang="en-US" altLang="zh-CN" sz="3200" b="1" dirty="0" smtClean="0">
                <a:latin typeface="楷体" pitchFamily="49" charset="-122"/>
                <a:ea typeface="楷体" pitchFamily="49" charset="-122"/>
                <a:sym typeface="+mn-ea"/>
              </a:rPr>
              <a:t>________</a:t>
            </a:r>
            <a:r>
              <a:rPr lang="en-US" altLang="zh-CN" sz="3200" b="1" dirty="0">
                <a:latin typeface="楷体" pitchFamily="49" charset="-122"/>
                <a:ea typeface="楷体" pitchFamily="49" charset="-122"/>
                <a:sym typeface="+mn-ea"/>
              </a:rPr>
              <a:t> </a:t>
            </a:r>
          </a:p>
          <a:p>
            <a:pPr>
              <a:lnSpc>
                <a:spcPct val="140000"/>
              </a:lnSpc>
            </a:pPr>
            <a:r>
              <a:rPr lang="en-US" altLang="zh-CN" sz="3200" b="1" dirty="0" smtClean="0">
                <a:latin typeface="楷体" pitchFamily="49" charset="-122"/>
                <a:ea typeface="楷体" pitchFamily="49" charset="-122"/>
                <a:sym typeface="+mn-ea"/>
              </a:rPr>
              <a:t>2.</a:t>
            </a:r>
            <a:r>
              <a:rPr lang="zh-CN" altLang="en-US" sz="3200" b="1" dirty="0" smtClean="0">
                <a:latin typeface="楷体" pitchFamily="49" charset="-122"/>
                <a:ea typeface="楷体" pitchFamily="49" charset="-122"/>
                <a:sym typeface="+mn-ea"/>
              </a:rPr>
              <a:t>争先恐后</a:t>
            </a:r>
            <a:r>
              <a:rPr lang="zh-CN" altLang="en-US" sz="3200" b="1" dirty="0">
                <a:latin typeface="楷体" pitchFamily="49" charset="-122"/>
                <a:ea typeface="楷体" pitchFamily="49" charset="-122"/>
                <a:sym typeface="+mn-ea"/>
              </a:rPr>
              <a:t> </a:t>
            </a:r>
            <a:r>
              <a:rPr lang="en-US" altLang="zh-CN" sz="3200" b="1" dirty="0">
                <a:latin typeface="楷体" pitchFamily="49" charset="-122"/>
                <a:ea typeface="楷体" pitchFamily="49" charset="-122"/>
                <a:sym typeface="+mn-ea"/>
              </a:rPr>
              <a:t>_______ </a:t>
            </a:r>
            <a:r>
              <a:rPr lang="en-US" altLang="zh-CN" sz="3200" b="1" dirty="0" smtClean="0">
                <a:latin typeface="楷体" pitchFamily="49" charset="-122"/>
                <a:ea typeface="楷体" pitchFamily="49" charset="-122"/>
                <a:sym typeface="+mn-ea"/>
              </a:rPr>
              <a:t>_______</a:t>
            </a:r>
            <a:r>
              <a:rPr lang="en-US" altLang="zh-CN" sz="3200" b="1" dirty="0">
                <a:latin typeface="楷体" pitchFamily="49" charset="-122"/>
                <a:ea typeface="楷体" pitchFamily="49" charset="-122"/>
                <a:sym typeface="+mn-ea"/>
              </a:rPr>
              <a:t> _________ </a:t>
            </a:r>
            <a:endParaRPr lang="en-US" altLang="zh-CN" sz="3200" b="1" dirty="0" smtClean="0">
              <a:latin typeface="楷体" pitchFamily="49" charset="-122"/>
              <a:ea typeface="楷体" pitchFamily="49" charset="-122"/>
              <a:sym typeface="+mn-ea"/>
            </a:endParaRPr>
          </a:p>
          <a:p>
            <a:pPr>
              <a:lnSpc>
                <a:spcPct val="140000"/>
              </a:lnSpc>
            </a:pPr>
            <a:r>
              <a:rPr lang="en-US" altLang="zh-CN" sz="3200" b="1" dirty="0" smtClean="0">
                <a:latin typeface="楷体" pitchFamily="49" charset="-122"/>
                <a:ea typeface="楷体" pitchFamily="49" charset="-122"/>
                <a:sym typeface="+mn-ea"/>
              </a:rPr>
              <a:t>3.</a:t>
            </a:r>
            <a:r>
              <a:rPr lang="zh-CN" altLang="en-US" sz="3200" b="1" dirty="0" smtClean="0">
                <a:latin typeface="楷体" pitchFamily="49" charset="-122"/>
                <a:ea typeface="楷体" pitchFamily="49" charset="-122"/>
                <a:sym typeface="+mn-ea"/>
              </a:rPr>
              <a:t>细嚼慢咽</a:t>
            </a:r>
            <a:r>
              <a:rPr lang="zh-CN" altLang="en-US" sz="3200" b="1" dirty="0">
                <a:latin typeface="楷体" pitchFamily="49" charset="-122"/>
                <a:ea typeface="楷体" pitchFamily="49" charset="-122"/>
                <a:sym typeface="+mn-ea"/>
              </a:rPr>
              <a:t> </a:t>
            </a:r>
            <a:r>
              <a:rPr lang="en-US" altLang="zh-CN" sz="3200" b="1" dirty="0">
                <a:latin typeface="楷体" pitchFamily="49" charset="-122"/>
                <a:ea typeface="楷体" pitchFamily="49" charset="-122"/>
                <a:sym typeface="+mn-ea"/>
              </a:rPr>
              <a:t>_______ _______ _________ </a:t>
            </a:r>
          </a:p>
          <a:p>
            <a:pPr>
              <a:lnSpc>
                <a:spcPct val="140000"/>
              </a:lnSpc>
            </a:pPr>
            <a:r>
              <a:rPr lang="en-US" altLang="zh-CN" sz="3200" b="1" dirty="0" smtClean="0">
                <a:latin typeface="楷体" pitchFamily="49" charset="-122"/>
                <a:ea typeface="楷体" pitchFamily="49" charset="-122"/>
                <a:sym typeface="+mn-ea"/>
              </a:rPr>
              <a:t>4.</a:t>
            </a:r>
            <a:r>
              <a:rPr lang="zh-CN" altLang="en-US" sz="3200" b="1" dirty="0" smtClean="0">
                <a:latin typeface="楷体" pitchFamily="49" charset="-122"/>
                <a:ea typeface="楷体" pitchFamily="49" charset="-122"/>
                <a:sym typeface="+mn-ea"/>
              </a:rPr>
              <a:t>盯</a:t>
            </a:r>
            <a:r>
              <a:rPr lang="en-US" altLang="zh-CN" sz="3200" b="1" dirty="0">
                <a:latin typeface="楷体" pitchFamily="49" charset="-122"/>
                <a:ea typeface="楷体" pitchFamily="49" charset="-122"/>
                <a:sym typeface="+mn-ea"/>
              </a:rPr>
              <a:t>(</a:t>
            </a:r>
            <a:r>
              <a:rPr lang="zh-CN" altLang="en-US" sz="3200" b="1" dirty="0">
                <a:latin typeface="楷体" pitchFamily="49" charset="-122"/>
                <a:ea typeface="楷体" pitchFamily="49" charset="-122"/>
                <a:sym typeface="+mn-ea"/>
              </a:rPr>
              <a:t>表示看的词</a:t>
            </a:r>
            <a:r>
              <a:rPr lang="en-US" altLang="zh-CN" sz="3200" b="1" dirty="0">
                <a:latin typeface="楷体" pitchFamily="49" charset="-122"/>
                <a:ea typeface="楷体" pitchFamily="49" charset="-122"/>
                <a:sym typeface="+mn-ea"/>
              </a:rPr>
              <a:t>) ____ _____ </a:t>
            </a:r>
            <a:r>
              <a:rPr lang="en-US" altLang="zh-CN" sz="3200" b="1" dirty="0" smtClean="0">
                <a:latin typeface="楷体" pitchFamily="49" charset="-122"/>
                <a:ea typeface="楷体" pitchFamily="49" charset="-122"/>
                <a:sym typeface="+mn-ea"/>
              </a:rPr>
              <a:t>______</a:t>
            </a:r>
            <a:r>
              <a:rPr lang="en-US" altLang="zh-CN" sz="3200" b="1" dirty="0">
                <a:latin typeface="楷体" pitchFamily="49" charset="-122"/>
                <a:ea typeface="楷体" pitchFamily="49" charset="-122"/>
                <a:sym typeface="+mn-ea"/>
              </a:rPr>
              <a:t> </a:t>
            </a:r>
            <a:endParaRPr lang="en-US" altLang="zh-CN" sz="3200" b="1" dirty="0">
              <a:latin typeface="黑体" panose="02010609060101010101" pitchFamily="49" charset="-122"/>
              <a:ea typeface="黑体" panose="02010609060101010101" pitchFamily="49" charset="-122"/>
              <a:cs typeface="楷体" panose="02010609060101010101" charset="-122"/>
              <a:sym typeface="+mn-ea"/>
            </a:endParaRPr>
          </a:p>
        </p:txBody>
      </p:sp>
      <p:sp>
        <p:nvSpPr>
          <p:cNvPr id="5" name="文本框 4"/>
          <p:cNvSpPr txBox="1"/>
          <p:nvPr/>
        </p:nvSpPr>
        <p:spPr>
          <a:xfrm>
            <a:off x="4209703" y="1638902"/>
            <a:ext cx="1440160"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嘟嘟嘟</a:t>
            </a:r>
          </a:p>
        </p:txBody>
      </p:sp>
      <p:sp>
        <p:nvSpPr>
          <p:cNvPr id="6" name="文本框 5"/>
          <p:cNvSpPr txBox="1"/>
          <p:nvPr/>
        </p:nvSpPr>
        <p:spPr>
          <a:xfrm>
            <a:off x="2481511" y="1643896"/>
            <a:ext cx="151216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当当当</a:t>
            </a:r>
          </a:p>
        </p:txBody>
      </p:sp>
      <p:sp>
        <p:nvSpPr>
          <p:cNvPr id="7" name="文本框 6"/>
          <p:cNvSpPr txBox="1"/>
          <p:nvPr/>
        </p:nvSpPr>
        <p:spPr>
          <a:xfrm>
            <a:off x="2738314" y="3006849"/>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和颜悦色</a:t>
            </a:r>
          </a:p>
        </p:txBody>
      </p:sp>
      <p:sp>
        <p:nvSpPr>
          <p:cNvPr id="8" name="文本框 7"/>
          <p:cNvSpPr txBox="1"/>
          <p:nvPr/>
        </p:nvSpPr>
        <p:spPr>
          <a:xfrm>
            <a:off x="5850049" y="1639307"/>
            <a:ext cx="151216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吱吱吱</a:t>
            </a:r>
          </a:p>
        </p:txBody>
      </p:sp>
      <p:sp>
        <p:nvSpPr>
          <p:cNvPr id="10" name="文本框 9"/>
          <p:cNvSpPr txBox="1"/>
          <p:nvPr/>
        </p:nvSpPr>
        <p:spPr>
          <a:xfrm>
            <a:off x="4178474" y="3709625"/>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瞧</a:t>
            </a:r>
          </a:p>
        </p:txBody>
      </p:sp>
      <p:sp>
        <p:nvSpPr>
          <p:cNvPr id="15" name="文本框 14"/>
          <p:cNvSpPr txBox="1"/>
          <p:nvPr/>
        </p:nvSpPr>
        <p:spPr>
          <a:xfrm>
            <a:off x="5243711" y="3709624"/>
            <a:ext cx="86409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瞅</a:t>
            </a:r>
          </a:p>
        </p:txBody>
      </p:sp>
      <p:sp>
        <p:nvSpPr>
          <p:cNvPr id="16" name="文本框 15"/>
          <p:cNvSpPr txBox="1"/>
          <p:nvPr/>
        </p:nvSpPr>
        <p:spPr>
          <a:xfrm>
            <a:off x="2697535" y="2327851"/>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思前想后</a:t>
            </a:r>
          </a:p>
        </p:txBody>
      </p:sp>
      <p:sp>
        <p:nvSpPr>
          <p:cNvPr id="18" name="文本框 17"/>
          <p:cNvSpPr txBox="1"/>
          <p:nvPr/>
        </p:nvSpPr>
        <p:spPr>
          <a:xfrm>
            <a:off x="334457" y="915566"/>
            <a:ext cx="7314489"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一、照样</a:t>
            </a:r>
            <a:r>
              <a:rPr lang="zh-CN" altLang="en-US" sz="3200" dirty="0">
                <a:latin typeface="黑体" panose="02010609060101010101" pitchFamily="49" charset="-122"/>
                <a:ea typeface="黑体" panose="02010609060101010101" pitchFamily="49" charset="-122"/>
              </a:rPr>
              <a:t>子写词语。</a:t>
            </a:r>
          </a:p>
        </p:txBody>
      </p:sp>
      <p:sp>
        <p:nvSpPr>
          <p:cNvPr id="21" name="文本框 6"/>
          <p:cNvSpPr txBox="1"/>
          <p:nvPr/>
        </p:nvSpPr>
        <p:spPr>
          <a:xfrm>
            <a:off x="4355976" y="3003798"/>
            <a:ext cx="187220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粉身碎骨</a:t>
            </a:r>
          </a:p>
        </p:txBody>
      </p:sp>
      <p:sp>
        <p:nvSpPr>
          <p:cNvPr id="14" name="文本框 8"/>
          <p:cNvSpPr txBox="1"/>
          <p:nvPr/>
        </p:nvSpPr>
        <p:spPr>
          <a:xfrm>
            <a:off x="324544" y="267494"/>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7" name="文本框 15"/>
          <p:cNvSpPr txBox="1"/>
          <p:nvPr/>
        </p:nvSpPr>
        <p:spPr>
          <a:xfrm>
            <a:off x="6084168" y="2341106"/>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左顾右盼</a:t>
            </a:r>
          </a:p>
        </p:txBody>
      </p:sp>
      <p:sp>
        <p:nvSpPr>
          <p:cNvPr id="19" name="文本框 15"/>
          <p:cNvSpPr txBox="1"/>
          <p:nvPr/>
        </p:nvSpPr>
        <p:spPr>
          <a:xfrm>
            <a:off x="4355976" y="2341106"/>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前俯后仰</a:t>
            </a:r>
          </a:p>
        </p:txBody>
      </p:sp>
      <p:sp>
        <p:nvSpPr>
          <p:cNvPr id="20" name="文本框 15"/>
          <p:cNvSpPr txBox="1"/>
          <p:nvPr/>
        </p:nvSpPr>
        <p:spPr>
          <a:xfrm>
            <a:off x="6156176" y="3023230"/>
            <a:ext cx="2376264"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千丝万缕</a:t>
            </a:r>
          </a:p>
        </p:txBody>
      </p:sp>
      <p:sp>
        <p:nvSpPr>
          <p:cNvPr id="22" name="文本框 14"/>
          <p:cNvSpPr txBox="1"/>
          <p:nvPr/>
        </p:nvSpPr>
        <p:spPr>
          <a:xfrm>
            <a:off x="6357342" y="3706945"/>
            <a:ext cx="1224136"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注视</a:t>
            </a:r>
          </a:p>
        </p:txBody>
      </p:sp>
    </p:spTree>
    <p:extLst>
      <p:ext uri="{BB962C8B-B14F-4D97-AF65-F5344CB8AC3E}">
        <p14:creationId xmlns:p14="http://schemas.microsoft.com/office/powerpoint/2010/main" val="196463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5" grpId="0"/>
      <p:bldP spid="16" grpId="0"/>
      <p:bldP spid="21" grpId="0"/>
      <p:bldP spid="17" grpId="0"/>
      <p:bldP spid="19" grpId="0"/>
      <p:bldP spid="20"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0957" y="473640"/>
            <a:ext cx="8733531" cy="3970318"/>
          </a:xfrm>
          <a:prstGeom prst="rect">
            <a:avLst/>
          </a:prstGeom>
          <a:noFill/>
        </p:spPr>
        <p:txBody>
          <a:bodyPr wrap="square" rtlCol="0">
            <a:spAutoFit/>
          </a:bodyPr>
          <a:lstStyle/>
          <a:p>
            <a:r>
              <a:rPr lang="zh-CN" altLang="en-US" sz="2800" dirty="0" smtClean="0">
                <a:latin typeface="+mj-ea"/>
                <a:ea typeface="+mj-ea"/>
                <a:sym typeface="+mn-ea"/>
              </a:rPr>
              <a:t>二、读一读</a:t>
            </a:r>
            <a:r>
              <a:rPr lang="zh-CN" altLang="en-US" sz="2800" dirty="0">
                <a:latin typeface="+mj-ea"/>
                <a:ea typeface="+mj-ea"/>
                <a:sym typeface="+mn-ea"/>
              </a:rPr>
              <a:t>下面的词语，填空</a:t>
            </a:r>
            <a:r>
              <a:rPr lang="zh-CN" altLang="en-US" sz="2800" dirty="0" smtClean="0">
                <a:latin typeface="+mj-ea"/>
                <a:ea typeface="+mj-ea"/>
                <a:sym typeface="+mn-ea"/>
              </a:rPr>
              <a:t>。</a:t>
            </a:r>
            <a:endParaRPr lang="zh-CN" altLang="en-US" sz="2800" dirty="0">
              <a:latin typeface="+mj-ea"/>
              <a:ea typeface="+mj-ea"/>
              <a:sym typeface="+mn-ea"/>
            </a:endParaRPr>
          </a:p>
          <a:p>
            <a:pPr algn="ctr"/>
            <a:r>
              <a:rPr lang="zh-CN" altLang="en-US" sz="2800" b="1" dirty="0">
                <a:latin typeface="楷体" panose="02010609060101010101" charset="-122"/>
                <a:ea typeface="楷体" panose="02010609060101010101" charset="-122"/>
                <a:sym typeface="+mn-ea"/>
              </a:rPr>
              <a:t>争先恐后     大吃一惊    细嚼慢咽 </a:t>
            </a:r>
            <a:endParaRPr lang="en-US" altLang="zh-CN" sz="2800" b="1" dirty="0">
              <a:latin typeface="楷体" panose="02010609060101010101" charset="-122"/>
              <a:ea typeface="楷体" panose="02010609060101010101" charset="-122"/>
              <a:sym typeface="+mn-ea"/>
            </a:endParaRPr>
          </a:p>
          <a:p>
            <a:pPr indent="444500"/>
            <a:r>
              <a:rPr lang="en-US" altLang="zh-CN" sz="2800" b="1" dirty="0" smtClean="0">
                <a:latin typeface="楷体" panose="02010609060101010101" charset="-122"/>
                <a:ea typeface="楷体" panose="02010609060101010101" charset="-122"/>
                <a:sym typeface="+mn-ea"/>
              </a:rPr>
              <a:t>1.</a:t>
            </a:r>
            <a:r>
              <a:rPr lang="zh-CN" altLang="en-US" sz="2800" b="1" dirty="0" smtClean="0">
                <a:latin typeface="楷体" panose="02010609060101010101" charset="-122"/>
                <a:ea typeface="楷体" panose="02010609060101010101" charset="-122"/>
                <a:sym typeface="+mn-ea"/>
              </a:rPr>
              <a:t>选择</a:t>
            </a:r>
            <a:r>
              <a:rPr lang="zh-CN" altLang="en-US" sz="2800" b="1" dirty="0">
                <a:latin typeface="楷体" panose="02010609060101010101" charset="-122"/>
                <a:ea typeface="楷体" panose="02010609060101010101" charset="-122"/>
                <a:sym typeface="+mn-ea"/>
              </a:rPr>
              <a:t>合适的词语填入句子中。 </a:t>
            </a:r>
          </a:p>
          <a:p>
            <a:pPr indent="444500"/>
            <a:r>
              <a:rPr lang="zh-CN" altLang="en-US" sz="2800" b="1" dirty="0">
                <a:latin typeface="楷体" panose="02010609060101010101" charset="-122"/>
                <a:ea typeface="楷体" panose="02010609060101010101" charset="-122"/>
                <a:sym typeface="+mn-ea"/>
              </a:rPr>
              <a:t>他平日一向沉默寡言，想不到在辩论会上竟侃侃而谈</a:t>
            </a:r>
            <a:r>
              <a:rPr lang="zh-CN" altLang="en-US" sz="2800" b="1" dirty="0" smtClean="0">
                <a:latin typeface="楷体" panose="02010609060101010101" charset="-122"/>
                <a:ea typeface="楷体" panose="02010609060101010101" charset="-122"/>
                <a:sym typeface="+mn-ea"/>
              </a:rPr>
              <a:t>，令人</a:t>
            </a:r>
            <a:r>
              <a:rPr lang="en-US" altLang="zh-CN" sz="2800" b="1" dirty="0">
                <a:latin typeface="楷体" panose="02010609060101010101" charset="-122"/>
                <a:ea typeface="楷体" panose="02010609060101010101" charset="-122"/>
                <a:sym typeface="+mn-ea"/>
              </a:rPr>
              <a:t>________</a:t>
            </a:r>
            <a:r>
              <a:rPr lang="zh-CN" altLang="en-US" sz="2800" b="1" dirty="0">
                <a:latin typeface="楷体" panose="02010609060101010101" charset="-122"/>
                <a:ea typeface="楷体" panose="02010609060101010101" charset="-122"/>
                <a:sym typeface="+mn-ea"/>
              </a:rPr>
              <a:t>。 </a:t>
            </a:r>
          </a:p>
          <a:p>
            <a:pPr indent="444500"/>
            <a:r>
              <a:rPr lang="en-US" altLang="zh-CN" sz="2800" b="1" dirty="0" smtClean="0">
                <a:latin typeface="楷体" panose="02010609060101010101" charset="-122"/>
                <a:ea typeface="楷体" panose="02010609060101010101" charset="-122"/>
                <a:sym typeface="+mn-ea"/>
              </a:rPr>
              <a:t>2.</a:t>
            </a:r>
            <a:r>
              <a:rPr lang="zh-CN" altLang="en-US" sz="2800" b="1" dirty="0" smtClean="0">
                <a:latin typeface="楷体" panose="02010609060101010101" charset="-122"/>
                <a:ea typeface="楷体" panose="02010609060101010101" charset="-122"/>
                <a:sym typeface="+mn-ea"/>
              </a:rPr>
              <a:t>加点</a:t>
            </a:r>
            <a:r>
              <a:rPr lang="zh-CN" altLang="en-US" sz="2800" b="1" dirty="0">
                <a:latin typeface="楷体" panose="02010609060101010101" charset="-122"/>
                <a:ea typeface="楷体" panose="02010609060101010101" charset="-122"/>
                <a:sym typeface="+mn-ea"/>
              </a:rPr>
              <a:t>词语中“咽”字的读音是</a:t>
            </a:r>
            <a:r>
              <a:rPr lang="en-US" altLang="zh-CN" sz="2800" b="1" dirty="0">
                <a:latin typeface="楷体" panose="02010609060101010101" charset="-122"/>
                <a:ea typeface="楷体" panose="02010609060101010101" charset="-122"/>
                <a:sym typeface="+mn-ea"/>
              </a:rPr>
              <a:t>________</a:t>
            </a:r>
            <a:r>
              <a:rPr lang="zh-CN" altLang="en-US" sz="2800" b="1" dirty="0">
                <a:latin typeface="楷体" panose="02010609060101010101" charset="-122"/>
                <a:ea typeface="楷体" panose="02010609060101010101" charset="-122"/>
                <a:sym typeface="+mn-ea"/>
              </a:rPr>
              <a:t>，它的</a:t>
            </a:r>
            <a:r>
              <a:rPr lang="zh-CN" altLang="en-US" sz="2800" b="1" dirty="0" smtClean="0">
                <a:latin typeface="楷体" panose="02010609060101010101" charset="-122"/>
                <a:ea typeface="楷体" panose="02010609060101010101" charset="-122"/>
                <a:sym typeface="+mn-ea"/>
              </a:rPr>
              <a:t>另一</a:t>
            </a:r>
            <a:r>
              <a:rPr lang="zh-CN" altLang="en-US" sz="2800" b="1" dirty="0">
                <a:latin typeface="楷体" panose="02010609060101010101" charset="-122"/>
                <a:ea typeface="楷体" panose="02010609060101010101" charset="-122"/>
                <a:sym typeface="+mn-ea"/>
              </a:rPr>
              <a:t>个读音是</a:t>
            </a:r>
            <a:r>
              <a:rPr lang="en-US" altLang="zh-CN" sz="2800" b="1" dirty="0">
                <a:latin typeface="楷体" panose="02010609060101010101" charset="-122"/>
                <a:ea typeface="楷体" panose="02010609060101010101" charset="-122"/>
                <a:sym typeface="+mn-ea"/>
              </a:rPr>
              <a:t>_______</a:t>
            </a:r>
            <a:r>
              <a:rPr lang="zh-CN" altLang="en-US" sz="2800" b="1" dirty="0">
                <a:latin typeface="楷体" panose="02010609060101010101" charset="-122"/>
                <a:ea typeface="楷体" panose="02010609060101010101" charset="-122"/>
                <a:sym typeface="+mn-ea"/>
              </a:rPr>
              <a:t>，可以组词为</a:t>
            </a:r>
            <a:r>
              <a:rPr lang="en-US" altLang="zh-CN" sz="2800" b="1" dirty="0">
                <a:latin typeface="楷体" panose="02010609060101010101" charset="-122"/>
                <a:ea typeface="楷体" panose="02010609060101010101" charset="-122"/>
                <a:sym typeface="+mn-ea"/>
              </a:rPr>
              <a:t>________</a:t>
            </a:r>
            <a:r>
              <a:rPr lang="zh-CN" altLang="en-US" sz="2800" b="1" dirty="0">
                <a:latin typeface="楷体" panose="02010609060101010101" charset="-122"/>
                <a:ea typeface="楷体" panose="02010609060101010101" charset="-122"/>
                <a:sym typeface="+mn-ea"/>
              </a:rPr>
              <a:t>。 </a:t>
            </a:r>
          </a:p>
          <a:p>
            <a:pPr indent="444500"/>
            <a:r>
              <a:rPr lang="en-US" altLang="zh-CN" sz="2800" b="1" dirty="0" smtClean="0">
                <a:latin typeface="楷体" panose="02010609060101010101" charset="-122"/>
                <a:ea typeface="楷体" panose="02010609060101010101" charset="-122"/>
                <a:sym typeface="+mn-ea"/>
              </a:rPr>
              <a:t>3.</a:t>
            </a:r>
            <a:r>
              <a:rPr lang="zh-CN" altLang="en-US" sz="2800" b="1" dirty="0" smtClean="0">
                <a:latin typeface="楷体" panose="02010609060101010101" charset="-122"/>
                <a:ea typeface="楷体" panose="02010609060101010101" charset="-122"/>
                <a:sym typeface="+mn-ea"/>
              </a:rPr>
              <a:t>指</a:t>
            </a:r>
            <a:r>
              <a:rPr lang="zh-CN" altLang="en-US" sz="2800" b="1" dirty="0">
                <a:latin typeface="楷体" panose="02010609060101010101" charset="-122"/>
                <a:ea typeface="楷体" panose="02010609060101010101" charset="-122"/>
                <a:sym typeface="+mn-ea"/>
              </a:rPr>
              <a:t>“争着向前，唯恐落后”的词语是</a:t>
            </a:r>
            <a:r>
              <a:rPr lang="en-US" altLang="zh-CN" sz="2800" b="1" dirty="0">
                <a:latin typeface="楷体" panose="02010609060101010101" charset="-122"/>
                <a:ea typeface="楷体" panose="02010609060101010101" charset="-122"/>
                <a:sym typeface="+mn-ea"/>
              </a:rPr>
              <a:t>________</a:t>
            </a:r>
            <a:r>
              <a:rPr lang="zh-CN" altLang="en-US" sz="2800" b="1" dirty="0">
                <a:latin typeface="楷体" panose="02010609060101010101" charset="-122"/>
                <a:ea typeface="楷体" panose="02010609060101010101" charset="-122"/>
                <a:sym typeface="+mn-ea"/>
              </a:rPr>
              <a:t>。跟它一样含有反义词的词语还有</a:t>
            </a:r>
            <a:r>
              <a:rPr lang="en-US" altLang="zh-CN" sz="2800" b="1" dirty="0">
                <a:latin typeface="楷体" panose="02010609060101010101" charset="-122"/>
                <a:ea typeface="楷体" panose="02010609060101010101" charset="-122"/>
                <a:sym typeface="+mn-ea"/>
              </a:rPr>
              <a:t>________ </a:t>
            </a:r>
            <a:endParaRPr lang="zh-CN" altLang="en-US" sz="2800" b="1" dirty="0">
              <a:latin typeface="楷体" pitchFamily="49" charset="-122"/>
              <a:ea typeface="楷体" pitchFamily="49" charset="-122"/>
            </a:endParaRPr>
          </a:p>
        </p:txBody>
      </p:sp>
      <p:sp>
        <p:nvSpPr>
          <p:cNvPr id="7" name="TextBox 6"/>
          <p:cNvSpPr txBox="1"/>
          <p:nvPr/>
        </p:nvSpPr>
        <p:spPr>
          <a:xfrm>
            <a:off x="1619672" y="2182260"/>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大吃一惊</a:t>
            </a:r>
          </a:p>
        </p:txBody>
      </p:sp>
      <p:sp>
        <p:nvSpPr>
          <p:cNvPr id="8" name="TextBox 7"/>
          <p:cNvSpPr txBox="1"/>
          <p:nvPr/>
        </p:nvSpPr>
        <p:spPr>
          <a:xfrm>
            <a:off x="5223842" y="3857608"/>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左顾右盼</a:t>
            </a:r>
          </a:p>
        </p:txBody>
      </p:sp>
      <p:sp>
        <p:nvSpPr>
          <p:cNvPr id="9" name="TextBox 8"/>
          <p:cNvSpPr txBox="1"/>
          <p:nvPr/>
        </p:nvSpPr>
        <p:spPr>
          <a:xfrm>
            <a:off x="2330874" y="3061167"/>
            <a:ext cx="1944216" cy="523220"/>
          </a:xfrm>
          <a:prstGeom prst="rect">
            <a:avLst/>
          </a:prstGeom>
          <a:noFill/>
        </p:spPr>
        <p:txBody>
          <a:bodyPr wrap="square" rtlCol="0">
            <a:spAutoFit/>
          </a:bodyPr>
          <a:lstStyle/>
          <a:p>
            <a:r>
              <a:rPr lang="en-US" altLang="zh-CN" sz="2800" b="1" dirty="0" err="1">
                <a:solidFill>
                  <a:srgbClr val="FF0000"/>
                </a:solidFill>
                <a:latin typeface="汉语拼音" panose="020B0604020202020204" pitchFamily="34" charset="0"/>
                <a:ea typeface="楷体" pitchFamily="49" charset="-122"/>
                <a:cs typeface="汉语拼音" panose="020B0604020202020204" pitchFamily="34" charset="0"/>
              </a:rPr>
              <a:t>yān</a:t>
            </a:r>
            <a:endParaRPr lang="zh-CN" altLang="en-US" sz="2800" b="1" dirty="0">
              <a:solidFill>
                <a:srgbClr val="FF0000"/>
              </a:solidFill>
              <a:latin typeface="汉语拼音" panose="020B0604020202020204" pitchFamily="34" charset="0"/>
              <a:ea typeface="楷体" pitchFamily="49" charset="-122"/>
              <a:cs typeface="汉语拼音" panose="020B0604020202020204" pitchFamily="34" charset="0"/>
            </a:endParaRPr>
          </a:p>
        </p:txBody>
      </p:sp>
      <p:sp>
        <p:nvSpPr>
          <p:cNvPr id="10" name="TextBox 9"/>
          <p:cNvSpPr txBox="1"/>
          <p:nvPr/>
        </p:nvSpPr>
        <p:spPr>
          <a:xfrm>
            <a:off x="6039286" y="2616179"/>
            <a:ext cx="1476164" cy="523220"/>
          </a:xfrm>
          <a:prstGeom prst="rect">
            <a:avLst/>
          </a:prstGeom>
          <a:noFill/>
        </p:spPr>
        <p:txBody>
          <a:bodyPr wrap="square" rtlCol="0">
            <a:spAutoFit/>
          </a:bodyPr>
          <a:lstStyle/>
          <a:p>
            <a:r>
              <a:rPr lang="en-US" altLang="zh-CN" sz="2800" b="1" dirty="0" err="1">
                <a:solidFill>
                  <a:srgbClr val="FF0000"/>
                </a:solidFill>
                <a:latin typeface="汉语拼音" panose="020B0604020202020204" pitchFamily="34" charset="0"/>
                <a:ea typeface="楷体" pitchFamily="49" charset="-122"/>
                <a:cs typeface="汉语拼音" panose="020B0604020202020204" pitchFamily="34" charset="0"/>
              </a:rPr>
              <a:t>yàn</a:t>
            </a:r>
            <a:endParaRPr lang="zh-CN" altLang="en-US" sz="2800" b="1" dirty="0">
              <a:solidFill>
                <a:srgbClr val="FF0000"/>
              </a:solidFill>
              <a:latin typeface="汉语拼音" panose="020B0604020202020204" pitchFamily="34" charset="0"/>
              <a:ea typeface="楷体" pitchFamily="49" charset="-122"/>
              <a:cs typeface="汉语拼音" panose="020B0604020202020204" pitchFamily="34" charset="0"/>
            </a:endParaRPr>
          </a:p>
        </p:txBody>
      </p:sp>
      <p:sp>
        <p:nvSpPr>
          <p:cNvPr id="11" name="TextBox 10"/>
          <p:cNvSpPr txBox="1"/>
          <p:nvPr/>
        </p:nvSpPr>
        <p:spPr>
          <a:xfrm>
            <a:off x="5725112" y="3056142"/>
            <a:ext cx="1152128"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咽喉</a:t>
            </a:r>
          </a:p>
        </p:txBody>
      </p:sp>
      <p:sp>
        <p:nvSpPr>
          <p:cNvPr id="12" name="TextBox 11"/>
          <p:cNvSpPr txBox="1"/>
          <p:nvPr/>
        </p:nvSpPr>
        <p:spPr>
          <a:xfrm>
            <a:off x="6770704" y="3471517"/>
            <a:ext cx="194421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争先恐后</a:t>
            </a: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348" y="1233907"/>
            <a:ext cx="8312124" cy="2850011"/>
          </a:xfrm>
          <a:prstGeom prst="rect">
            <a:avLst/>
          </a:prstGeom>
          <a:noFill/>
        </p:spPr>
        <p:txBody>
          <a:bodyPr wrap="square" rtlCol="0">
            <a:spAutoFit/>
          </a:bodyPr>
          <a:lstStyle/>
          <a:p>
            <a:pPr algn="ctr">
              <a:lnSpc>
                <a:spcPct val="140000"/>
              </a:lnSpc>
            </a:pPr>
            <a:r>
              <a:rPr lang="zh-CN" altLang="en-US" sz="3200" b="1" dirty="0">
                <a:latin typeface="楷体" pitchFamily="49" charset="-122"/>
                <a:ea typeface="楷体" pitchFamily="49" charset="-122"/>
                <a:sym typeface="+mn-ea"/>
              </a:rPr>
              <a:t>    温和      </a:t>
            </a:r>
            <a:r>
              <a:rPr lang="zh-CN" altLang="en-US" sz="3200" b="1" dirty="0" smtClean="0">
                <a:latin typeface="楷体" pitchFamily="49" charset="-122"/>
                <a:ea typeface="楷体" pitchFamily="49" charset="-122"/>
                <a:sym typeface="+mn-ea"/>
              </a:rPr>
              <a:t>暖和</a:t>
            </a:r>
            <a:endParaRPr lang="en-US" altLang="zh-CN" sz="3200" b="1" dirty="0" smtClean="0">
              <a:latin typeface="楷体" pitchFamily="49" charset="-122"/>
              <a:ea typeface="楷体" pitchFamily="49" charset="-122"/>
              <a:sym typeface="+mn-ea"/>
            </a:endParaRPr>
          </a:p>
          <a:p>
            <a:pPr indent="711200">
              <a:lnSpc>
                <a:spcPct val="140000"/>
              </a:lnSpc>
            </a:pPr>
            <a:r>
              <a:rPr lang="en-US" altLang="zh-CN" sz="3200" b="1" dirty="0" smtClean="0">
                <a:latin typeface="楷体" pitchFamily="49" charset="-122"/>
                <a:ea typeface="楷体" pitchFamily="49" charset="-122"/>
                <a:sym typeface="+mn-ea"/>
              </a:rPr>
              <a:t>1</a:t>
            </a:r>
            <a:r>
              <a:rPr lang="en-US" altLang="zh-CN" sz="3200" b="1" dirty="0">
                <a:latin typeface="楷体" pitchFamily="49" charset="-122"/>
                <a:ea typeface="楷体" pitchFamily="49" charset="-122"/>
                <a:sym typeface="+mn-ea"/>
              </a:rPr>
              <a:t>.</a:t>
            </a:r>
            <a:r>
              <a:rPr lang="zh-CN" altLang="en-US" sz="3200" b="1" dirty="0">
                <a:latin typeface="楷体" pitchFamily="49" charset="-122"/>
                <a:ea typeface="楷体" pitchFamily="49" charset="-122"/>
                <a:sym typeface="+mn-ea"/>
              </a:rPr>
              <a:t>我们坐在新教室里，感觉既（    </a:t>
            </a:r>
            <a:r>
              <a:rPr lang="zh-CN" altLang="en-US" sz="3200" b="1" dirty="0" smtClean="0">
                <a:latin typeface="楷体" pitchFamily="49" charset="-122"/>
                <a:ea typeface="楷体" pitchFamily="49" charset="-122"/>
                <a:sym typeface="+mn-ea"/>
              </a:rPr>
              <a:t>），又舒适。 </a:t>
            </a:r>
            <a:endParaRPr lang="en-US" altLang="zh-CN" sz="3200" b="1" dirty="0" smtClean="0">
              <a:latin typeface="楷体" pitchFamily="49" charset="-122"/>
              <a:ea typeface="楷体" pitchFamily="49" charset="-122"/>
              <a:sym typeface="+mn-ea"/>
            </a:endParaRPr>
          </a:p>
          <a:p>
            <a:pPr indent="711200">
              <a:lnSpc>
                <a:spcPct val="140000"/>
              </a:lnSpc>
            </a:pPr>
            <a:r>
              <a:rPr lang="en-US" altLang="zh-CN" sz="3200" b="1" dirty="0" smtClean="0">
                <a:latin typeface="楷体" pitchFamily="49" charset="-122"/>
                <a:ea typeface="楷体" pitchFamily="49" charset="-122"/>
                <a:cs typeface="楷体" panose="02010609060101010101" charset="-122"/>
                <a:sym typeface="+mn-ea"/>
              </a:rPr>
              <a:t>2</a:t>
            </a:r>
            <a:r>
              <a:rPr lang="en-US" altLang="zh-CN" sz="3200" b="1" dirty="0">
                <a:latin typeface="楷体" pitchFamily="49" charset="-122"/>
                <a:ea typeface="楷体" pitchFamily="49" charset="-122"/>
                <a:cs typeface="楷体" panose="02010609060101010101" charset="-122"/>
                <a:sym typeface="+mn-ea"/>
              </a:rPr>
              <a:t>.</a:t>
            </a:r>
            <a:r>
              <a:rPr lang="zh-CN" altLang="en-US" sz="3200" b="1" dirty="0">
                <a:latin typeface="楷体" pitchFamily="49" charset="-122"/>
                <a:ea typeface="楷体" pitchFamily="49" charset="-122"/>
                <a:cs typeface="楷体" panose="02010609060101010101" charset="-122"/>
                <a:sym typeface="+mn-ea"/>
              </a:rPr>
              <a:t>语气要（    ）态度要坚定。 </a:t>
            </a:r>
            <a:endParaRPr lang="en-US" altLang="zh-CN" sz="3200" b="1" dirty="0">
              <a:latin typeface="黑体" panose="02010609060101010101" pitchFamily="49" charset="-122"/>
              <a:ea typeface="黑体" panose="02010609060101010101" pitchFamily="49" charset="-122"/>
              <a:cs typeface="楷体" panose="02010609060101010101" charset="-122"/>
              <a:sym typeface="+mn-ea"/>
            </a:endParaRPr>
          </a:p>
        </p:txBody>
      </p:sp>
      <p:sp>
        <p:nvSpPr>
          <p:cNvPr id="18" name="文本框 17"/>
          <p:cNvSpPr txBox="1"/>
          <p:nvPr/>
        </p:nvSpPr>
        <p:spPr>
          <a:xfrm>
            <a:off x="474043" y="483518"/>
            <a:ext cx="7314489"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三、选</a:t>
            </a:r>
            <a:r>
              <a:rPr lang="zh-CN" altLang="en-US" sz="3200" dirty="0">
                <a:latin typeface="黑体" panose="02010609060101010101" pitchFamily="49" charset="-122"/>
                <a:ea typeface="黑体" panose="02010609060101010101" pitchFamily="49" charset="-122"/>
              </a:rPr>
              <a:t>词填空。</a:t>
            </a:r>
          </a:p>
        </p:txBody>
      </p:sp>
      <p:sp>
        <p:nvSpPr>
          <p:cNvPr id="20" name="文本框 15"/>
          <p:cNvSpPr txBox="1"/>
          <p:nvPr/>
        </p:nvSpPr>
        <p:spPr>
          <a:xfrm>
            <a:off x="6948264" y="2002131"/>
            <a:ext cx="129614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暖和</a:t>
            </a:r>
          </a:p>
        </p:txBody>
      </p:sp>
      <p:sp>
        <p:nvSpPr>
          <p:cNvPr id="9" name="文本框 15"/>
          <p:cNvSpPr txBox="1"/>
          <p:nvPr/>
        </p:nvSpPr>
        <p:spPr>
          <a:xfrm>
            <a:off x="3292789" y="3340852"/>
            <a:ext cx="129614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温和</a:t>
            </a:r>
          </a:p>
        </p:txBody>
      </p:sp>
    </p:spTree>
    <p:extLst>
      <p:ext uri="{BB962C8B-B14F-4D97-AF65-F5344CB8AC3E}">
        <p14:creationId xmlns:p14="http://schemas.microsoft.com/office/powerpoint/2010/main" val="196463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131590"/>
            <a:ext cx="7056784" cy="2585323"/>
          </a:xfrm>
          <a:prstGeom prst="rect">
            <a:avLst/>
          </a:prstGeom>
          <a:noFill/>
        </p:spPr>
        <p:txBody>
          <a:bodyPr wrap="square" rtlCol="0">
            <a:spAutoFit/>
          </a:bodyPr>
          <a:lstStyle/>
          <a:p>
            <a:pPr>
              <a:lnSpc>
                <a:spcPct val="150000"/>
              </a:lnSpc>
            </a:pPr>
            <a:r>
              <a:rPr lang="zh-CN" altLang="en-US" sz="3600" b="1" dirty="0">
                <a:latin typeface="楷体" pitchFamily="49" charset="-122"/>
                <a:ea typeface="楷体" pitchFamily="49" charset="-122"/>
              </a:rPr>
              <a:t>    本单元有很多描写充满画面感的句子，让我们一起来总结一下吧！</a:t>
            </a:r>
          </a:p>
        </p:txBody>
      </p:sp>
    </p:spTree>
    <p:extLst>
      <p:ext uri="{BB962C8B-B14F-4D97-AF65-F5344CB8AC3E}">
        <p14:creationId xmlns:p14="http://schemas.microsoft.com/office/powerpoint/2010/main" val="4220617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0040" y="1527076"/>
            <a:ext cx="7884368" cy="1126462"/>
          </a:xfrm>
          <a:prstGeom prst="rect">
            <a:avLst/>
          </a:prstGeom>
          <a:noFill/>
        </p:spPr>
        <p:txBody>
          <a:bodyPr wrap="square" rtlCol="0">
            <a:spAutoFit/>
          </a:bodyPr>
          <a:lstStyle/>
          <a:p>
            <a:pPr>
              <a:lnSpc>
                <a:spcPct val="120000"/>
              </a:lnSpc>
            </a:pPr>
            <a:r>
              <a:rPr lang="zh-CN" altLang="en-US" sz="2800" b="1" dirty="0" smtClean="0">
                <a:latin typeface="楷体" panose="02010609060101010101" charset="-122"/>
                <a:ea typeface="楷体" panose="02010609060101010101" charset="-122"/>
                <a:cs typeface="楷体" panose="02010609060101010101" charset="-122"/>
              </a:rPr>
              <a:t>     他</a:t>
            </a:r>
            <a:r>
              <a:rPr lang="zh-CN" altLang="en-US" sz="2800" b="1" dirty="0">
                <a:latin typeface="楷体" panose="02010609060101010101" charset="-122"/>
                <a:ea typeface="楷体" panose="02010609060101010101" charset="-122"/>
                <a:cs typeface="楷体" panose="02010609060101010101" charset="-122"/>
              </a:rPr>
              <a:t>说，将来他有了</a:t>
            </a:r>
            <a:r>
              <a:rPr lang="zh-CN" altLang="en-US" sz="2800" b="1" dirty="0" smtClean="0">
                <a:latin typeface="楷体" panose="02010609060101010101" charset="-122"/>
                <a:ea typeface="楷体" panose="02010609060101010101" charset="-122"/>
                <a:cs typeface="楷体" panose="02010609060101010101" charset="-122"/>
              </a:rPr>
              <a:t>孩子可以用它</a:t>
            </a:r>
            <a:r>
              <a:rPr lang="zh-CN" altLang="en-US" sz="2800" b="1" dirty="0">
                <a:latin typeface="楷体" panose="02010609060101010101" charset="-122"/>
                <a:ea typeface="楷体" panose="02010609060101010101" charset="-122"/>
                <a:cs typeface="楷体" panose="02010609060101010101" charset="-122"/>
              </a:rPr>
              <a:t>当摇篮。 </a:t>
            </a:r>
            <a:r>
              <a:rPr lang="zh-CN" altLang="en-US" sz="2800" b="1" dirty="0">
                <a:solidFill>
                  <a:srgbClr val="0000FF"/>
                </a:solidFill>
                <a:latin typeface="楷体" panose="02010609060101010101" charset="-122"/>
                <a:ea typeface="楷体" panose="02010609060101010101" charset="-122"/>
                <a:cs typeface="楷体" panose="02010609060101010101" charset="-122"/>
              </a:rPr>
              <a:t>（《卖火柴的小女孩》）</a:t>
            </a:r>
            <a:r>
              <a:rPr lang="en-US" altLang="zh-CN" sz="2800" b="1" dirty="0">
                <a:latin typeface="楷体" panose="02010609060101010101" charset="-122"/>
                <a:ea typeface="楷体" panose="02010609060101010101" charset="-122"/>
                <a:cs typeface="楷体" panose="02010609060101010101" charset="-122"/>
              </a:rPr>
              <a:t>  </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2" name="组合 3"/>
          <p:cNvGrpSpPr/>
          <p:nvPr/>
        </p:nvGrpSpPr>
        <p:grpSpPr>
          <a:xfrm>
            <a:off x="-83185" y="483518"/>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夸张</a:t>
              </a:r>
            </a:p>
          </p:txBody>
        </p:sp>
      </p:grpSp>
      <p:sp>
        <p:nvSpPr>
          <p:cNvPr id="13" name="横卷形 12"/>
          <p:cNvSpPr/>
          <p:nvPr/>
        </p:nvSpPr>
        <p:spPr>
          <a:xfrm>
            <a:off x="611560" y="2787774"/>
            <a:ext cx="7560840" cy="1150113"/>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句话是夸张的写法，说明了小女孩的鞋子非常大，侧面反映了她的贫穷。</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84920"/>
            <a:ext cx="7693284" cy="3539430"/>
          </a:xfrm>
          <a:prstGeom prst="rect">
            <a:avLst/>
          </a:prstGeom>
          <a:noFill/>
        </p:spPr>
        <p:txBody>
          <a:bodyPr wrap="square" rtlCol="0">
            <a:spAutoFit/>
          </a:bodyPr>
          <a:lstStyle/>
          <a:p>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亲爱的同学们，在</a:t>
            </a:r>
            <a:r>
              <a:rPr lang="zh-CN" altLang="en-US" sz="3200" b="1" dirty="0" smtClean="0">
                <a:latin typeface="楷体" pitchFamily="49" charset="-122"/>
                <a:ea typeface="楷体" pitchFamily="49" charset="-122"/>
              </a:rPr>
              <a:t>第三单元</a:t>
            </a:r>
            <a:r>
              <a:rPr lang="zh-CN" altLang="en-US" sz="3200" b="1" dirty="0">
                <a:latin typeface="楷体" pitchFamily="49" charset="-122"/>
                <a:ea typeface="楷体" pitchFamily="49" charset="-122"/>
              </a:rPr>
              <a:t>中，我们学习了</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卖火柴的小女孩</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那一定会很好</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在牛肚子里旅行</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一块奶酪</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以及</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语文园地</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，让我们一起来复习一下本单元的知识吧！</a:t>
            </a:r>
            <a:endParaRPr lang="en-US" altLang="zh-CN" sz="3200" b="1" dirty="0">
              <a:latin typeface="楷体" pitchFamily="49" charset="-122"/>
              <a:ea typeface="楷体" pitchFamily="49" charset="-122"/>
            </a:endParaRPr>
          </a:p>
          <a:p>
            <a:r>
              <a:rPr lang="en-US" altLang="zh-CN" sz="3200" b="1" dirty="0">
                <a:latin typeface="楷体" pitchFamily="49" charset="-122"/>
                <a:ea typeface="楷体" pitchFamily="49" charset="-122"/>
              </a:rPr>
              <a:t>    </a:t>
            </a:r>
            <a:r>
              <a:rPr lang="zh-CN" altLang="en-US" sz="3200" b="1" dirty="0">
                <a:latin typeface="楷体" pitchFamily="49" charset="-122"/>
                <a:ea typeface="楷体" pitchFamily="49" charset="-122"/>
              </a:rPr>
              <a:t>首先让我们一起来看看本单元有哪些需要注意的生字。</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213625"/>
            <a:ext cx="8637905" cy="1126462"/>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dirty="0" smtClean="0">
                <a:latin typeface="楷体" panose="02010609060101010101" charset="-122"/>
                <a:ea typeface="楷体" panose="02010609060101010101" charset="-122"/>
                <a:cs typeface="楷体" panose="02010609060101010101" charset="-122"/>
              </a:rPr>
              <a:t> 1</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多么温暖多么明亮的火焰啊，简直像一支小小的蜡烛。      </a:t>
            </a:r>
            <a:r>
              <a:rPr lang="zh-CN" altLang="en-US" sz="2800" b="1" dirty="0">
                <a:solidFill>
                  <a:srgbClr val="0000FF"/>
                </a:solidFill>
                <a:latin typeface="楷体" panose="02010609060101010101" charset="-122"/>
                <a:ea typeface="楷体" panose="02010609060101010101" charset="-122"/>
                <a:cs typeface="楷体" panose="02010609060101010101" charset="-122"/>
              </a:rPr>
              <a:t>（《卖火柴的小女孩》）</a:t>
            </a:r>
            <a:endParaRPr lang="en-US" altLang="zh-CN" sz="2800" b="1" dirty="0">
              <a:solidFill>
                <a:srgbClr val="0000FF"/>
              </a:solidFill>
              <a:latin typeface="楷体" panose="02010609060101010101" charset="-122"/>
              <a:ea typeface="楷体" panose="02010609060101010101" charset="-122"/>
              <a:cs typeface="楷体" panose="02010609060101010101" charset="-122"/>
            </a:endParaRPr>
          </a:p>
        </p:txBody>
      </p:sp>
      <p:cxnSp>
        <p:nvCxnSpPr>
          <p:cNvPr id="5" name="直接连接符 4"/>
          <p:cNvCxnSpPr/>
          <p:nvPr/>
        </p:nvCxnSpPr>
        <p:spPr>
          <a:xfrm>
            <a:off x="4572000" y="177685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00467" y="224985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531221" y="735940"/>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20" name="椭圆 19"/>
          <p:cNvSpPr/>
          <p:nvPr/>
        </p:nvSpPr>
        <p:spPr>
          <a:xfrm>
            <a:off x="429402" y="2369431"/>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sp>
        <p:nvSpPr>
          <p:cNvPr id="14" name="横卷形 13"/>
          <p:cNvSpPr/>
          <p:nvPr/>
        </p:nvSpPr>
        <p:spPr>
          <a:xfrm>
            <a:off x="1141513" y="2957106"/>
            <a:ext cx="7102895" cy="141484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    </a:t>
            </a:r>
            <a:r>
              <a:rPr lang="zh-CN" altLang="en-US" sz="2800" dirty="0" smtClean="0">
                <a:solidFill>
                  <a:srgbClr val="FF0000"/>
                </a:solidFill>
              </a:rPr>
              <a:t>    这</a:t>
            </a:r>
            <a:r>
              <a:rPr lang="zh-CN" altLang="en-US" sz="2800" dirty="0">
                <a:solidFill>
                  <a:srgbClr val="FF0000"/>
                </a:solidFill>
              </a:rPr>
              <a:t>句话把火焰比作蜡烛，说明明亮的火焰使小女孩感受到了温暖。</a:t>
            </a:r>
          </a:p>
        </p:txBody>
      </p:sp>
      <p:grpSp>
        <p:nvGrpSpPr>
          <p:cNvPr id="21"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22" name="流程图: 延期 21"/>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3"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比喻句</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928223"/>
            <a:ext cx="8637905" cy="1643527"/>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dirty="0" smtClean="0">
                <a:latin typeface="楷体" panose="02010609060101010101" charset="-122"/>
                <a:ea typeface="楷体" panose="02010609060101010101" charset="-122"/>
                <a:cs typeface="楷体" panose="02010609060101010101" charset="-122"/>
              </a:rPr>
              <a:t>   </a:t>
            </a:r>
            <a:r>
              <a:rPr lang="en-US" altLang="zh-CN" sz="2800" b="1" dirty="0" smtClean="0">
                <a:latin typeface="楷体" panose="02010609060101010101" charset="-122"/>
                <a:ea typeface="楷体" panose="02010609060101010101" charset="-122"/>
                <a:cs typeface="楷体" panose="02010609060101010101" charset="-122"/>
              </a:rPr>
              <a:t>2.</a:t>
            </a:r>
            <a:r>
              <a:rPr lang="zh-CN" altLang="en-US" sz="2800" b="1" dirty="0" smtClean="0">
                <a:latin typeface="楷体" panose="02010609060101010101" charset="-122"/>
                <a:ea typeface="楷体" panose="02010609060101010101" charset="-122"/>
                <a:cs typeface="楷体" panose="02010609060101010101" charset="-122"/>
              </a:rPr>
              <a:t>亮光落在墙上，那儿忽然变得像薄纱那么透明，她可以一直看到屋里。</a:t>
            </a:r>
            <a:r>
              <a:rPr lang="en-US" altLang="zh-CN" sz="2800" b="1" dirty="0" smtClean="0">
                <a:latin typeface="楷体" panose="02010609060101010101" charset="-122"/>
                <a:ea typeface="楷体" panose="02010609060101010101" charset="-122"/>
                <a:cs typeface="楷体" panose="02010609060101010101" charset="-122"/>
              </a:rPr>
              <a:t> </a:t>
            </a:r>
            <a:r>
              <a:rPr lang="zh-CN" altLang="en-US" sz="2800" b="1" dirty="0" smtClean="0">
                <a:solidFill>
                  <a:srgbClr val="0000FF"/>
                </a:solidFill>
                <a:latin typeface="楷体" panose="02010609060101010101" charset="-122"/>
                <a:ea typeface="楷体" panose="02010609060101010101" charset="-122"/>
                <a:cs typeface="楷体" panose="02010609060101010101" charset="-122"/>
              </a:rPr>
              <a:t>（《卖火柴的小女孩》）</a:t>
            </a:r>
            <a:endParaRPr lang="zh-CN" altLang="en-US" sz="2800" b="1" dirty="0">
              <a:latin typeface="楷体" panose="02010609060101010101" charset="-122"/>
              <a:ea typeface="楷体" panose="02010609060101010101" charset="-122"/>
              <a:cs typeface="楷体" panose="02010609060101010101" charset="-122"/>
            </a:endParaRPr>
          </a:p>
          <a:p>
            <a:pPr>
              <a:lnSpc>
                <a:spcPct val="120000"/>
              </a:lnSpc>
            </a:pPr>
            <a:endParaRPr lang="en-US" altLang="zh-CN" sz="2800" b="1" dirty="0">
              <a:latin typeface="楷体" panose="02010609060101010101" charset="-122"/>
              <a:ea typeface="楷体" panose="02010609060101010101" charset="-122"/>
              <a:cs typeface="楷体" panose="02010609060101010101" charset="-122"/>
              <a:sym typeface="+mn-ea"/>
            </a:endParaRPr>
          </a:p>
        </p:txBody>
      </p:sp>
      <p:sp>
        <p:nvSpPr>
          <p:cNvPr id="16" name="椭圆 15"/>
          <p:cNvSpPr/>
          <p:nvPr/>
        </p:nvSpPr>
        <p:spPr>
          <a:xfrm>
            <a:off x="1914997" y="36609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p>
        </p:txBody>
      </p:sp>
      <p:sp>
        <p:nvSpPr>
          <p:cNvPr id="17" name="椭圆 16"/>
          <p:cNvSpPr/>
          <p:nvPr/>
        </p:nvSpPr>
        <p:spPr>
          <a:xfrm>
            <a:off x="5400092" y="37976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p>
        </p:txBody>
      </p:sp>
      <p:cxnSp>
        <p:nvCxnSpPr>
          <p:cNvPr id="11" name="直接连接符 10"/>
          <p:cNvCxnSpPr/>
          <p:nvPr/>
        </p:nvCxnSpPr>
        <p:spPr>
          <a:xfrm>
            <a:off x="2924225" y="1439069"/>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80212" y="1419622"/>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703668" y="2082802"/>
            <a:ext cx="7756764" cy="2505172"/>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US" altLang="zh-CN" sz="2800" dirty="0" smtClean="0">
              <a:solidFill>
                <a:srgbClr val="FF0000"/>
              </a:solidFill>
            </a:endParaRPr>
          </a:p>
          <a:p>
            <a:r>
              <a:rPr lang="zh-CN" altLang="en-US" sz="2800" dirty="0" smtClean="0">
                <a:solidFill>
                  <a:srgbClr val="FF0000"/>
                </a:solidFill>
              </a:rPr>
              <a:t>        采用比喻的修辞手法，形象地描绘了小女孩的美丽幻想</a:t>
            </a:r>
            <a:r>
              <a:rPr lang="en-US" altLang="zh-CN" sz="2800" dirty="0" smtClean="0">
                <a:solidFill>
                  <a:srgbClr val="FF0000"/>
                </a:solidFill>
              </a:rPr>
              <a:t>,</a:t>
            </a:r>
            <a:r>
              <a:rPr lang="zh-CN" altLang="en-US" sz="2800" dirty="0" smtClean="0">
                <a:solidFill>
                  <a:srgbClr val="FF0000"/>
                </a:solidFill>
              </a:rPr>
              <a:t>为下文情节的发展做铺垫。（幻想跟残酷的的现实形成鲜明的对比</a:t>
            </a:r>
            <a:r>
              <a:rPr lang="en-US" altLang="zh-CN" sz="2800" dirty="0" smtClean="0">
                <a:solidFill>
                  <a:srgbClr val="FF0000"/>
                </a:solidFill>
              </a:rPr>
              <a:t>,</a:t>
            </a:r>
            <a:r>
              <a:rPr lang="zh-CN" altLang="en-US" sz="2800" dirty="0" smtClean="0">
                <a:solidFill>
                  <a:srgbClr val="FF0000"/>
                </a:solidFill>
              </a:rPr>
              <a:t>更突显出小女孩的可怜</a:t>
            </a:r>
            <a:r>
              <a:rPr lang="en-US" altLang="zh-CN" sz="2800" dirty="0" smtClean="0">
                <a:solidFill>
                  <a:srgbClr val="FF0000"/>
                </a:solidFill>
              </a:rPr>
              <a:t>,</a:t>
            </a:r>
            <a:r>
              <a:rPr lang="zh-CN" altLang="en-US" sz="2800" dirty="0" smtClean="0">
                <a:solidFill>
                  <a:srgbClr val="FF0000"/>
                </a:solidFill>
              </a:rPr>
              <a:t>令人同情）</a:t>
            </a:r>
            <a:br>
              <a:rPr lang="zh-CN" altLang="en-US" sz="2800" dirty="0" smtClean="0">
                <a:solidFill>
                  <a:srgbClr val="FF0000"/>
                </a:solidFill>
              </a:rPr>
            </a:br>
            <a:endParaRPr lang="zh-CN" altLang="en-US" sz="28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131590"/>
            <a:ext cx="8041590" cy="2246769"/>
          </a:xfrm>
          <a:prstGeom prst="rect">
            <a:avLst/>
          </a:prstGeom>
          <a:noFill/>
        </p:spPr>
        <p:txBody>
          <a:bodyPr wrap="square" rtlCol="0">
            <a:spAutoFit/>
          </a:bodyPr>
          <a:lstStyle/>
          <a:p>
            <a:r>
              <a:rPr lang="zh-CN" altLang="en-US" sz="3600" b="1" dirty="0" smtClean="0">
                <a:latin typeface="楷体" panose="02010609060101010101" charset="-122"/>
                <a:ea typeface="楷体" panose="02010609060101010101" charset="-122"/>
                <a:cs typeface="楷体" panose="02010609060101010101" charset="-122"/>
                <a:sym typeface="+mn-ea"/>
              </a:rPr>
              <a:t>    </a:t>
            </a:r>
            <a:r>
              <a:rPr lang="en-US" altLang="zh-CN" sz="3600" b="1" dirty="0" smtClean="0">
                <a:latin typeface="楷体" panose="02010609060101010101" charset="-122"/>
                <a:ea typeface="楷体" panose="02010609060101010101" charset="-122"/>
                <a:cs typeface="楷体" panose="02010609060101010101" charset="-122"/>
                <a:sym typeface="+mn-ea"/>
              </a:rPr>
              <a:t>1.</a:t>
            </a:r>
            <a:r>
              <a:rPr lang="zh-CN" altLang="en-US" sz="3600" b="1" dirty="0" smtClean="0">
                <a:latin typeface="楷体" panose="02010609060101010101" charset="-122"/>
                <a:ea typeface="楷体" panose="02010609060101010101" charset="-122"/>
                <a:cs typeface="楷体" panose="02010609060101010101" charset="-122"/>
                <a:sym typeface="+mn-ea"/>
              </a:rPr>
              <a:t>我</a:t>
            </a:r>
            <a:r>
              <a:rPr lang="zh-CN" altLang="en-US" sz="3600" b="1" dirty="0">
                <a:latin typeface="楷体" panose="02010609060101010101" charset="-122"/>
                <a:ea typeface="楷体" panose="02010609060101010101" charset="-122"/>
                <a:cs typeface="楷体" panose="02010609060101010101" charset="-122"/>
                <a:sym typeface="+mn-ea"/>
              </a:rPr>
              <a:t>知道，火柴一灭，您就会不见的，像那暖和的火炉，喷香的烤鹅，美丽的圣诞树一样，就会不见的！</a:t>
            </a:r>
          </a:p>
          <a:p>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108520" y="339502"/>
            <a:ext cx="2622525" cy="560424"/>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排比句</a:t>
              </a:r>
            </a:p>
          </p:txBody>
        </p:sp>
      </p:grpSp>
      <p:sp>
        <p:nvSpPr>
          <p:cNvPr id="9" name="横卷形 8"/>
          <p:cNvSpPr/>
          <p:nvPr/>
        </p:nvSpPr>
        <p:spPr>
          <a:xfrm>
            <a:off x="1856012" y="3517552"/>
            <a:ext cx="5716188" cy="128644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运用</a:t>
            </a:r>
            <a:r>
              <a:rPr lang="zh-CN" altLang="en-US" sz="2800" dirty="0">
                <a:solidFill>
                  <a:srgbClr val="FF0000"/>
                </a:solidFill>
              </a:rPr>
              <a:t>排比的手法写出了小女孩看到的美好的事物。</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699542"/>
            <a:ext cx="7843385" cy="2246769"/>
          </a:xfrm>
          <a:prstGeom prst="rect">
            <a:avLst/>
          </a:prstGeom>
          <a:noFill/>
        </p:spPr>
        <p:txBody>
          <a:bodyPr wrap="square" rtlCol="0">
            <a:spAutoFit/>
          </a:bodyPr>
          <a:lstStyle/>
          <a:p>
            <a:r>
              <a:rPr lang="zh-CN" altLang="en-US" sz="3600" b="1" dirty="0" smtClean="0">
                <a:latin typeface="楷体" panose="02010609060101010101" charset="-122"/>
                <a:ea typeface="楷体" panose="02010609060101010101" charset="-122"/>
                <a:cs typeface="楷体" panose="02010609060101010101" charset="-122"/>
                <a:sym typeface="+mn-ea"/>
              </a:rPr>
              <a:t>    </a:t>
            </a:r>
            <a:r>
              <a:rPr lang="en-US" altLang="zh-CN" sz="3600" b="1" dirty="0" smtClean="0">
                <a:latin typeface="楷体" panose="02010609060101010101" charset="-122"/>
                <a:ea typeface="楷体" panose="02010609060101010101" charset="-122"/>
                <a:cs typeface="楷体" panose="02010609060101010101" charset="-122"/>
                <a:sym typeface="+mn-ea"/>
              </a:rPr>
              <a:t>2.</a:t>
            </a:r>
            <a:r>
              <a:rPr lang="zh-CN" altLang="en-US" sz="3600" b="1" dirty="0" smtClean="0">
                <a:latin typeface="楷体" panose="02010609060101010101" charset="-122"/>
                <a:ea typeface="楷体" panose="02010609060101010101" charset="-122"/>
                <a:cs typeface="楷体" panose="02010609060101010101" charset="-122"/>
                <a:sym typeface="+mn-ea"/>
              </a:rPr>
              <a:t>她</a:t>
            </a:r>
            <a:r>
              <a:rPr lang="zh-CN" altLang="en-US" sz="3600" b="1" dirty="0">
                <a:latin typeface="楷体" panose="02010609060101010101" charset="-122"/>
                <a:ea typeface="楷体" panose="02010609060101010101" charset="-122"/>
                <a:cs typeface="楷体" panose="02010609060101010101" charset="-122"/>
                <a:sym typeface="+mn-ea"/>
              </a:rPr>
              <a:t>俩在光明和快乐中飞走了，越飞越高，飞到那没有寒冷，没有饥饿，也没有痛苦的地方去了。</a:t>
            </a:r>
          </a:p>
          <a:p>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683568" y="3023613"/>
            <a:ext cx="7691302" cy="1415091"/>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运用</a:t>
            </a:r>
            <a:r>
              <a:rPr lang="zh-CN" altLang="en-US" sz="2800" dirty="0">
                <a:solidFill>
                  <a:srgbClr val="FF0000"/>
                </a:solidFill>
              </a:rPr>
              <a:t>排比的手法写出了小女孩和奶奶飞去的地方，那个地方也是人们向往的地方。</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6579" y="1275606"/>
            <a:ext cx="6041765" cy="1077218"/>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cs typeface="楷体" panose="02010609060101010101" charset="-122"/>
                <a:sym typeface="+mn-ea"/>
              </a:rPr>
              <a:t>那一定会很好</a:t>
            </a:r>
            <a:r>
              <a:rPr lang="zh-CN" altLang="en-US" sz="3200" b="1" dirty="0" smtClean="0">
                <a:latin typeface="楷体" panose="02010609060101010101" charset="-122"/>
                <a:ea typeface="楷体" panose="02010609060101010101" charset="-122"/>
                <a:cs typeface="楷体" panose="02010609060101010101" charset="-122"/>
                <a:sym typeface="+mn-ea"/>
              </a:rPr>
              <a:t>。</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gn="r"/>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《那一定会很好》）</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108520" y="339502"/>
            <a:ext cx="273155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反复句</a:t>
              </a:r>
            </a:p>
          </p:txBody>
        </p:sp>
      </p:grpSp>
      <p:sp>
        <p:nvSpPr>
          <p:cNvPr id="9" name="横卷形 8"/>
          <p:cNvSpPr/>
          <p:nvPr/>
        </p:nvSpPr>
        <p:spPr>
          <a:xfrm>
            <a:off x="971600" y="2643758"/>
            <a:ext cx="7184204" cy="189768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句话在文中一共出现了四次。是一粒种子到阳台的木地板过程中产生的想法，它也因为达到了自己的理想而快乐。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419622"/>
            <a:ext cx="8041590" cy="1754326"/>
          </a:xfrm>
          <a:prstGeom prst="rect">
            <a:avLst/>
          </a:prstGeom>
          <a:noFill/>
        </p:spPr>
        <p:txBody>
          <a:bodyPr wrap="square" rtlCol="0">
            <a:spAutoFit/>
          </a:bodyPr>
          <a:lstStyle/>
          <a:p>
            <a:r>
              <a:rPr lang="zh-CN" altLang="en-US" sz="3600" b="1" dirty="0" smtClean="0">
                <a:latin typeface="楷体" panose="02010609060101010101" charset="-122"/>
                <a:ea typeface="楷体" panose="02010609060101010101" charset="-122"/>
                <a:cs typeface="楷体" panose="02010609060101010101" charset="-122"/>
                <a:sym typeface="+mn-ea"/>
              </a:rPr>
              <a:t>    木</a:t>
            </a:r>
            <a:r>
              <a:rPr lang="zh-CN" altLang="en-US" sz="3600" b="1" dirty="0">
                <a:latin typeface="楷体" panose="02010609060101010101" charset="-122"/>
                <a:ea typeface="楷体" panose="02010609060101010101" charset="-122"/>
                <a:cs typeface="楷体" panose="02010609060101010101" charset="-122"/>
                <a:sym typeface="+mn-ea"/>
              </a:rPr>
              <a:t>地板满意地舒展着身子，躺在阳台上，阳光照在身上，暖洋洋的，舒服极了。 </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（《那一定会很好》）</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108520" y="483518"/>
            <a:ext cx="2483227"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拟人句</a:t>
              </a:r>
            </a:p>
          </p:txBody>
        </p:sp>
      </p:grpSp>
      <p:sp>
        <p:nvSpPr>
          <p:cNvPr id="9" name="横卷形 8"/>
          <p:cNvSpPr/>
          <p:nvPr/>
        </p:nvSpPr>
        <p:spPr>
          <a:xfrm>
            <a:off x="1901620" y="3507854"/>
            <a:ext cx="6054756"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用拟人的手法写出了木地板的样子。</a:t>
            </a:r>
          </a:p>
        </p:txBody>
      </p:sp>
      <p:sp>
        <p:nvSpPr>
          <p:cNvPr id="10" name="云形 9"/>
          <p:cNvSpPr/>
          <p:nvPr/>
        </p:nvSpPr>
        <p:spPr>
          <a:xfrm>
            <a:off x="2987824" y="72008"/>
            <a:ext cx="5165918" cy="1347614"/>
          </a:xfrm>
          <a:prstGeom prst="cloud">
            <a:avLst/>
          </a:prstGeom>
          <a:solidFill>
            <a:srgbClr val="FFECD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0000"/>
                </a:solidFill>
              </a:rPr>
              <a:t>本课通篇采用的拟人写法，写出从一粒种子到阳台木地板的历程。</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4)">
                                      <p:cBhvr>
                                        <p:cTn id="1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1059582"/>
            <a:ext cx="8604448" cy="1569660"/>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1.</a:t>
            </a:r>
            <a:r>
              <a:rPr lang="zh-CN" altLang="en-US" sz="3200" b="1" dirty="0" smtClean="0">
                <a:latin typeface="楷体" panose="02010609060101010101" charset="-122"/>
                <a:ea typeface="楷体" panose="02010609060101010101" charset="-122"/>
                <a:cs typeface="楷体" panose="02010609060101010101" charset="-122"/>
                <a:sym typeface="+mn-ea"/>
              </a:rPr>
              <a:t>他们</a:t>
            </a:r>
            <a:r>
              <a:rPr lang="zh-CN" altLang="en-US" sz="3200" b="1" dirty="0">
                <a:latin typeface="楷体" panose="02010609060101010101" charset="-122"/>
                <a:ea typeface="楷体" panose="02010609060101010101" charset="-122"/>
                <a:cs typeface="楷体" panose="02010609060101010101" charset="-122"/>
                <a:sym typeface="+mn-ea"/>
              </a:rPr>
              <a:t>头上只有个房顶，虽然最大的裂缝已经用草和破布堵住了</a:t>
            </a:r>
            <a:r>
              <a:rPr lang="zh-CN" altLang="en-US" sz="3200" b="1" dirty="0" smtClean="0">
                <a:latin typeface="楷体" panose="02010609060101010101" charset="-122"/>
                <a:ea typeface="楷体" panose="02010609060101010101" charset="-122"/>
                <a:cs typeface="楷体" panose="02010609060101010101" charset="-122"/>
                <a:sym typeface="+mn-ea"/>
              </a:rPr>
              <a:t>，但风</a:t>
            </a:r>
            <a:r>
              <a:rPr lang="zh-CN" altLang="en-US" sz="3200" b="1" dirty="0">
                <a:latin typeface="楷体" panose="02010609060101010101" charset="-122"/>
                <a:ea typeface="楷体" panose="02010609060101010101" charset="-122"/>
                <a:cs typeface="楷体" panose="02010609060101010101" charset="-122"/>
                <a:sym typeface="+mn-ea"/>
              </a:rPr>
              <a:t>还是可以灌进来。</a:t>
            </a:r>
            <a:endParaRPr lang="en-US" altLang="zh-CN" sz="3200" b="1" dirty="0">
              <a:latin typeface="楷体" panose="02010609060101010101" charset="-122"/>
              <a:ea typeface="楷体" panose="02010609060101010101" charset="-122"/>
              <a:cs typeface="楷体" panose="02010609060101010101" charset="-122"/>
              <a:sym typeface="+mn-ea"/>
            </a:endParaRPr>
          </a:p>
          <a:p>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1619672" y="2931790"/>
            <a:ext cx="6264696" cy="128644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句话是转折关系的句子，写出小女孩家的生活很艰苦。</a:t>
            </a:r>
          </a:p>
        </p:txBody>
      </p:sp>
      <p:grpSp>
        <p:nvGrpSpPr>
          <p:cNvPr id="4" name="组合 5"/>
          <p:cNvGrpSpPr/>
          <p:nvPr/>
        </p:nvGrpSpPr>
        <p:grpSpPr>
          <a:xfrm>
            <a:off x="-324598" y="411510"/>
            <a:ext cx="4007112" cy="506132"/>
            <a:chOff x="194" y="912"/>
            <a:chExt cx="4382" cy="908"/>
          </a:xfrm>
          <a:effectLst>
            <a:outerShdw blurRad="50800" dist="38100" dir="2700000" algn="tl" rotWithShape="0">
              <a:prstClr val="black">
                <a:alpha val="40000"/>
              </a:prstClr>
            </a:outerShdw>
          </a:effectLst>
        </p:grpSpPr>
        <p:sp>
          <p:nvSpPr>
            <p:cNvPr id="5" name="流程图: 延期 4"/>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6" name="文本框 14">
              <a:hlinkClick r:id="rId3" action="ppaction://hlinkfile"/>
            </p:cNvPr>
            <p:cNvSpPr txBox="1"/>
            <p:nvPr/>
          </p:nvSpPr>
          <p:spPr>
            <a:xfrm>
              <a:off x="194" y="912"/>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含关联词语的句子</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858" y="1203598"/>
            <a:ext cx="8041590" cy="1077218"/>
          </a:xfrm>
          <a:prstGeom prst="rect">
            <a:avLst/>
          </a:prstGeom>
          <a:noFill/>
        </p:spPr>
        <p:txBody>
          <a:bodyPr wrap="square" rtlCol="0">
            <a:spAutoFit/>
          </a:bodyPr>
          <a:lstStyle/>
          <a:p>
            <a:pPr indent="812800"/>
            <a:r>
              <a:rPr lang="en-US" altLang="zh-CN" sz="3200" b="1" dirty="0" smtClean="0">
                <a:latin typeface="楷体" panose="02010609060101010101" charset="-122"/>
                <a:ea typeface="楷体" panose="02010609060101010101" charset="-122"/>
                <a:cs typeface="楷体" panose="02010609060101010101" charset="-122"/>
                <a:sym typeface="+mn-ea"/>
              </a:rPr>
              <a:t>2.</a:t>
            </a:r>
            <a:r>
              <a:rPr lang="zh-CN" altLang="en-US" sz="3200" b="1" dirty="0" smtClean="0">
                <a:latin typeface="楷体" panose="02010609060101010101" charset="-122"/>
                <a:ea typeface="楷体" panose="02010609060101010101" charset="-122"/>
                <a:cs typeface="楷体" panose="02010609060101010101" charset="-122"/>
                <a:sym typeface="+mn-ea"/>
              </a:rPr>
              <a:t>它心想：我</a:t>
            </a:r>
            <a:r>
              <a:rPr lang="zh-CN" altLang="en-US" sz="3200" b="1" dirty="0">
                <a:latin typeface="楷体" panose="02010609060101010101" charset="-122"/>
                <a:ea typeface="楷体" panose="02010609060101010101" charset="-122"/>
                <a:cs typeface="楷体" panose="02010609060101010101" charset="-122"/>
                <a:sym typeface="+mn-ea"/>
              </a:rPr>
              <a:t>要是一答应，就会被青头发现。 </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（《在牛肚子里旅行》）</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1475656" y="2931790"/>
            <a:ext cx="6454958"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条件关系的句子，是红头的心理描写。</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987574"/>
            <a:ext cx="8041590" cy="2554545"/>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盯</a:t>
            </a:r>
            <a:r>
              <a:rPr lang="zh-CN" altLang="en-US" sz="3200" b="1" dirty="0">
                <a:latin typeface="楷体" panose="02010609060101010101" charset="-122"/>
                <a:ea typeface="楷体" panose="02010609060101010101" charset="-122"/>
                <a:cs typeface="楷体" panose="02010609060101010101" charset="-122"/>
                <a:sym typeface="+mn-ea"/>
              </a:rPr>
              <a:t>着那一点儿掉在地上的奶酪渣，蚂蚁队长想：丢掉，实在太可惜；趁机吃掉它，又要犯不许偷嘴的禁令。怎么办呢</a:t>
            </a:r>
            <a:r>
              <a:rPr lang="zh-CN" altLang="en-US" sz="3200" b="1" dirty="0" smtClean="0">
                <a:latin typeface="楷体" panose="02010609060101010101" charset="-122"/>
                <a:ea typeface="楷体" panose="02010609060101010101" charset="-122"/>
                <a:cs typeface="楷体" panose="02010609060101010101" charset="-122"/>
                <a:sym typeface="+mn-ea"/>
              </a:rPr>
              <a:t>？它的</a:t>
            </a:r>
            <a:r>
              <a:rPr lang="zh-CN" altLang="en-US" sz="3200" b="1" dirty="0">
                <a:latin typeface="楷体" panose="02010609060101010101" charset="-122"/>
                <a:ea typeface="楷体" panose="02010609060101010101" charset="-122"/>
                <a:cs typeface="楷体" panose="02010609060101010101" charset="-122"/>
                <a:sym typeface="+mn-ea"/>
              </a:rPr>
              <a:t>心七上八下，只好下令：“休息一会儿！”</a:t>
            </a:r>
          </a:p>
          <a:p>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《一块奶酪》）</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324598" y="265417"/>
            <a:ext cx="4007112" cy="506133"/>
            <a:chOff x="175"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175" y="915"/>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心理描写的句子</a:t>
              </a:r>
            </a:p>
          </p:txBody>
        </p:sp>
      </p:grpSp>
      <p:sp>
        <p:nvSpPr>
          <p:cNvPr id="9" name="横卷形 8"/>
          <p:cNvSpPr/>
          <p:nvPr/>
        </p:nvSpPr>
        <p:spPr>
          <a:xfrm>
            <a:off x="1262066" y="3507854"/>
            <a:ext cx="6838326" cy="11694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心理活动</a:t>
            </a:r>
            <a:r>
              <a:rPr lang="zh-CN" altLang="en-US" sz="2800" dirty="0">
                <a:solidFill>
                  <a:srgbClr val="FF0000"/>
                </a:solidFill>
              </a:rPr>
              <a:t>描写。写出面对这点奶酪</a:t>
            </a:r>
            <a:r>
              <a:rPr lang="zh-CN" altLang="en-US" sz="2800" dirty="0" smtClean="0">
                <a:solidFill>
                  <a:srgbClr val="FF0000"/>
                </a:solidFill>
              </a:rPr>
              <a:t>渣蚂蚁队长左右为难</a:t>
            </a:r>
            <a:r>
              <a:rPr lang="zh-CN" altLang="en-US" sz="2800" dirty="0">
                <a:solidFill>
                  <a:srgbClr val="FF0000"/>
                </a:solidFill>
              </a:rPr>
              <a:t>，不知道该怎么办？</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8842" y="1059582"/>
            <a:ext cx="8041590" cy="1569660"/>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1.</a:t>
            </a:r>
            <a:r>
              <a:rPr lang="zh-CN" altLang="en-US" sz="3200" b="1" dirty="0" smtClean="0">
                <a:latin typeface="楷体" panose="02010609060101010101" charset="-122"/>
                <a:ea typeface="楷体" panose="02010609060101010101" charset="-122"/>
                <a:cs typeface="楷体" panose="02010609060101010101" charset="-122"/>
                <a:sym typeface="+mn-ea"/>
              </a:rPr>
              <a:t>大家</a:t>
            </a:r>
            <a:r>
              <a:rPr lang="zh-CN" altLang="en-US" sz="3200" b="1" dirty="0">
                <a:latin typeface="楷体" panose="02010609060101010101" charset="-122"/>
                <a:ea typeface="楷体" panose="02010609060101010101" charset="-122"/>
                <a:cs typeface="楷体" panose="02010609060101010101" charset="-122"/>
                <a:sym typeface="+mn-ea"/>
              </a:rPr>
              <a:t>又干起活来了，劲头比刚才更足，奶酪一会儿就被搬进洞里去了。 </a:t>
            </a:r>
            <a:br>
              <a:rPr lang="zh-CN" altLang="en-US" sz="3200" b="1" dirty="0">
                <a:latin typeface="楷体" panose="02010609060101010101" charset="-122"/>
                <a:ea typeface="楷体" panose="02010609060101010101" charset="-122"/>
                <a:cs typeface="楷体" panose="02010609060101010101" charset="-122"/>
                <a:sym typeface="+mn-ea"/>
              </a:rPr>
            </a:b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（《一块奶酪》）</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299208" y="267494"/>
            <a:ext cx="4007112" cy="506132"/>
            <a:chOff x="261"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261" y="912"/>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动作描写的句子</a:t>
              </a:r>
            </a:p>
          </p:txBody>
        </p:sp>
      </p:grpSp>
      <p:sp>
        <p:nvSpPr>
          <p:cNvPr id="9" name="横卷形 8"/>
          <p:cNvSpPr/>
          <p:nvPr/>
        </p:nvSpPr>
        <p:spPr>
          <a:xfrm>
            <a:off x="1568912" y="2643758"/>
            <a:ext cx="6099432" cy="188348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动作</a:t>
            </a:r>
            <a:r>
              <a:rPr lang="zh-CN" altLang="en-US" sz="2800" dirty="0">
                <a:solidFill>
                  <a:srgbClr val="FF0000"/>
                </a:solidFill>
              </a:rPr>
              <a:t>描写，蚂蚁队长严于律己的举动起到了榜样的作用，也鼓舞了其他蚂蚁。</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41041" y="19548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p>
          </p:txBody>
        </p:sp>
      </p:grpSp>
      <p:sp>
        <p:nvSpPr>
          <p:cNvPr id="7" name="文本框 6"/>
          <p:cNvSpPr txBox="1"/>
          <p:nvPr/>
        </p:nvSpPr>
        <p:spPr>
          <a:xfrm>
            <a:off x="6340893" y="1756613"/>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charset="-122"/>
                <a:sym typeface="+mn-ea"/>
              </a:rPr>
              <a:t>处</a:t>
            </a:r>
          </a:p>
        </p:txBody>
      </p:sp>
      <p:sp>
        <p:nvSpPr>
          <p:cNvPr id="8" name="文本框 7"/>
          <p:cNvSpPr txBox="1"/>
          <p:nvPr/>
        </p:nvSpPr>
        <p:spPr>
          <a:xfrm>
            <a:off x="6322458" y="1415033"/>
            <a:ext cx="78579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chǔ</a:t>
            </a:r>
            <a:endParaRPr lang="zh-CN" altLang="en-US" sz="2800" dirty="0">
              <a:latin typeface="汉语拼音" pitchFamily="34" charset="0"/>
              <a:ea typeface="黑体" panose="02010609060101010101" charset="-122"/>
              <a:cs typeface="汉语拼音" pitchFamily="34" charset="0"/>
            </a:endParaRPr>
          </a:p>
        </p:txBody>
      </p:sp>
      <p:sp>
        <p:nvSpPr>
          <p:cNvPr id="9" name="文本框 8"/>
          <p:cNvSpPr txBox="1"/>
          <p:nvPr/>
        </p:nvSpPr>
        <p:spPr>
          <a:xfrm>
            <a:off x="2508117" y="3351996"/>
            <a:ext cx="748923" cy="769441"/>
          </a:xfrm>
          <a:prstGeom prst="rect">
            <a:avLst/>
          </a:prstGeom>
          <a:noFill/>
        </p:spPr>
        <p:txBody>
          <a:bodyPr wrap="none" rtlCol="0">
            <a:spAutoFit/>
          </a:bodyPr>
          <a:lstStyle/>
          <a:p>
            <a:r>
              <a:rPr lang="zh-CN" altLang="en-US" sz="4400" dirty="0" smtClean="0">
                <a:latin typeface="黑体" panose="02010609060101010101" pitchFamily="49" charset="-122"/>
                <a:ea typeface="黑体" panose="02010609060101010101" pitchFamily="49" charset="-122"/>
                <a:cs typeface="楷体" panose="02010609060101010101" charset="-122"/>
                <a:sym typeface="+mn-ea"/>
              </a:rPr>
              <a:t>烛</a:t>
            </a:r>
            <a:endParaRPr lang="zh-CN" altLang="en-US" sz="4400" dirty="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2520941" y="3006958"/>
            <a:ext cx="813043"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smtClean="0">
                <a:latin typeface="汉语拼音" pitchFamily="34" charset="0"/>
                <a:cs typeface="汉语拼音" pitchFamily="34" charset="0"/>
              </a:rPr>
              <a:t>zhú</a:t>
            </a:r>
            <a:endParaRPr lang="zh-CN" altLang="en-US" dirty="0">
              <a:latin typeface="汉语拼音" pitchFamily="34" charset="0"/>
              <a:cs typeface="汉语拼音" pitchFamily="34" charset="0"/>
            </a:endParaRPr>
          </a:p>
        </p:txBody>
      </p:sp>
      <p:sp>
        <p:nvSpPr>
          <p:cNvPr id="13" name="文本框 12"/>
          <p:cNvSpPr txBox="1"/>
          <p:nvPr/>
        </p:nvSpPr>
        <p:spPr>
          <a:xfrm>
            <a:off x="2843245" y="1758129"/>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charset="-122"/>
                <a:sym typeface="+mn-ea"/>
              </a:rPr>
              <a:t>喷</a:t>
            </a:r>
          </a:p>
        </p:txBody>
      </p:sp>
      <p:sp>
        <p:nvSpPr>
          <p:cNvPr id="14" name="文本框 13"/>
          <p:cNvSpPr txBox="1"/>
          <p:nvPr/>
        </p:nvSpPr>
        <p:spPr>
          <a:xfrm>
            <a:off x="2828818" y="1472466"/>
            <a:ext cx="777777"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pèn</a:t>
            </a:r>
            <a:endParaRPr lang="zh-CN" altLang="en-US" sz="2800" dirty="0">
              <a:latin typeface="汉语拼音" pitchFamily="34" charset="0"/>
              <a:cs typeface="汉语拼音" pitchFamily="34" charset="0"/>
            </a:endParaRPr>
          </a:p>
        </p:txBody>
      </p:sp>
      <p:sp>
        <p:nvSpPr>
          <p:cNvPr id="17" name="文本框 16"/>
          <p:cNvSpPr txBox="1"/>
          <p:nvPr/>
        </p:nvSpPr>
        <p:spPr>
          <a:xfrm>
            <a:off x="832520" y="1759642"/>
            <a:ext cx="748923" cy="769441"/>
          </a:xfrm>
          <a:prstGeom prst="rect">
            <a:avLst/>
          </a:prstGeom>
          <a:noFill/>
        </p:spPr>
        <p:txBody>
          <a:bodyPr wrap="none" rtlCol="0">
            <a:spAutoFit/>
          </a:bodyPr>
          <a:lstStyle/>
          <a:p>
            <a:pPr algn="ctr"/>
            <a:r>
              <a:rPr lang="zh-CN" altLang="en-US" sz="4400" dirty="0">
                <a:latin typeface="黑体" panose="02010609060101010101" pitchFamily="49" charset="-122"/>
                <a:ea typeface="黑体" panose="02010609060101010101" pitchFamily="49" charset="-122"/>
                <a:cs typeface="楷体" panose="02010609060101010101" charset="-122"/>
                <a:sym typeface="+mn-ea"/>
              </a:rPr>
              <a:t>几</a:t>
            </a:r>
          </a:p>
        </p:txBody>
      </p:sp>
      <p:sp>
        <p:nvSpPr>
          <p:cNvPr id="18" name="文本框 17"/>
          <p:cNvSpPr txBox="1"/>
          <p:nvPr/>
        </p:nvSpPr>
        <p:spPr>
          <a:xfrm>
            <a:off x="755576" y="1448714"/>
            <a:ext cx="902811" cy="523220"/>
          </a:xfrm>
          <a:prstGeom prst="rect">
            <a:avLst/>
          </a:prstGeom>
          <a:noFill/>
        </p:spPr>
        <p:txBody>
          <a:bodyPr wrap="square" rtlCol="0">
            <a:spAutoFit/>
          </a:bodyPr>
          <a:lstStyle>
            <a:defPPr>
              <a:defRPr lang="zh-CN"/>
            </a:defPPr>
            <a:lvl1pPr>
              <a:defRPr sz="2800">
                <a:latin typeface="黑体" panose="02010609060101010101" charset="-122"/>
                <a:ea typeface="黑体" panose="02010609060101010101" charset="-122"/>
              </a:defRPr>
            </a:lvl1pPr>
          </a:lstStyle>
          <a:p>
            <a:pPr algn="ctr"/>
            <a:r>
              <a:rPr lang="en-US" altLang="zh-CN" dirty="0" err="1">
                <a:latin typeface="汉语拼音" pitchFamily="34" charset="0"/>
                <a:cs typeface="汉语拼音" pitchFamily="34" charset="0"/>
              </a:rPr>
              <a:t>jī</a:t>
            </a:r>
            <a:endParaRPr lang="zh-CN" altLang="en-US" dirty="0">
              <a:latin typeface="汉语拼音" pitchFamily="34" charset="0"/>
              <a:cs typeface="汉语拼音" pitchFamily="34" charset="0"/>
              <a:sym typeface="+mn-ea"/>
            </a:endParaRPr>
          </a:p>
        </p:txBody>
      </p:sp>
      <p:sp>
        <p:nvSpPr>
          <p:cNvPr id="19" name="文本框 18"/>
          <p:cNvSpPr txBox="1"/>
          <p:nvPr/>
        </p:nvSpPr>
        <p:spPr>
          <a:xfrm>
            <a:off x="1765158" y="1775374"/>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晃</a:t>
            </a:r>
          </a:p>
        </p:txBody>
      </p:sp>
      <p:sp>
        <p:nvSpPr>
          <p:cNvPr id="21" name="文本框 20"/>
          <p:cNvSpPr txBox="1"/>
          <p:nvPr/>
        </p:nvSpPr>
        <p:spPr>
          <a:xfrm>
            <a:off x="1530318" y="1467877"/>
            <a:ext cx="121860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huǎng</a:t>
            </a:r>
            <a:endParaRPr lang="zh-CN" altLang="en-US" sz="2800" dirty="0">
              <a:latin typeface="汉语拼音" pitchFamily="34" charset="0"/>
              <a:cs typeface="汉语拼音" pitchFamily="34" charset="0"/>
            </a:endParaRPr>
          </a:p>
        </p:txBody>
      </p:sp>
      <p:sp>
        <p:nvSpPr>
          <p:cNvPr id="25" name="文本框 24"/>
          <p:cNvSpPr txBox="1"/>
          <p:nvPr/>
        </p:nvSpPr>
        <p:spPr>
          <a:xfrm>
            <a:off x="7224339" y="1755100"/>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稍</a:t>
            </a:r>
          </a:p>
        </p:txBody>
      </p:sp>
      <p:sp>
        <p:nvSpPr>
          <p:cNvPr id="26" name="文本框 25"/>
          <p:cNvSpPr txBox="1"/>
          <p:nvPr/>
        </p:nvSpPr>
        <p:spPr>
          <a:xfrm>
            <a:off x="7116136" y="1430992"/>
            <a:ext cx="965329"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dirty="0" err="1">
                <a:solidFill>
                  <a:schemeClr val="tx1"/>
                </a:solidFill>
                <a:latin typeface="汉语拼音" pitchFamily="34" charset="0"/>
                <a:ea typeface="黑体" panose="02010609060101010101" charset="-122"/>
              </a:rPr>
              <a:t>shào</a:t>
            </a:r>
            <a:endParaRPr lang="zh-CN" altLang="en-US" sz="2800" dirty="0">
              <a:solidFill>
                <a:schemeClr val="tx1"/>
              </a:solidFill>
              <a:latin typeface="汉语拼音" pitchFamily="34" charset="0"/>
              <a:ea typeface="黑体" panose="02010609060101010101" charset="-122"/>
              <a:sym typeface="+mn-ea"/>
            </a:endParaRPr>
          </a:p>
        </p:txBody>
      </p:sp>
      <p:sp>
        <p:nvSpPr>
          <p:cNvPr id="27" name="文本框 26"/>
          <p:cNvSpPr txBox="1"/>
          <p:nvPr/>
        </p:nvSpPr>
        <p:spPr>
          <a:xfrm>
            <a:off x="638050" y="3395067"/>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吱</a:t>
            </a:r>
          </a:p>
        </p:txBody>
      </p:sp>
      <p:sp>
        <p:nvSpPr>
          <p:cNvPr id="28" name="文本框 27"/>
          <p:cNvSpPr txBox="1"/>
          <p:nvPr/>
        </p:nvSpPr>
        <p:spPr>
          <a:xfrm>
            <a:off x="666904" y="3056642"/>
            <a:ext cx="691215"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zhī</a:t>
            </a:r>
            <a:endParaRPr lang="en-US" altLang="zh-CN" sz="2800" dirty="0">
              <a:latin typeface="汉语拼音" pitchFamily="34" charset="0"/>
              <a:ea typeface="黑体" panose="02010609060101010101" charset="-122"/>
              <a:cs typeface="汉语拼音" pitchFamily="34" charset="0"/>
              <a:sym typeface="+mn-ea"/>
            </a:endParaRPr>
          </a:p>
        </p:txBody>
      </p:sp>
      <p:sp>
        <p:nvSpPr>
          <p:cNvPr id="23" name="文本框 20"/>
          <p:cNvSpPr txBox="1"/>
          <p:nvPr/>
        </p:nvSpPr>
        <p:spPr>
          <a:xfrm>
            <a:off x="5599405" y="1438558"/>
            <a:ext cx="593432"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gū</a:t>
            </a:r>
            <a:endParaRPr lang="zh-CN" altLang="en-US" sz="2800" dirty="0">
              <a:latin typeface="汉语拼音" pitchFamily="34" charset="0"/>
              <a:cs typeface="汉语拼音" pitchFamily="34" charset="0"/>
            </a:endParaRPr>
          </a:p>
        </p:txBody>
      </p:sp>
      <p:sp>
        <p:nvSpPr>
          <p:cNvPr id="24" name="文本框 18"/>
          <p:cNvSpPr txBox="1"/>
          <p:nvPr/>
        </p:nvSpPr>
        <p:spPr>
          <a:xfrm>
            <a:off x="5521660" y="1756614"/>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骨</a:t>
            </a:r>
          </a:p>
        </p:txBody>
      </p:sp>
      <p:sp>
        <p:nvSpPr>
          <p:cNvPr id="29" name="文本框 18"/>
          <p:cNvSpPr txBox="1"/>
          <p:nvPr/>
        </p:nvSpPr>
        <p:spPr>
          <a:xfrm>
            <a:off x="1575479" y="3351994"/>
            <a:ext cx="748923" cy="769441"/>
          </a:xfrm>
          <a:prstGeom prst="rect">
            <a:avLst/>
          </a:prstGeom>
          <a:noFill/>
        </p:spPr>
        <p:txBody>
          <a:bodyPr wrap="none" rtlCol="0">
            <a:spAutoFit/>
          </a:bodyPr>
          <a:lstStyle/>
          <a:p>
            <a:pPr algn="ctr"/>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拆</a:t>
            </a:r>
          </a:p>
        </p:txBody>
      </p:sp>
      <p:sp>
        <p:nvSpPr>
          <p:cNvPr id="30" name="文本框 20"/>
          <p:cNvSpPr txBox="1"/>
          <p:nvPr/>
        </p:nvSpPr>
        <p:spPr>
          <a:xfrm>
            <a:off x="1492123" y="3030220"/>
            <a:ext cx="915636"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chāi</a:t>
            </a:r>
            <a:endParaRPr lang="zh-CN" altLang="en-US" sz="2800" dirty="0">
              <a:latin typeface="汉语拼音" pitchFamily="34" charset="0"/>
              <a:cs typeface="汉语拼音" pitchFamily="34" charset="0"/>
            </a:endParaRPr>
          </a:p>
        </p:txBody>
      </p:sp>
      <p:sp>
        <p:nvSpPr>
          <p:cNvPr id="35" name="TextBox 34"/>
          <p:cNvSpPr txBox="1"/>
          <p:nvPr/>
        </p:nvSpPr>
        <p:spPr>
          <a:xfrm>
            <a:off x="6899075" y="4335481"/>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平舌音</a:t>
            </a:r>
          </a:p>
        </p:txBody>
      </p:sp>
      <p:sp>
        <p:nvSpPr>
          <p:cNvPr id="36" name="左大括号 35"/>
          <p:cNvSpPr/>
          <p:nvPr/>
        </p:nvSpPr>
        <p:spPr>
          <a:xfrm rot="16200000">
            <a:off x="3419872" y="1770110"/>
            <a:ext cx="216024" cy="4968552"/>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37" name="TextBox 36"/>
          <p:cNvSpPr txBox="1"/>
          <p:nvPr/>
        </p:nvSpPr>
        <p:spPr>
          <a:xfrm>
            <a:off x="2874402" y="4385201"/>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翘舌音</a:t>
            </a:r>
          </a:p>
        </p:txBody>
      </p:sp>
      <p:sp>
        <p:nvSpPr>
          <p:cNvPr id="43" name="TextBox 42"/>
          <p:cNvSpPr txBox="1"/>
          <p:nvPr/>
        </p:nvSpPr>
        <p:spPr>
          <a:xfrm>
            <a:off x="3923927" y="555525"/>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多音字</a:t>
            </a:r>
          </a:p>
        </p:txBody>
      </p:sp>
      <p:sp>
        <p:nvSpPr>
          <p:cNvPr id="31" name="文本框 13"/>
          <p:cNvSpPr txBox="1"/>
          <p:nvPr/>
        </p:nvSpPr>
        <p:spPr>
          <a:xfrm>
            <a:off x="3875917" y="1448714"/>
            <a:ext cx="609462"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dā</a:t>
            </a:r>
            <a:endParaRPr lang="zh-CN" altLang="en-US" sz="2800" dirty="0">
              <a:latin typeface="汉语拼音" pitchFamily="34" charset="0"/>
              <a:cs typeface="汉语拼音" pitchFamily="34" charset="0"/>
            </a:endParaRPr>
          </a:p>
        </p:txBody>
      </p:sp>
      <p:sp>
        <p:nvSpPr>
          <p:cNvPr id="32" name="文本框 13"/>
          <p:cNvSpPr txBox="1"/>
          <p:nvPr/>
        </p:nvSpPr>
        <p:spPr>
          <a:xfrm>
            <a:off x="4612564" y="1415033"/>
            <a:ext cx="883575"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yìng</a:t>
            </a:r>
            <a:endParaRPr lang="zh-CN" altLang="en-US" sz="2800" dirty="0">
              <a:latin typeface="汉语拼音" pitchFamily="34" charset="0"/>
              <a:cs typeface="汉语拼音" pitchFamily="34" charset="0"/>
            </a:endParaRPr>
          </a:p>
        </p:txBody>
      </p:sp>
      <p:sp>
        <p:nvSpPr>
          <p:cNvPr id="33" name="文本框 12"/>
          <p:cNvSpPr txBox="1"/>
          <p:nvPr/>
        </p:nvSpPr>
        <p:spPr>
          <a:xfrm>
            <a:off x="3806187" y="1758128"/>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charset="-122"/>
                <a:sym typeface="+mn-ea"/>
              </a:rPr>
              <a:t>答</a:t>
            </a:r>
          </a:p>
        </p:txBody>
      </p:sp>
      <p:sp>
        <p:nvSpPr>
          <p:cNvPr id="34" name="文本框 12"/>
          <p:cNvSpPr txBox="1"/>
          <p:nvPr/>
        </p:nvSpPr>
        <p:spPr>
          <a:xfrm>
            <a:off x="4679890" y="1758127"/>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charset="-122"/>
                <a:sym typeface="+mn-ea"/>
              </a:rPr>
              <a:t>应</a:t>
            </a:r>
          </a:p>
        </p:txBody>
      </p:sp>
      <p:sp>
        <p:nvSpPr>
          <p:cNvPr id="39" name="左大括号 38"/>
          <p:cNvSpPr/>
          <p:nvPr/>
        </p:nvSpPr>
        <p:spPr>
          <a:xfrm rot="16200000" flipH="1" flipV="1">
            <a:off x="4174194" y="-1835623"/>
            <a:ext cx="432048" cy="6366476"/>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1" name="左大括号 40"/>
          <p:cNvSpPr/>
          <p:nvPr/>
        </p:nvSpPr>
        <p:spPr>
          <a:xfrm rot="16200000">
            <a:off x="7452319" y="3268562"/>
            <a:ext cx="216024" cy="1872208"/>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5" name="文本框 11"/>
          <p:cNvSpPr txBox="1"/>
          <p:nvPr/>
        </p:nvSpPr>
        <p:spPr>
          <a:xfrm>
            <a:off x="6264619" y="3004046"/>
            <a:ext cx="748923"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a:latin typeface="汉语拼音" pitchFamily="34" charset="0"/>
                <a:cs typeface="汉语拼音" pitchFamily="34" charset="0"/>
              </a:rPr>
              <a:t>suō</a:t>
            </a:r>
            <a:endParaRPr lang="zh-CN" altLang="en-US" dirty="0">
              <a:latin typeface="汉语拼音" pitchFamily="34" charset="0"/>
              <a:cs typeface="汉语拼音" pitchFamily="34" charset="0"/>
            </a:endParaRPr>
          </a:p>
        </p:txBody>
      </p:sp>
      <p:sp>
        <p:nvSpPr>
          <p:cNvPr id="46" name="文本框 11"/>
          <p:cNvSpPr txBox="1"/>
          <p:nvPr/>
        </p:nvSpPr>
        <p:spPr>
          <a:xfrm>
            <a:off x="3493230" y="3015863"/>
            <a:ext cx="934871"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a:latin typeface="汉语拼音" pitchFamily="34" charset="0"/>
                <a:cs typeface="汉语拼音" pitchFamily="34" charset="0"/>
              </a:rPr>
              <a:t>shēn</a:t>
            </a:r>
            <a:endParaRPr lang="zh-CN" altLang="en-US" dirty="0">
              <a:latin typeface="汉语拼音" pitchFamily="34" charset="0"/>
              <a:cs typeface="汉语拼音" pitchFamily="34" charset="0"/>
            </a:endParaRPr>
          </a:p>
        </p:txBody>
      </p:sp>
      <p:sp>
        <p:nvSpPr>
          <p:cNvPr id="47" name="文本框 11"/>
          <p:cNvSpPr txBox="1"/>
          <p:nvPr/>
        </p:nvSpPr>
        <p:spPr>
          <a:xfrm>
            <a:off x="4440943" y="3007087"/>
            <a:ext cx="965329"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a:latin typeface="汉语拼音" pitchFamily="34" charset="0"/>
                <a:cs typeface="汉语拼音" pitchFamily="34" charset="0"/>
              </a:rPr>
              <a:t>shào</a:t>
            </a:r>
            <a:endParaRPr lang="zh-CN" altLang="en-US" dirty="0">
              <a:latin typeface="汉语拼音" pitchFamily="34" charset="0"/>
              <a:cs typeface="汉语拼音" pitchFamily="34" charset="0"/>
            </a:endParaRPr>
          </a:p>
        </p:txBody>
      </p:sp>
      <p:sp>
        <p:nvSpPr>
          <p:cNvPr id="48" name="文本框 11"/>
          <p:cNvSpPr txBox="1"/>
          <p:nvPr/>
        </p:nvSpPr>
        <p:spPr>
          <a:xfrm>
            <a:off x="5445852" y="3015863"/>
            <a:ext cx="638316"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smtClean="0">
                <a:latin typeface="汉语拼音" pitchFamily="34" charset="0"/>
                <a:cs typeface="汉语拼音" pitchFamily="34" charset="0"/>
              </a:rPr>
              <a:t>sh</a:t>
            </a:r>
            <a:r>
              <a:rPr lang="en-US" altLang="zh-CN" dirty="0" err="1">
                <a:latin typeface="汉语拼音" pitchFamily="34" charset="0"/>
                <a:cs typeface="汉语拼音" pitchFamily="34" charset="0"/>
              </a:rPr>
              <a:t>ì</a:t>
            </a:r>
            <a:endParaRPr lang="zh-CN" altLang="en-US" dirty="0">
              <a:latin typeface="汉语拼音" pitchFamily="34" charset="0"/>
              <a:cs typeface="汉语拼音" pitchFamily="34" charset="0"/>
            </a:endParaRPr>
          </a:p>
        </p:txBody>
      </p:sp>
      <p:sp>
        <p:nvSpPr>
          <p:cNvPr id="49" name="文本框 11"/>
          <p:cNvSpPr txBox="1"/>
          <p:nvPr/>
        </p:nvSpPr>
        <p:spPr>
          <a:xfrm>
            <a:off x="7849477" y="2969712"/>
            <a:ext cx="984565"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a:latin typeface="汉语拼音" pitchFamily="34" charset="0"/>
                <a:cs typeface="汉语拼音" pitchFamily="34" charset="0"/>
              </a:rPr>
              <a:t>zōng</a:t>
            </a:r>
            <a:endParaRPr lang="zh-CN" altLang="en-US" dirty="0">
              <a:latin typeface="汉语拼音" pitchFamily="34" charset="0"/>
              <a:cs typeface="汉语拼音" pitchFamily="34" charset="0"/>
            </a:endParaRPr>
          </a:p>
        </p:txBody>
      </p:sp>
      <p:sp>
        <p:nvSpPr>
          <p:cNvPr id="50" name="文本框 11"/>
          <p:cNvSpPr txBox="1"/>
          <p:nvPr/>
        </p:nvSpPr>
        <p:spPr>
          <a:xfrm>
            <a:off x="7056601" y="3004046"/>
            <a:ext cx="803425" cy="523220"/>
          </a:xfrm>
          <a:prstGeom prst="rect">
            <a:avLst/>
          </a:prstGeom>
          <a:noFill/>
        </p:spPr>
        <p:txBody>
          <a:bodyPr wrap="none" rtlCol="0">
            <a:spAutoFit/>
          </a:bodyPr>
          <a:lstStyle>
            <a:defPPr>
              <a:defRPr lang="zh-CN"/>
            </a:defPPr>
            <a:lvl1pPr>
              <a:defRPr sz="2800">
                <a:latin typeface="黑体" panose="02010609060101010101" charset="-122"/>
                <a:ea typeface="黑体" panose="02010609060101010101" charset="-122"/>
              </a:defRPr>
            </a:lvl1pPr>
          </a:lstStyle>
          <a:p>
            <a:r>
              <a:rPr lang="en-US" altLang="zh-CN" dirty="0" err="1">
                <a:latin typeface="汉语拼音" pitchFamily="34" charset="0"/>
                <a:cs typeface="汉语拼音" pitchFamily="34" charset="0"/>
              </a:rPr>
              <a:t>zán</a:t>
            </a:r>
            <a:endParaRPr lang="zh-CN" altLang="en-US" dirty="0">
              <a:latin typeface="汉语拼音" pitchFamily="34" charset="0"/>
              <a:cs typeface="汉语拼音" pitchFamily="34" charset="0"/>
            </a:endParaRPr>
          </a:p>
        </p:txBody>
      </p:sp>
      <p:sp>
        <p:nvSpPr>
          <p:cNvPr id="51" name="文本框 8"/>
          <p:cNvSpPr txBox="1"/>
          <p:nvPr/>
        </p:nvSpPr>
        <p:spPr>
          <a:xfrm>
            <a:off x="3586204" y="335199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charset="-122"/>
                <a:sym typeface="+mn-ea"/>
              </a:rPr>
              <a:t>申</a:t>
            </a:r>
          </a:p>
        </p:txBody>
      </p:sp>
      <p:sp>
        <p:nvSpPr>
          <p:cNvPr id="52" name="文本框 8"/>
          <p:cNvSpPr txBox="1"/>
          <p:nvPr/>
        </p:nvSpPr>
        <p:spPr>
          <a:xfrm>
            <a:off x="4549146" y="335045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charset="-122"/>
                <a:sym typeface="+mn-ea"/>
              </a:rPr>
              <a:t>绍</a:t>
            </a:r>
          </a:p>
        </p:txBody>
      </p:sp>
      <p:sp>
        <p:nvSpPr>
          <p:cNvPr id="53" name="文本框 8"/>
          <p:cNvSpPr txBox="1"/>
          <p:nvPr/>
        </p:nvSpPr>
        <p:spPr>
          <a:xfrm>
            <a:off x="5422849" y="3348917"/>
            <a:ext cx="748923" cy="769441"/>
          </a:xfrm>
          <a:prstGeom prst="rect">
            <a:avLst/>
          </a:prstGeom>
          <a:noFill/>
        </p:spPr>
        <p:txBody>
          <a:bodyPr wrap="none" rtlCol="0">
            <a:spAutoFit/>
          </a:bodyPr>
          <a:lstStyle/>
          <a:p>
            <a:r>
              <a:rPr lang="zh-CN" altLang="en-US" sz="4400" dirty="0" smtClean="0">
                <a:latin typeface="黑体" panose="02010609060101010101" pitchFamily="49" charset="-122"/>
                <a:ea typeface="黑体" panose="02010609060101010101" pitchFamily="49" charset="-122"/>
                <a:cs typeface="楷体" panose="02010609060101010101" charset="-122"/>
                <a:sym typeface="+mn-ea"/>
              </a:rPr>
              <a:t>式</a:t>
            </a:r>
            <a:endParaRPr lang="zh-CN" altLang="en-US" sz="4400" dirty="0">
              <a:latin typeface="黑体" panose="02010609060101010101" pitchFamily="49" charset="-122"/>
              <a:ea typeface="黑体" panose="02010609060101010101" pitchFamily="49" charset="-122"/>
              <a:cs typeface="楷体" panose="02010609060101010101" charset="-122"/>
              <a:sym typeface="+mn-ea"/>
            </a:endParaRPr>
          </a:p>
        </p:txBody>
      </p:sp>
      <p:sp>
        <p:nvSpPr>
          <p:cNvPr id="54" name="文本框 8"/>
          <p:cNvSpPr txBox="1"/>
          <p:nvPr/>
        </p:nvSpPr>
        <p:spPr>
          <a:xfrm>
            <a:off x="6264619" y="334891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charset="-122"/>
                <a:sym typeface="+mn-ea"/>
              </a:rPr>
              <a:t>缩</a:t>
            </a:r>
          </a:p>
        </p:txBody>
      </p:sp>
      <p:sp>
        <p:nvSpPr>
          <p:cNvPr id="55" name="文本框 8"/>
          <p:cNvSpPr txBox="1"/>
          <p:nvPr/>
        </p:nvSpPr>
        <p:spPr>
          <a:xfrm>
            <a:off x="7083852" y="3337853"/>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charset="-122"/>
                <a:sym typeface="+mn-ea"/>
              </a:rPr>
              <a:t>咱</a:t>
            </a:r>
          </a:p>
        </p:txBody>
      </p:sp>
      <p:sp>
        <p:nvSpPr>
          <p:cNvPr id="56" name="文本框 8"/>
          <p:cNvSpPr txBox="1"/>
          <p:nvPr/>
        </p:nvSpPr>
        <p:spPr>
          <a:xfrm>
            <a:off x="7967298" y="3336315"/>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charset="-122"/>
                <a:sym typeface="+mn-ea"/>
              </a:rPr>
              <a:t>宗</a:t>
            </a:r>
          </a:p>
        </p:txBody>
      </p:sp>
      <p:sp>
        <p:nvSpPr>
          <p:cNvPr id="57" name="横卷形 56"/>
          <p:cNvSpPr/>
          <p:nvPr/>
        </p:nvSpPr>
        <p:spPr>
          <a:xfrm>
            <a:off x="4470060" y="4362398"/>
            <a:ext cx="2262180" cy="602951"/>
          </a:xfrm>
          <a:prstGeom prst="horizontalScroll">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solidFill>
                  <a:srgbClr val="FF0000"/>
                </a:solidFill>
              </a:rPr>
              <a:t>注意读准平翘舌音</a:t>
            </a:r>
          </a:p>
        </p:txBody>
      </p:sp>
    </p:spTree>
    <p:extLst>
      <p:ext uri="{BB962C8B-B14F-4D97-AF65-F5344CB8AC3E}">
        <p14:creationId xmlns:p14="http://schemas.microsoft.com/office/powerpoint/2010/main" val="3315814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18"/>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2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4"/>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31"/>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32"/>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23"/>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8"/>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26"/>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28"/>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30"/>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12"/>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46"/>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47"/>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48"/>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45"/>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50"/>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49"/>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down)">
                                      <p:cBhvr>
                                        <p:cTn id="77" dur="500"/>
                                        <p:tgtEl>
                                          <p:spTgt spid="39"/>
                                        </p:tgtEl>
                                      </p:cBhvr>
                                    </p:animEffect>
                                  </p:childTnLst>
                                </p:cTn>
                              </p:par>
                            </p:childTnLst>
                          </p:cTn>
                        </p:par>
                        <p:par>
                          <p:cTn id="78" fill="hold">
                            <p:stCondLst>
                              <p:cond delay="500"/>
                            </p:stCondLst>
                            <p:childTnLst>
                              <p:par>
                                <p:cTn id="79" presetID="22" presetClass="entr" presetSubtype="4" fill="hold" grpId="0" nodeType="after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wipe(down)">
                                      <p:cBhvr>
                                        <p:cTn id="81" dur="500"/>
                                        <p:tgtEl>
                                          <p:spTgt spid="43"/>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4" fill="hold" grpId="0" nodeType="click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down)">
                                      <p:cBhvr>
                                        <p:cTn id="86" dur="500"/>
                                        <p:tgtEl>
                                          <p:spTgt spid="36"/>
                                        </p:tgtEl>
                                      </p:cBhvr>
                                    </p:animEffect>
                                  </p:childTnLst>
                                </p:cTn>
                              </p:par>
                            </p:childTnLst>
                          </p:cTn>
                        </p:par>
                        <p:par>
                          <p:cTn id="87" fill="hold">
                            <p:stCondLst>
                              <p:cond delay="500"/>
                            </p:stCondLst>
                            <p:childTnLst>
                              <p:par>
                                <p:cTn id="88" presetID="22" presetClass="entr" presetSubtype="4"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wipe(down)">
                                      <p:cBhvr>
                                        <p:cTn id="90" dur="500"/>
                                        <p:tgtEl>
                                          <p:spTgt spid="37"/>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wipe(down)">
                                      <p:cBhvr>
                                        <p:cTn id="95" dur="500"/>
                                        <p:tgtEl>
                                          <p:spTgt spid="41"/>
                                        </p:tgtEl>
                                      </p:cBhvr>
                                    </p:animEffect>
                                  </p:childTnLst>
                                </p:cTn>
                              </p:par>
                            </p:childTnLst>
                          </p:cTn>
                        </p:par>
                        <p:par>
                          <p:cTn id="96" fill="hold">
                            <p:stCondLst>
                              <p:cond delay="500"/>
                            </p:stCondLst>
                            <p:childTnLst>
                              <p:par>
                                <p:cTn id="97" presetID="22" presetClass="entr" presetSubtype="4" fill="hold" grpId="0"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wipe(down)">
                                      <p:cBhvr>
                                        <p:cTn id="99" dur="500"/>
                                        <p:tgtEl>
                                          <p:spTgt spid="35"/>
                                        </p:tgtEl>
                                      </p:cBhvr>
                                    </p:animEffec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2" grpId="0"/>
      <p:bldP spid="12" grpId="1"/>
      <p:bldP spid="14" grpId="0"/>
      <p:bldP spid="14" grpId="1"/>
      <p:bldP spid="18" grpId="0"/>
      <p:bldP spid="18" grpId="1"/>
      <p:bldP spid="21" grpId="0"/>
      <p:bldP spid="21" grpId="1"/>
      <p:bldP spid="26" grpId="0"/>
      <p:bldP spid="26" grpId="1"/>
      <p:bldP spid="28" grpId="0"/>
      <p:bldP spid="28" grpId="1"/>
      <p:bldP spid="23" grpId="0"/>
      <p:bldP spid="23" grpId="1"/>
      <p:bldP spid="30" grpId="0"/>
      <p:bldP spid="30" grpId="1"/>
      <p:bldP spid="35" grpId="0" animBg="1"/>
      <p:bldP spid="36" grpId="0" animBg="1"/>
      <p:bldP spid="37" grpId="0" animBg="1"/>
      <p:bldP spid="43" grpId="0" animBg="1"/>
      <p:bldP spid="31" grpId="0"/>
      <p:bldP spid="31" grpId="1"/>
      <p:bldP spid="32" grpId="0"/>
      <p:bldP spid="32" grpId="1"/>
      <p:bldP spid="39" grpId="0" animBg="1"/>
      <p:bldP spid="41" grpId="0" animBg="1"/>
      <p:bldP spid="45" grpId="0"/>
      <p:bldP spid="45" grpId="1"/>
      <p:bldP spid="46" grpId="0"/>
      <p:bldP spid="46" grpId="1"/>
      <p:bldP spid="47" grpId="0"/>
      <p:bldP spid="47" grpId="1"/>
      <p:bldP spid="48" grpId="0"/>
      <p:bldP spid="48" grpId="1"/>
      <p:bldP spid="49" grpId="0"/>
      <p:bldP spid="49" grpId="1"/>
      <p:bldP spid="50" grpId="0"/>
      <p:bldP spid="50" grpId="1"/>
      <p:bldP spid="5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627534"/>
            <a:ext cx="8041590" cy="1569660"/>
          </a:xfrm>
          <a:prstGeom prst="rect">
            <a:avLst/>
          </a:prstGeom>
          <a:noFill/>
        </p:spPr>
        <p:txBody>
          <a:bodyPr wrap="square" rtlCol="0">
            <a:spAutoFit/>
          </a:bodyPr>
          <a:lstStyle/>
          <a:p>
            <a:pPr indent="711200"/>
            <a:r>
              <a:rPr lang="en-US" altLang="zh-CN" sz="3200" b="1" dirty="0" smtClean="0">
                <a:latin typeface="楷体" panose="02010609060101010101" charset="-122"/>
                <a:ea typeface="楷体" panose="02010609060101010101" charset="-122"/>
                <a:cs typeface="楷体" panose="02010609060101010101" charset="-122"/>
                <a:sym typeface="+mn-ea"/>
              </a:rPr>
              <a:t>2.</a:t>
            </a:r>
            <a:r>
              <a:rPr lang="zh-CN" altLang="en-US" sz="3200" b="1" dirty="0" smtClean="0">
                <a:latin typeface="楷体" panose="02010609060101010101" charset="-122"/>
                <a:ea typeface="楷体" panose="02010609060101010101" charset="-122"/>
                <a:cs typeface="楷体" panose="02010609060101010101" charset="-122"/>
                <a:sym typeface="+mn-ea"/>
              </a:rPr>
              <a:t>这时</a:t>
            </a:r>
            <a:r>
              <a:rPr lang="zh-CN" altLang="en-US" sz="3200" b="1" dirty="0">
                <a:latin typeface="楷体" panose="02010609060101010101" charset="-122"/>
                <a:ea typeface="楷体" panose="02010609060101010101" charset="-122"/>
                <a:cs typeface="楷体" panose="02010609060101010101" charset="-122"/>
                <a:sym typeface="+mn-ea"/>
              </a:rPr>
              <a:t>，青头爬到牛鼻子上，用它的身体在牛鼻孔</a:t>
            </a:r>
            <a:r>
              <a:rPr lang="zh-CN" altLang="en-US" sz="3200" b="1" dirty="0" smtClean="0">
                <a:latin typeface="楷体" panose="02010609060101010101" charset="-122"/>
                <a:ea typeface="楷体" panose="02010609060101010101" charset="-122"/>
                <a:cs typeface="楷体" panose="02010609060101010101" charset="-122"/>
                <a:sym typeface="+mn-ea"/>
              </a:rPr>
              <a:t>里蹭来</a:t>
            </a:r>
            <a:r>
              <a:rPr lang="zh-CN" altLang="en-US" sz="3200" b="1" dirty="0">
                <a:latin typeface="楷体" panose="02010609060101010101" charset="-122"/>
                <a:ea typeface="楷体" panose="02010609060101010101" charset="-122"/>
                <a:cs typeface="楷体" panose="02010609060101010101" charset="-122"/>
                <a:sym typeface="+mn-ea"/>
              </a:rPr>
              <a:t>蹭去。 </a:t>
            </a:r>
            <a:br>
              <a:rPr lang="zh-CN" altLang="en-US" sz="3200" b="1" dirty="0">
                <a:latin typeface="楷体" panose="02010609060101010101" charset="-122"/>
                <a:ea typeface="楷体" panose="02010609060101010101" charset="-122"/>
                <a:cs typeface="楷体" panose="02010609060101010101" charset="-122"/>
                <a:sym typeface="+mn-ea"/>
              </a:rPr>
            </a:b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（《在牛肚子里旅行》）</a:t>
            </a:r>
            <a:r>
              <a:rPr lang="en-US" altLang="zh-CN" sz="3200" b="1" dirty="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742107" y="2067694"/>
            <a:ext cx="7695019" cy="255419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a:t>
            </a:r>
            <a:r>
              <a:rPr lang="zh-CN" altLang="en-US" sz="2800" dirty="0">
                <a:solidFill>
                  <a:srgbClr val="FF0000"/>
                </a:solidFill>
              </a:rPr>
              <a:t>爬到牛鼻子上”“蹭来蹭去”，想方设法让半打喷定青头真机智啊！但是，这个动作也是很危险的，可是为了救朋友，青头毫不犹豫地这样做了，可见它们之间感情深厚！</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8842" y="987574"/>
            <a:ext cx="8041590" cy="1569660"/>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1.</a:t>
            </a:r>
            <a:r>
              <a:rPr lang="zh-CN" altLang="en-US" sz="3200" b="1" dirty="0" smtClean="0">
                <a:latin typeface="楷体" panose="02010609060101010101" charset="-122"/>
                <a:ea typeface="楷体" panose="02010609060101010101" charset="-122"/>
                <a:cs typeface="楷体" panose="02010609060101010101" charset="-122"/>
                <a:sym typeface="+mn-ea"/>
              </a:rPr>
              <a:t>在这又冷又黑的晚上，一个穷苦的小女孩，没戴帽子，赤着脚在街上走着。 </a:t>
            </a:r>
            <a:r>
              <a:rPr lang="zh-CN" altLang="en-US" sz="3200" b="1" dirty="0">
                <a:latin typeface="楷体" panose="02010609060101010101" charset="-122"/>
                <a:ea typeface="楷体" panose="02010609060101010101" charset="-122"/>
                <a:cs typeface="楷体" panose="02010609060101010101" charset="-122"/>
                <a:sym typeface="+mn-ea"/>
              </a:rPr>
              <a:t/>
            </a:r>
            <a:br>
              <a:rPr lang="zh-CN" altLang="en-US" sz="3200" b="1" dirty="0">
                <a:latin typeface="楷体" panose="02010609060101010101" charset="-122"/>
                <a:ea typeface="楷体" panose="02010609060101010101" charset="-122"/>
                <a:cs typeface="楷体" panose="02010609060101010101" charset="-122"/>
                <a:sym typeface="+mn-ea"/>
              </a:rPr>
            </a:b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smtClean="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3" name="组合 5"/>
          <p:cNvGrpSpPr/>
          <p:nvPr/>
        </p:nvGrpSpPr>
        <p:grpSpPr>
          <a:xfrm>
            <a:off x="-371216" y="195486"/>
            <a:ext cx="4007112" cy="506132"/>
            <a:chOff x="182"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182" y="912"/>
              <a:ext cx="4382"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charset="-122"/>
                  <a:ea typeface="楷体" panose="02010609060101010101" charset="-122"/>
                </a:rPr>
                <a:t>外貌描</a:t>
              </a:r>
              <a:r>
                <a:rPr lang="zh-CN" altLang="en-US" sz="2800" b="1" dirty="0">
                  <a:solidFill>
                    <a:schemeClr val="tx1"/>
                  </a:solidFill>
                  <a:latin typeface="楷体" panose="02010609060101010101" charset="-122"/>
                  <a:ea typeface="楷体" panose="02010609060101010101" charset="-122"/>
                </a:rPr>
                <a:t>写的句子</a:t>
              </a:r>
            </a:p>
          </p:txBody>
        </p:sp>
      </p:grpSp>
      <p:sp>
        <p:nvSpPr>
          <p:cNvPr id="9" name="横卷形 8"/>
          <p:cNvSpPr/>
          <p:nvPr/>
        </p:nvSpPr>
        <p:spPr>
          <a:xfrm>
            <a:off x="1368152" y="2859782"/>
            <a:ext cx="6588224" cy="13107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外貌描写的句子，突出了小女孩的贫穷和可怜。</a:t>
            </a:r>
            <a:endParaRPr lang="zh-CN" altLang="en-US" sz="28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3608" y="915566"/>
            <a:ext cx="7323113" cy="1077218"/>
          </a:xfrm>
          <a:prstGeom prst="rect">
            <a:avLst/>
          </a:prstGeom>
          <a:noFill/>
        </p:spPr>
        <p:txBody>
          <a:bodyPr wrap="square" rtlCol="0">
            <a:spAutoFit/>
          </a:bodyPr>
          <a:lstStyle/>
          <a:p>
            <a:r>
              <a:rPr lang="en-US" altLang="zh-CN" sz="3200" b="1" dirty="0" smtClean="0">
                <a:latin typeface="楷体" panose="02010609060101010101" charset="-122"/>
                <a:ea typeface="楷体" panose="02010609060101010101" charset="-122"/>
                <a:cs typeface="楷体" panose="02010609060101010101" charset="-122"/>
                <a:sym typeface="+mn-ea"/>
              </a:rPr>
              <a:t>2.</a:t>
            </a:r>
            <a:r>
              <a:rPr lang="zh-CN" altLang="en-US" sz="3200" b="1" dirty="0" smtClean="0">
                <a:latin typeface="楷体" panose="02010609060101010101" charset="-122"/>
                <a:ea typeface="楷体" panose="02010609060101010101" charset="-122"/>
                <a:cs typeface="楷体" panose="02010609060101010101" charset="-122"/>
                <a:sym typeface="+mn-ea"/>
              </a:rPr>
              <a:t>她又冷又饿，</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哆哆嗦嗦</a:t>
            </a:r>
            <a:r>
              <a:rPr lang="zh-CN" altLang="en-US" sz="3200" b="1" dirty="0" smtClean="0">
                <a:latin typeface="楷体" panose="02010609060101010101" charset="-122"/>
                <a:ea typeface="楷体" panose="02010609060101010101" charset="-122"/>
                <a:cs typeface="楷体" panose="02010609060101010101" charset="-122"/>
                <a:sym typeface="+mn-ea"/>
              </a:rPr>
              <a:t>地向前走。</a:t>
            </a:r>
            <a:endParaRPr lang="en-US" altLang="zh-CN" sz="3200" b="1" dirty="0" smtClean="0">
              <a:latin typeface="楷体" panose="02010609060101010101" charset="-122"/>
              <a:ea typeface="楷体" panose="02010609060101010101" charset="-122"/>
              <a:cs typeface="楷体" panose="02010609060101010101" charset="-122"/>
              <a:sym typeface="+mn-ea"/>
            </a:endParaRPr>
          </a:p>
          <a:p>
            <a:pPr algn="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smtClean="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1035402" y="2643758"/>
            <a:ext cx="7036684" cy="13107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外貌描写的句子，“哆哆嗦嗦”形象地写出了小女孩当时的样子。</a:t>
            </a:r>
            <a:endParaRPr lang="zh-CN" altLang="en-US" sz="28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0850" y="771550"/>
            <a:ext cx="8041590" cy="1569660"/>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cs typeface="楷体" panose="02010609060101010101" charset="-122"/>
                <a:sym typeface="+mn-ea"/>
              </a:rPr>
              <a:t>    </a:t>
            </a:r>
            <a:r>
              <a:rPr lang="en-US" altLang="zh-CN" sz="3200" b="1" dirty="0" smtClean="0">
                <a:latin typeface="楷体" panose="02010609060101010101" charset="-122"/>
                <a:ea typeface="楷体" panose="02010609060101010101" charset="-122"/>
                <a:cs typeface="楷体" panose="02010609060101010101" charset="-122"/>
                <a:sym typeface="+mn-ea"/>
              </a:rPr>
              <a:t>3.</a:t>
            </a:r>
            <a:r>
              <a:rPr lang="zh-CN" altLang="en-US" sz="3200" b="1" dirty="0" smtClean="0">
                <a:latin typeface="楷体" panose="02010609060101010101" charset="-122"/>
                <a:ea typeface="楷体" panose="02010609060101010101" charset="-122"/>
                <a:cs typeface="楷体" panose="02010609060101010101" charset="-122"/>
                <a:sym typeface="+mn-ea"/>
              </a:rPr>
              <a:t>雪花落在她金黄的长头发上，那头发打成卷披在肩上，看上去很美丽，不过她没注意这些。 </a:t>
            </a:r>
            <a:r>
              <a:rPr lang="zh-CN" altLang="en-US" sz="3200" b="1" dirty="0" smtClean="0">
                <a:solidFill>
                  <a:srgbClr val="0000FF"/>
                </a:solidFill>
                <a:latin typeface="楷体" panose="02010609060101010101" charset="-122"/>
                <a:ea typeface="楷体" panose="02010609060101010101" charset="-122"/>
                <a:cs typeface="楷体" panose="02010609060101010101" charset="-122"/>
                <a:sym typeface="+mn-ea"/>
              </a:rPr>
              <a:t>（《卖火柴的小女孩》）</a:t>
            </a:r>
            <a:r>
              <a:rPr lang="en-US" altLang="zh-CN" sz="3200" b="1" dirty="0" smtClean="0">
                <a:solidFill>
                  <a:srgbClr val="0000FF"/>
                </a:solidFill>
                <a:latin typeface="楷体" panose="02010609060101010101" charset="-122"/>
                <a:ea typeface="楷体" panose="02010609060101010101" charset="-122"/>
                <a:cs typeface="楷体" panose="02010609060101010101" charset="-122"/>
                <a:sym typeface="+mn-ea"/>
              </a:rPr>
              <a:t> </a:t>
            </a:r>
            <a:endParaRPr lang="zh-CN" altLang="en-US" sz="32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9" name="横卷形 8"/>
          <p:cNvSpPr/>
          <p:nvPr/>
        </p:nvSpPr>
        <p:spPr>
          <a:xfrm>
            <a:off x="1115616" y="2339608"/>
            <a:ext cx="7102145" cy="19190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外貌描写的句子，小女孩的头发很美丽，可是她却无暇顾及自己的美丽，她是多么的可怜啊！</a:t>
            </a:r>
            <a:endParaRPr lang="zh-CN" altLang="en-US" sz="2800"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699542"/>
            <a:ext cx="8568952" cy="3539430"/>
          </a:xfrm>
          <a:prstGeom prst="rect">
            <a:avLst/>
          </a:prstGeom>
          <a:noFill/>
        </p:spPr>
        <p:txBody>
          <a:bodyPr wrap="square" rtlCol="0">
            <a:spAutoFit/>
          </a:bodyPr>
          <a:lstStyle/>
          <a:p>
            <a:r>
              <a:rPr lang="en-US" altLang="zh-CN" sz="3200" b="1" dirty="0" smtClean="0">
                <a:latin typeface="楷体" pitchFamily="49" charset="-122"/>
                <a:ea typeface="楷体" pitchFamily="49" charset="-122"/>
              </a:rPr>
              <a:t>    1</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可是那头牛用尾巴轻轻一扫，青头就给摔到地上了。</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改成“把”字句</a:t>
            </a:r>
            <a:r>
              <a:rPr lang="en-US" altLang="zh-CN" sz="3200" b="1" dirty="0">
                <a:latin typeface="宋体" panose="02010600030101010101" pitchFamily="2" charset="-122"/>
                <a:ea typeface="宋体" panose="02010600030101010101" pitchFamily="2" charset="-122"/>
              </a:rPr>
              <a:t>) </a:t>
            </a:r>
          </a:p>
          <a:p>
            <a:endParaRPr lang="en-US" altLang="zh-CN" sz="3200" b="1" dirty="0">
              <a:latin typeface="楷体" pitchFamily="49" charset="-122"/>
              <a:ea typeface="楷体" pitchFamily="49" charset="-122"/>
            </a:endParaRPr>
          </a:p>
          <a:p>
            <a:endParaRPr lang="en-US" altLang="zh-CN" sz="3200" b="1" dirty="0">
              <a:latin typeface="楷体" pitchFamily="49" charset="-122"/>
              <a:ea typeface="楷体" pitchFamily="49" charset="-122"/>
            </a:endParaRPr>
          </a:p>
          <a:p>
            <a:r>
              <a:rPr lang="en-US" altLang="zh-CN" sz="3200" b="1" dirty="0" smtClean="0">
                <a:latin typeface="楷体" pitchFamily="49" charset="-122"/>
                <a:ea typeface="楷体" pitchFamily="49" charset="-122"/>
              </a:rPr>
              <a:t>    2</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种子被泥土紧紧地包裹着，它不得不把身体缩成一团。</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改成肯定句</a:t>
            </a:r>
            <a:r>
              <a:rPr lang="en-US" altLang="zh-CN" sz="3200" b="1" dirty="0">
                <a:latin typeface="宋体" panose="02010600030101010101" pitchFamily="2" charset="-122"/>
                <a:ea typeface="宋体" panose="02010600030101010101" pitchFamily="2" charset="-122"/>
              </a:rPr>
              <a:t>)</a:t>
            </a:r>
          </a:p>
          <a:p>
            <a:endParaRPr lang="en-US" altLang="zh-CN" sz="3200" b="1" dirty="0">
              <a:latin typeface="楷体" pitchFamily="49" charset="-122"/>
              <a:ea typeface="楷体" pitchFamily="49" charset="-122"/>
            </a:endParaRPr>
          </a:p>
        </p:txBody>
      </p:sp>
      <p:sp>
        <p:nvSpPr>
          <p:cNvPr id="5" name="TextBox 4"/>
          <p:cNvSpPr txBox="1"/>
          <p:nvPr/>
        </p:nvSpPr>
        <p:spPr>
          <a:xfrm>
            <a:off x="323528" y="1646684"/>
            <a:ext cx="8376542" cy="1077218"/>
          </a:xfrm>
          <a:prstGeom prst="rect">
            <a:avLst/>
          </a:prstGeom>
          <a:noFill/>
        </p:spPr>
        <p:txBody>
          <a:bodyPr wrap="square" rtlCol="0">
            <a:spAutoFit/>
          </a:bodyPr>
          <a:lstStyle/>
          <a:p>
            <a:pPr indent="711200"/>
            <a:r>
              <a:rPr lang="zh-CN" altLang="en-US" sz="3200" b="1" dirty="0">
                <a:solidFill>
                  <a:srgbClr val="FF0000"/>
                </a:solidFill>
                <a:latin typeface="楷体" pitchFamily="49" charset="-122"/>
                <a:ea typeface="楷体" pitchFamily="49" charset="-122"/>
              </a:rPr>
              <a:t>可是那头牛用尾巴轻轻一扫，就把青头摔到地上了。</a:t>
            </a:r>
          </a:p>
        </p:txBody>
      </p:sp>
      <p:sp>
        <p:nvSpPr>
          <p:cNvPr id="7" name="TextBox 6"/>
          <p:cNvSpPr txBox="1"/>
          <p:nvPr/>
        </p:nvSpPr>
        <p:spPr>
          <a:xfrm>
            <a:off x="435571" y="3660269"/>
            <a:ext cx="8456909" cy="1077218"/>
          </a:xfrm>
          <a:prstGeom prst="rect">
            <a:avLst/>
          </a:prstGeom>
          <a:noFill/>
        </p:spPr>
        <p:txBody>
          <a:bodyPr wrap="square" rtlCol="0">
            <a:spAutoFit/>
          </a:bodyPr>
          <a:lstStyle/>
          <a:p>
            <a:pPr indent="809625"/>
            <a:r>
              <a:rPr lang="zh-CN" altLang="en-US" sz="3200" b="1" dirty="0">
                <a:solidFill>
                  <a:srgbClr val="FF0000"/>
                </a:solidFill>
                <a:latin typeface="楷体" pitchFamily="49" charset="-122"/>
                <a:ea typeface="楷体" pitchFamily="49" charset="-122"/>
              </a:rPr>
              <a:t>种子被泥土紧紧地包裹着，它必须把身体缩成一团。</a:t>
            </a:r>
          </a:p>
        </p:txBody>
      </p:sp>
      <p:sp>
        <p:nvSpPr>
          <p:cNvPr id="6" name="文本框 8"/>
          <p:cNvSpPr txBox="1"/>
          <p:nvPr/>
        </p:nvSpPr>
        <p:spPr>
          <a:xfrm>
            <a:off x="0" y="0"/>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592342"/>
            <a:ext cx="9144000" cy="683264"/>
          </a:xfrm>
          <a:prstGeom prst="rect">
            <a:avLst/>
          </a:prstGeom>
          <a:noFill/>
        </p:spPr>
        <p:txBody>
          <a:bodyPr wrap="square" rtlCol="0">
            <a:spAutoFit/>
          </a:bodyPr>
          <a:lstStyle/>
          <a:p>
            <a:pPr>
              <a:lnSpc>
                <a:spcPct val="120000"/>
              </a:lnSpc>
            </a:pPr>
            <a:r>
              <a:rPr lang="en-US" altLang="zh-CN" sz="3200" b="1" dirty="0">
                <a:solidFill>
                  <a:schemeClr val="tx1"/>
                </a:solidFill>
                <a:latin typeface="新宋体" panose="02010609030101010101" charset="-122"/>
                <a:ea typeface="新宋体" panose="02010609030101010101" charset="-122"/>
                <a:cs typeface="楷体" panose="02010609060101010101" charset="-122"/>
              </a:rPr>
              <a:t>3.</a:t>
            </a:r>
            <a:r>
              <a:rPr lang="zh-CN" altLang="en-US" sz="3200" b="1" dirty="0">
                <a:latin typeface="楷体" panose="02010609060101010101" charset="-122"/>
                <a:ea typeface="楷体" panose="02010609060101010101" charset="-122"/>
                <a:cs typeface="楷体" panose="02010609060101010101" charset="-122"/>
              </a:rPr>
              <a:t>木地板舒展着身子。</a:t>
            </a:r>
            <a:r>
              <a:rPr lang="en-US" altLang="zh-CN" sz="3200" b="1" dirty="0">
                <a:latin typeface="宋体" panose="02010600030101010101" pitchFamily="2" charset="-122"/>
                <a:ea typeface="宋体" panose="02010600030101010101" pitchFamily="2" charset="-122"/>
                <a:cs typeface="楷体" panose="02010609060101010101" charset="-122"/>
              </a:rPr>
              <a:t>(</a:t>
            </a:r>
            <a:r>
              <a:rPr lang="zh-CN" altLang="en-US" sz="3200" b="1" dirty="0">
                <a:latin typeface="宋体" panose="02010600030101010101" pitchFamily="2" charset="-122"/>
                <a:ea typeface="宋体" panose="02010600030101010101" pitchFamily="2" charset="-122"/>
                <a:cs typeface="楷体" panose="02010609060101010101" charset="-122"/>
              </a:rPr>
              <a:t>把句子写具体</a:t>
            </a:r>
            <a:r>
              <a:rPr lang="en-US" altLang="zh-CN" sz="3200" b="1" dirty="0">
                <a:latin typeface="宋体" panose="02010600030101010101" pitchFamily="2" charset="-122"/>
                <a:ea typeface="宋体" panose="02010600030101010101" pitchFamily="2" charset="-122"/>
                <a:cs typeface="楷体" panose="02010609060101010101" charset="-122"/>
              </a:rPr>
              <a:t>)</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charset="-122"/>
              <a:sym typeface="+mn-ea"/>
            </a:endParaRPr>
          </a:p>
        </p:txBody>
      </p:sp>
      <p:sp>
        <p:nvSpPr>
          <p:cNvPr id="7" name="文本框 3"/>
          <p:cNvSpPr txBox="1"/>
          <p:nvPr/>
        </p:nvSpPr>
        <p:spPr>
          <a:xfrm>
            <a:off x="1475656" y="1554927"/>
            <a:ext cx="5581859"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木地板满意地舒展着身子。</a:t>
            </a:r>
          </a:p>
        </p:txBody>
      </p:sp>
      <p:sp>
        <p:nvSpPr>
          <p:cNvPr id="6" name="文本框 2"/>
          <p:cNvSpPr txBox="1"/>
          <p:nvPr/>
        </p:nvSpPr>
        <p:spPr>
          <a:xfrm>
            <a:off x="467544" y="2427734"/>
            <a:ext cx="8711565" cy="584775"/>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charset="-122"/>
                <a:sym typeface="+mn-ea"/>
              </a:rPr>
              <a:t>4.</a:t>
            </a:r>
            <a:r>
              <a:rPr lang="zh-CN" altLang="en-US" sz="3200" b="1" dirty="0">
                <a:latin typeface="楷体" panose="02010609060101010101" charset="-122"/>
                <a:ea typeface="楷体" panose="02010609060101010101" charset="-122"/>
                <a:cs typeface="楷体" panose="02010609060101010101" charset="-122"/>
                <a:sym typeface="+mn-ea"/>
              </a:rPr>
              <a:t>学了这几篇童话，深受教育。</a:t>
            </a:r>
            <a:r>
              <a:rPr lang="en-US" altLang="zh-CN" sz="3200" b="1" dirty="0">
                <a:latin typeface="宋体" panose="02010600030101010101" pitchFamily="2" charset="-122"/>
                <a:ea typeface="宋体" panose="02010600030101010101" pitchFamily="2" charset="-122"/>
                <a:cs typeface="楷体" panose="02010609060101010101" charset="-122"/>
                <a:sym typeface="+mn-ea"/>
              </a:rPr>
              <a:t>(</a:t>
            </a:r>
            <a:r>
              <a:rPr lang="zh-CN" altLang="en-US" sz="3200" b="1" dirty="0">
                <a:latin typeface="宋体" panose="02010600030101010101" pitchFamily="2" charset="-122"/>
                <a:ea typeface="宋体" panose="02010600030101010101" pitchFamily="2" charset="-122"/>
                <a:cs typeface="楷体" panose="02010609060101010101" charset="-122"/>
                <a:sym typeface="+mn-ea"/>
              </a:rPr>
              <a:t>修改病句</a:t>
            </a:r>
            <a:r>
              <a:rPr lang="en-US" altLang="zh-CN" sz="3200" b="1" dirty="0">
                <a:latin typeface="宋体" panose="02010600030101010101" pitchFamily="2" charset="-122"/>
                <a:ea typeface="宋体" panose="02010600030101010101" pitchFamily="2" charset="-122"/>
                <a:cs typeface="楷体" panose="02010609060101010101" charset="-122"/>
                <a:sym typeface="+mn-ea"/>
              </a:rPr>
              <a:t>) </a:t>
            </a:r>
            <a:endParaRPr lang="zh-CN" altLang="en-US" sz="3200" u="sng" dirty="0">
              <a:latin typeface="宋体" panose="02010600030101010101" pitchFamily="2" charset="-122"/>
              <a:ea typeface="宋体" panose="02010600030101010101" pitchFamily="2" charset="-122"/>
              <a:cs typeface="楷体" panose="02010609060101010101" charset="-122"/>
            </a:endParaRPr>
          </a:p>
        </p:txBody>
      </p:sp>
      <p:sp>
        <p:nvSpPr>
          <p:cNvPr id="9" name="文本框 3"/>
          <p:cNvSpPr txBox="1"/>
          <p:nvPr/>
        </p:nvSpPr>
        <p:spPr>
          <a:xfrm>
            <a:off x="1559712" y="3234812"/>
            <a:ext cx="7344816"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学了这几篇童话，我深受教育。</a:t>
            </a:r>
          </a:p>
        </p:txBody>
      </p:sp>
    </p:spTree>
    <p:extLst>
      <p:ext uri="{BB962C8B-B14F-4D97-AF65-F5344CB8AC3E}">
        <p14:creationId xmlns:p14="http://schemas.microsoft.com/office/powerpoint/2010/main" val="1688610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424665" y="880382"/>
            <a:ext cx="8128123" cy="1569660"/>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charset="-122"/>
                <a:sym typeface="+mn-ea"/>
              </a:rPr>
              <a:t>    5.</a:t>
            </a:r>
            <a:r>
              <a:rPr lang="zh-CN" altLang="en-US" sz="3200" b="1" dirty="0" smtClean="0">
                <a:latin typeface="楷体" panose="02010609060101010101" charset="-122"/>
                <a:ea typeface="楷体" panose="02010609060101010101" charset="-122"/>
                <a:cs typeface="楷体" panose="02010609060101010101" charset="-122"/>
                <a:sym typeface="+mn-ea"/>
              </a:rPr>
              <a:t>在这又冷又黑的晚上，一个穷苦的小女孩，没戴帽子，赤着脚在街上走着。</a:t>
            </a:r>
            <a:r>
              <a:rPr lang="zh-CN" altLang="en-US" sz="3200" b="1" dirty="0" smtClean="0">
                <a:latin typeface="宋体" panose="02010600030101010101" pitchFamily="2" charset="-122"/>
                <a:ea typeface="宋体" panose="02010600030101010101" pitchFamily="2" charset="-122"/>
                <a:cs typeface="楷体" panose="02010609060101010101" charset="-122"/>
                <a:sym typeface="+mn-ea"/>
              </a:rPr>
              <a:t>（仿写外貌描写的句子） </a:t>
            </a:r>
            <a:endParaRPr lang="zh-CN" altLang="en-US" sz="3200" u="sng" dirty="0">
              <a:latin typeface="宋体" panose="02010600030101010101" pitchFamily="2" charset="-122"/>
              <a:ea typeface="宋体" panose="02010600030101010101" pitchFamily="2" charset="-122"/>
              <a:cs typeface="楷体" panose="02010609060101010101" charset="-122"/>
            </a:endParaRPr>
          </a:p>
        </p:txBody>
      </p:sp>
      <p:sp>
        <p:nvSpPr>
          <p:cNvPr id="12" name="文本框 3"/>
          <p:cNvSpPr txBox="1"/>
          <p:nvPr/>
        </p:nvSpPr>
        <p:spPr>
          <a:xfrm>
            <a:off x="467544" y="2745706"/>
            <a:ext cx="8280920"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    少年坐在盛开的樱花树下</a:t>
            </a:r>
            <a:r>
              <a:rPr lang="en-US" altLang="zh-CN" sz="3200" b="1" dirty="0" smtClean="0">
                <a:solidFill>
                  <a:srgbClr val="FF0000"/>
                </a:solidFill>
                <a:latin typeface="楷体" panose="02010609060101010101" charset="-122"/>
                <a:ea typeface="楷体" panose="02010609060101010101" charset="-122"/>
              </a:rPr>
              <a:t>,</a:t>
            </a:r>
            <a:r>
              <a:rPr lang="zh-CN" altLang="en-US" sz="3200" b="1" dirty="0" smtClean="0">
                <a:solidFill>
                  <a:srgbClr val="FF0000"/>
                </a:solidFill>
                <a:latin typeface="楷体" panose="02010609060101010101" charset="-122"/>
                <a:ea typeface="楷体" panose="02010609060101010101" charset="-122"/>
              </a:rPr>
              <a:t>头发黑玉般有淡淡的光泽</a:t>
            </a:r>
            <a:r>
              <a:rPr lang="en-US" altLang="zh-CN" sz="3200" b="1" dirty="0" smtClean="0">
                <a:solidFill>
                  <a:srgbClr val="FF0000"/>
                </a:solidFill>
                <a:latin typeface="楷体" panose="02010609060101010101" charset="-122"/>
                <a:ea typeface="楷体" panose="02010609060101010101" charset="-122"/>
              </a:rPr>
              <a:t>,</a:t>
            </a:r>
            <a:r>
              <a:rPr lang="zh-CN" altLang="en-US" sz="3200" b="1" dirty="0" smtClean="0">
                <a:solidFill>
                  <a:srgbClr val="FF0000"/>
                </a:solidFill>
                <a:latin typeface="楷体" panose="02010609060101010101" charset="-122"/>
                <a:ea typeface="楷体" panose="02010609060101010101" charset="-122"/>
              </a:rPr>
              <a:t>脖颈处的肌肤细致如美瓷。 </a:t>
            </a:r>
            <a:endParaRPr lang="zh-CN" altLang="en-US" sz="3200" b="1" dirty="0">
              <a:solidFill>
                <a:srgbClr val="FF0000"/>
              </a:solidFill>
              <a:latin typeface="楷体" panose="02010609060101010101" charset="-122"/>
              <a:ea typeface="楷体" panose="02010609060101010101" charset="-122"/>
            </a:endParaRPr>
          </a:p>
        </p:txBody>
      </p:sp>
      <p:cxnSp>
        <p:nvCxnSpPr>
          <p:cNvPr id="6" name="直接连接符 5"/>
          <p:cNvCxnSpPr/>
          <p:nvPr/>
        </p:nvCxnSpPr>
        <p:spPr>
          <a:xfrm>
            <a:off x="6675222" y="1419622"/>
            <a:ext cx="79208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3779912" y="1923678"/>
            <a:ext cx="1277074"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861313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320586" y="1085711"/>
            <a:ext cx="8640960" cy="2062103"/>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charset="-122"/>
                <a:sym typeface="+mn-ea"/>
              </a:rPr>
              <a:t>    6.</a:t>
            </a:r>
            <a:r>
              <a:rPr lang="zh-CN" altLang="en-US" sz="3200" b="1" dirty="0" smtClean="0">
                <a:latin typeface="楷体" panose="02010609060101010101" charset="-122"/>
                <a:ea typeface="楷体" panose="02010609060101010101" charset="-122"/>
                <a:cs typeface="楷体" panose="02010609060101010101" charset="-122"/>
                <a:sym typeface="+mn-ea"/>
              </a:rPr>
              <a:t>大家又干起活来了，劲头比刚才更足，奶酪一会儿就被搬进洞里去了。</a:t>
            </a:r>
            <a:endParaRPr lang="en-US" altLang="zh-CN" sz="3200" b="1" dirty="0" smtClean="0">
              <a:latin typeface="楷体" panose="02010609060101010101" charset="-122"/>
              <a:ea typeface="楷体" panose="02010609060101010101" charset="-122"/>
              <a:cs typeface="楷体" panose="02010609060101010101" charset="-122"/>
              <a:sym typeface="+mn-ea"/>
            </a:endParaRPr>
          </a:p>
          <a:p>
            <a:r>
              <a:rPr lang="zh-CN" altLang="en-US" sz="3200" b="1" dirty="0" smtClean="0">
                <a:latin typeface="宋体" panose="02010600030101010101" pitchFamily="2" charset="-122"/>
                <a:ea typeface="宋体" panose="02010600030101010101" pitchFamily="2" charset="-122"/>
                <a:cs typeface="楷体" panose="02010609060101010101" charset="-122"/>
                <a:sym typeface="+mn-ea"/>
              </a:rPr>
              <a:t>    这句话是</a:t>
            </a:r>
            <a:r>
              <a:rPr lang="zh-CN" altLang="en-US" sz="3200" b="1" u="sng" dirty="0" smtClean="0">
                <a:latin typeface="宋体" panose="02010600030101010101" pitchFamily="2" charset="-122"/>
                <a:ea typeface="宋体" panose="02010600030101010101" pitchFamily="2" charset="-122"/>
                <a:cs typeface="楷体" panose="02010609060101010101"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charset="-122"/>
                <a:sym typeface="+mn-ea"/>
              </a:rPr>
              <a:t>描写，相关的词语是</a:t>
            </a:r>
            <a:r>
              <a:rPr lang="zh-CN" altLang="en-US" sz="3200" b="1" u="sng" dirty="0" smtClean="0">
                <a:latin typeface="宋体" panose="02010600030101010101" pitchFamily="2" charset="-122"/>
                <a:ea typeface="宋体" panose="02010600030101010101" pitchFamily="2" charset="-122"/>
                <a:cs typeface="楷体" panose="02010609060101010101"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charset="-122"/>
                <a:sym typeface="+mn-ea"/>
              </a:rPr>
              <a:t>，“一会儿”说明了</a:t>
            </a:r>
            <a:r>
              <a:rPr lang="zh-CN" altLang="en-US" sz="3200" b="1" u="sng" dirty="0" smtClean="0">
                <a:latin typeface="宋体" panose="02010600030101010101" pitchFamily="2" charset="-122"/>
                <a:ea typeface="宋体" panose="02010600030101010101" pitchFamily="2" charset="-122"/>
                <a:cs typeface="楷体" panose="02010609060101010101"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3200" u="sng" dirty="0">
              <a:latin typeface="宋体" panose="02010600030101010101" pitchFamily="2" charset="-122"/>
              <a:ea typeface="宋体" panose="02010600030101010101" pitchFamily="2" charset="-122"/>
              <a:cs typeface="楷体" panose="02010609060101010101" charset="-122"/>
            </a:endParaRPr>
          </a:p>
        </p:txBody>
      </p:sp>
      <p:sp>
        <p:nvSpPr>
          <p:cNvPr id="12" name="文本框 3"/>
          <p:cNvSpPr txBox="1"/>
          <p:nvPr/>
        </p:nvSpPr>
        <p:spPr>
          <a:xfrm>
            <a:off x="2912874" y="2047369"/>
            <a:ext cx="146522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动作</a:t>
            </a:r>
            <a:endParaRPr lang="zh-CN" altLang="en-US" sz="3200" b="1" dirty="0">
              <a:solidFill>
                <a:srgbClr val="FF0000"/>
              </a:solidFill>
              <a:latin typeface="楷体" panose="02010609060101010101" charset="-122"/>
              <a:ea typeface="楷体" panose="02010609060101010101" charset="-122"/>
            </a:endParaRPr>
          </a:p>
        </p:txBody>
      </p:sp>
      <p:sp>
        <p:nvSpPr>
          <p:cNvPr id="7" name="文本框 3"/>
          <p:cNvSpPr txBox="1"/>
          <p:nvPr/>
        </p:nvSpPr>
        <p:spPr>
          <a:xfrm>
            <a:off x="7683334" y="2053346"/>
            <a:ext cx="93610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搬</a:t>
            </a:r>
            <a:endParaRPr lang="zh-CN" altLang="en-US" sz="3200" b="1" dirty="0">
              <a:solidFill>
                <a:srgbClr val="FF0000"/>
              </a:solidFill>
              <a:latin typeface="楷体" panose="02010609060101010101" charset="-122"/>
              <a:ea typeface="楷体" panose="02010609060101010101" charset="-122"/>
            </a:endParaRPr>
          </a:p>
        </p:txBody>
      </p:sp>
      <p:sp>
        <p:nvSpPr>
          <p:cNvPr id="8" name="文本框 3"/>
          <p:cNvSpPr txBox="1"/>
          <p:nvPr/>
        </p:nvSpPr>
        <p:spPr>
          <a:xfrm>
            <a:off x="3707904" y="2545262"/>
            <a:ext cx="583264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大家齐心合力干活很快</a:t>
            </a:r>
            <a:endParaRPr lang="zh-CN" altLang="en-US" sz="3200" b="1" dirty="0">
              <a:solidFill>
                <a:srgbClr val="FF0000"/>
              </a:solidFill>
              <a:latin typeface="楷体" panose="02010609060101010101" charset="-122"/>
              <a:ea typeface="楷体" panose="02010609060101010101" charset="-122"/>
            </a:endParaRPr>
          </a:p>
        </p:txBody>
      </p:sp>
    </p:spTree>
    <p:extLst>
      <p:ext uri="{BB962C8B-B14F-4D97-AF65-F5344CB8AC3E}">
        <p14:creationId xmlns:p14="http://schemas.microsoft.com/office/powerpoint/2010/main" val="861313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这一单元的课文中有哪些知识点呢？我们一起来复习吧！</a:t>
            </a:r>
          </a:p>
        </p:txBody>
      </p:sp>
    </p:spTree>
    <p:extLst>
      <p:ext uri="{BB962C8B-B14F-4D97-AF65-F5344CB8AC3E}">
        <p14:creationId xmlns:p14="http://schemas.microsoft.com/office/powerpoint/2010/main" val="337685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1169333"/>
            <a:ext cx="8225734" cy="2554545"/>
          </a:xfrm>
          <a:prstGeom prst="rect">
            <a:avLst/>
          </a:prstGeom>
          <a:noFill/>
        </p:spPr>
        <p:txBody>
          <a:bodyPr wrap="square" rtlCol="0">
            <a:spAutoFit/>
          </a:bodyPr>
          <a:lstStyle/>
          <a:p>
            <a:r>
              <a:rPr lang="zh-CN" altLang="en-US" sz="3200" dirty="0">
                <a:solidFill>
                  <a:srgbClr val="FF0000"/>
                </a:solidFill>
                <a:latin typeface="楷体" panose="02010609060101010101" charset="-122"/>
                <a:ea typeface="楷体" panose="02010609060101010101" charset="-122"/>
                <a:sym typeface="+mn-ea"/>
              </a:rPr>
              <a:t>    ●</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卖火柴的小女孩</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课文是丹麦作家</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安徒生</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的一篇童话，他的作品还有：</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海的女儿</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丑小鸭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拇指姑娘</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本课讲述了一个卖火柴的小</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女孩一年的最后一夜冻死</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在街头的故事。</a:t>
            </a:r>
            <a:endParaRPr lang="zh-CN" altLang="en-US" sz="3200" dirty="0">
              <a:solidFill>
                <a:srgbClr val="FF0000"/>
              </a:solidFill>
            </a:endParaRPr>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本单元知识点</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779912" y="1968212"/>
            <a:ext cx="2185035" cy="769441"/>
          </a:xfrm>
          <a:prstGeom prst="rect">
            <a:avLst/>
          </a:prstGeom>
          <a:noFill/>
          <a:ln>
            <a:noFill/>
          </a:ln>
        </p:spPr>
        <p:txBody>
          <a:bodyPr wrap="square" rtlCol="0">
            <a:spAutoFit/>
          </a:bodyPr>
          <a:lstStyle/>
          <a:p>
            <a:pPr algn="l"/>
            <a:r>
              <a:rPr lang="zh-CN" altLang="en-US" sz="4400" b="1" dirty="0">
                <a:latin typeface="楷体" panose="02010609060101010101" charset="-122"/>
                <a:ea typeface="楷体" panose="02010609060101010101" charset="-122"/>
                <a:cs typeface="楷体" panose="02010609060101010101" charset="-122"/>
                <a:sym typeface="+mn-ea"/>
              </a:rPr>
              <a:t>蜡</a:t>
            </a:r>
            <a:r>
              <a:rPr lang="en-US" altLang="zh-CN" sz="4400" b="1" dirty="0">
                <a:latin typeface="楷体" panose="02010609060101010101" charset="-122"/>
                <a:ea typeface="楷体" panose="02010609060101010101" charset="-122"/>
                <a:cs typeface="楷体" panose="02010609060101010101" charset="-122"/>
                <a:sym typeface="+mn-ea"/>
              </a:rPr>
              <a:t>—</a:t>
            </a:r>
            <a:r>
              <a:rPr lang="zh-CN" altLang="en-US" sz="4400" b="1" dirty="0">
                <a:latin typeface="楷体" panose="02010609060101010101" charset="-122"/>
                <a:ea typeface="楷体" panose="02010609060101010101" charset="-122"/>
                <a:cs typeface="楷体" panose="02010609060101010101" charset="-122"/>
                <a:sym typeface="+mn-ea"/>
              </a:rPr>
              <a:t>腊  </a:t>
            </a:r>
            <a:r>
              <a:rPr lang="zh-CN" altLang="en-US" sz="3200" dirty="0">
                <a:latin typeface="楷体" panose="02010609060101010101" charset="-122"/>
                <a:ea typeface="楷体" panose="02010609060101010101" charset="-122"/>
                <a:cs typeface="楷体" panose="02010609060101010101" charset="-122"/>
                <a:sym typeface="+mn-ea"/>
              </a:rPr>
              <a:t>  </a:t>
            </a:r>
            <a:r>
              <a:rPr lang="zh-CN" altLang="en-US" sz="3200" dirty="0">
                <a:latin typeface="楷体" panose="02010609060101010101" charset="-122"/>
                <a:ea typeface="楷体" panose="02010609060101010101" charset="-122"/>
                <a:cs typeface="楷体" panose="02010609060101010101" charset="-122"/>
              </a:rPr>
              <a:t>  </a:t>
            </a:r>
          </a:p>
        </p:txBody>
      </p:sp>
      <p:sp>
        <p:nvSpPr>
          <p:cNvPr id="6" name="文本框 5"/>
          <p:cNvSpPr txBox="1"/>
          <p:nvPr/>
        </p:nvSpPr>
        <p:spPr>
          <a:xfrm>
            <a:off x="818068" y="938213"/>
            <a:ext cx="7453063" cy="769441"/>
          </a:xfrm>
          <a:prstGeom prst="rect">
            <a:avLst/>
          </a:prstGeom>
          <a:noFill/>
        </p:spPr>
        <p:txBody>
          <a:bodyPr wrap="square" rtlCol="0">
            <a:spAutoFit/>
          </a:bodyPr>
          <a:lstStyle/>
          <a:p>
            <a:pPr algn="ctr"/>
            <a:r>
              <a:rPr lang="zh-CN" altLang="en-US" sz="4400" b="1" dirty="0" smtClean="0">
                <a:latin typeface="楷体" panose="02010609060101010101" charset="-122"/>
                <a:ea typeface="楷体" panose="02010609060101010101" charset="-122"/>
                <a:cs typeface="楷体" panose="02010609060101010101" charset="-122"/>
                <a:sym typeface="+mn-ea"/>
              </a:rPr>
              <a:t> </a:t>
            </a:r>
            <a:r>
              <a:rPr lang="zh-CN" altLang="en-US" sz="4400" b="1" dirty="0">
                <a:latin typeface="楷体" panose="02010609060101010101" charset="-122"/>
                <a:ea typeface="楷体" panose="02010609060101010101" charset="-122"/>
                <a:cs typeface="楷体" panose="02010609060101010101" charset="-122"/>
                <a:sym typeface="+mn-ea"/>
              </a:rPr>
              <a:t>裙 怜 </a:t>
            </a:r>
            <a:r>
              <a:rPr lang="zh-CN" altLang="en-US" sz="4400" b="1" dirty="0" smtClean="0">
                <a:latin typeface="楷体" panose="02010609060101010101" charset="-122"/>
                <a:ea typeface="楷体" panose="02010609060101010101" charset="-122"/>
                <a:cs typeface="楷体" panose="02010609060101010101" charset="-122"/>
                <a:sym typeface="+mn-ea"/>
              </a:rPr>
              <a:t>蜡 烛 扫 </a:t>
            </a:r>
            <a:r>
              <a:rPr lang="zh-CN" altLang="en-US" sz="4400" b="1" dirty="0">
                <a:latin typeface="楷体" panose="02010609060101010101" charset="-122"/>
                <a:ea typeface="楷体" panose="02010609060101010101" charset="-122"/>
                <a:cs typeface="楷体" panose="02010609060101010101" charset="-122"/>
                <a:sym typeface="+mn-ea"/>
              </a:rPr>
              <a:t>胃 泪</a:t>
            </a:r>
          </a:p>
        </p:txBody>
      </p:sp>
      <p:sp>
        <p:nvSpPr>
          <p:cNvPr id="14" name="文本框 13"/>
          <p:cNvSpPr txBox="1"/>
          <p:nvPr/>
        </p:nvSpPr>
        <p:spPr>
          <a:xfrm>
            <a:off x="827584" y="2112228"/>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容易写成别字</a:t>
            </a: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p>
          </p:txBody>
        </p:sp>
      </p:grpSp>
      <p:sp>
        <p:nvSpPr>
          <p:cNvPr id="18" name="文本框 13"/>
          <p:cNvSpPr txBox="1"/>
          <p:nvPr/>
        </p:nvSpPr>
        <p:spPr>
          <a:xfrm>
            <a:off x="827584" y="3264356"/>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容易少写一笔</a:t>
            </a:r>
          </a:p>
        </p:txBody>
      </p:sp>
      <p:sp>
        <p:nvSpPr>
          <p:cNvPr id="19" name="文本框 9"/>
          <p:cNvSpPr txBox="1"/>
          <p:nvPr/>
        </p:nvSpPr>
        <p:spPr>
          <a:xfrm>
            <a:off x="3851920" y="3108905"/>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裙</a:t>
            </a:r>
          </a:p>
        </p:txBody>
      </p:sp>
      <p:sp>
        <p:nvSpPr>
          <p:cNvPr id="20" name="文本框 9"/>
          <p:cNvSpPr txBox="1"/>
          <p:nvPr/>
        </p:nvSpPr>
        <p:spPr>
          <a:xfrm>
            <a:off x="4818359" y="3108905"/>
            <a:ext cx="803425" cy="830997"/>
          </a:xfrm>
          <a:prstGeom prst="rect">
            <a:avLst/>
          </a:prstGeom>
          <a:noFill/>
        </p:spPr>
        <p:txBody>
          <a:bodyPr wrap="none" rtlCol="0">
            <a:spAutoFit/>
          </a:bodyPr>
          <a:lstStyle/>
          <a:p>
            <a:pPr algn="l"/>
            <a:r>
              <a:rPr lang="zh-CN" altLang="en-US" sz="4800" b="1" dirty="0">
                <a:latin typeface="楷体" panose="02010609060101010101" charset="-122"/>
                <a:ea typeface="楷体" panose="02010609060101010101" charset="-122"/>
                <a:cs typeface="楷体" panose="02010609060101010101" charset="-122"/>
                <a:sym typeface="+mn-ea"/>
              </a:rPr>
              <a:t>怜</a:t>
            </a:r>
          </a:p>
        </p:txBody>
      </p:sp>
      <p:sp>
        <p:nvSpPr>
          <p:cNvPr id="3" name="对话气泡: 椭圆形 2">
            <a:extLst>
              <a:ext uri="{FF2B5EF4-FFF2-40B4-BE49-F238E27FC236}">
                <a16:creationId xmlns:a16="http://schemas.microsoft.com/office/drawing/2014/main" xmlns="" id="{D5C23EA0-A61D-4053-B908-3275DEFE518E}"/>
              </a:ext>
            </a:extLst>
          </p:cNvPr>
          <p:cNvSpPr/>
          <p:nvPr/>
        </p:nvSpPr>
        <p:spPr>
          <a:xfrm>
            <a:off x="6876256" y="2004113"/>
            <a:ext cx="1582058" cy="812604"/>
          </a:xfrm>
          <a:prstGeom prst="wedgeRoundRectCallout">
            <a:avLst>
              <a:gd name="adj1" fmla="val -50027"/>
              <a:gd name="adj2" fmla="val -83368"/>
              <a:gd name="adj3" fmla="val 16667"/>
            </a:avLst>
          </a:prstGeom>
          <a:solidFill>
            <a:srgbClr val="FFFF00"/>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dirty="0" smtClean="0">
                <a:solidFill>
                  <a:srgbClr val="FF0000"/>
                </a:solidFill>
              </a:rPr>
              <a:t>  </a:t>
            </a:r>
            <a:r>
              <a:rPr lang="zh-CN" altLang="en-US" dirty="0">
                <a:solidFill>
                  <a:srgbClr val="FF0000"/>
                </a:solidFill>
              </a:rPr>
              <a:t>“月”的第一笔是竖</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8" grpId="0" animBg="1"/>
      <p:bldP spid="19" grpId="0"/>
      <p:bldP spid="20" grpId="0"/>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536" y="627534"/>
            <a:ext cx="8208912" cy="954107"/>
          </a:xfrm>
          <a:prstGeom prst="rect">
            <a:avLst/>
          </a:prstGeom>
          <a:noFill/>
        </p:spPr>
        <p:txBody>
          <a:bodyPr wrap="square" rtlCol="0">
            <a:spAutoFit/>
          </a:bodyPr>
          <a:lstStyle/>
          <a:p>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她曾经多么幸福，跟着她奶奶</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一起向</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新年的幸福</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中走去</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a:t>
            </a:r>
          </a:p>
        </p:txBody>
      </p:sp>
      <p:sp>
        <p:nvSpPr>
          <p:cNvPr id="4" name="文本框 1"/>
          <p:cNvSpPr txBox="1"/>
          <p:nvPr/>
        </p:nvSpPr>
        <p:spPr>
          <a:xfrm>
            <a:off x="494729" y="1707654"/>
            <a:ext cx="7821687" cy="2677656"/>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sym typeface="+mn-ea"/>
              </a:rPr>
              <a:t>    </a:t>
            </a:r>
            <a:r>
              <a:rPr lang="zh-CN" altLang="en-US" sz="2800" b="1" dirty="0">
                <a:solidFill>
                  <a:srgbClr val="FF0000"/>
                </a:solidFill>
                <a:latin typeface="楷体" panose="02010609060101010101" charset="-122"/>
                <a:ea typeface="楷体" panose="02010609060101010101" charset="-122"/>
                <a:sym typeface="+mn-ea"/>
              </a:rPr>
              <a:t>“曾经”指的是火柴擦燃后的幻想。前一个“幸福”指小女孩临死前在美好的幻想中度过的，是幸福的；后一个“幸福”指小女孩死后就没有寒冷、饥饿和痛苦，就彻底幸福了。这句话表达了作者对穷苦人民的深切同情和对贫富悬殊的社会现实的强烈不满。</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0412" y="555526"/>
            <a:ext cx="8438052" cy="477054"/>
          </a:xfrm>
          <a:prstGeom prst="rect">
            <a:avLst/>
          </a:prstGeom>
          <a:noFill/>
        </p:spPr>
        <p:txBody>
          <a:bodyPr wrap="square" rtlCol="0">
            <a:spAutoFit/>
          </a:bodyPr>
          <a:lstStyle/>
          <a:p>
            <a:r>
              <a:rPr lang="en-US" altLang="zh-CN" sz="2500" dirty="0">
                <a:solidFill>
                  <a:srgbClr val="FF0000"/>
                </a:solidFill>
                <a:latin typeface="+mj-ea"/>
                <a:ea typeface="+mj-ea"/>
                <a:cs typeface="黑体" panose="02010609060101010101" pitchFamily="49" charset="-122"/>
                <a:sym typeface="+mn-ea"/>
              </a:rPr>
              <a:t>●</a:t>
            </a:r>
            <a:r>
              <a:rPr lang="zh-CN" altLang="en-US" sz="2500" dirty="0">
                <a:latin typeface="+mj-ea"/>
                <a:ea typeface="+mj-ea"/>
                <a:cs typeface="黑体" panose="02010609060101010101" pitchFamily="49" charset="-122"/>
                <a:sym typeface="+mn-ea"/>
              </a:rPr>
              <a:t>小女孩一共几次擦燃火柴，每次看到了什么？说明了什么？</a:t>
            </a:r>
            <a:endParaRPr lang="en-US" altLang="zh-CN" sz="2500" dirty="0">
              <a:latin typeface="+mj-ea"/>
              <a:ea typeface="+mj-ea"/>
              <a:cs typeface="黑体" panose="02010609060101010101" pitchFamily="49" charset="-122"/>
              <a:sym typeface="+mn-ea"/>
            </a:endParaRPr>
          </a:p>
        </p:txBody>
      </p:sp>
      <p:sp>
        <p:nvSpPr>
          <p:cNvPr id="3" name="文本框 1"/>
          <p:cNvSpPr txBox="1"/>
          <p:nvPr/>
        </p:nvSpPr>
        <p:spPr>
          <a:xfrm>
            <a:off x="395536" y="1104588"/>
            <a:ext cx="8352928" cy="3170099"/>
          </a:xfrm>
          <a:prstGeom prst="rect">
            <a:avLst/>
          </a:prstGeom>
          <a:noFill/>
        </p:spPr>
        <p:txBody>
          <a:bodyPr wrap="square" rtlCol="0">
            <a:spAutoFit/>
          </a:bodyPr>
          <a:lstStyle/>
          <a:p>
            <a:r>
              <a:rPr lang="zh-CN" altLang="en-US" sz="2500" b="1" dirty="0">
                <a:solidFill>
                  <a:srgbClr val="FF0000"/>
                </a:solidFill>
                <a:latin typeface="楷体" panose="02010609060101010101" charset="-122"/>
                <a:ea typeface="楷体" panose="02010609060101010101" charset="-122"/>
                <a:cs typeface="黑体" panose="02010609060101010101" pitchFamily="49" charset="-122"/>
                <a:sym typeface="+mn-ea"/>
              </a:rPr>
              <a:t>    小女孩第一次擦燃火柴，看到了暖和的火炉，是因为她十分寒冷，渴望得到温暖；第二次擦燃火柴，她看到喷香的烤鹅，是因为她十分饥饿，渴望得到食物；第三次擦燃火柴，她看到美丽的圣诞树，是因为她很痛苦，渴望快乐；第四次擦燃火柴，她看到老奶奶，因为她受尽苦难，渴望被人关爱；最后擦燃整把火柴，她看到了慈祥的奶奶，是因为她想把奶奶留住，和奶奶一起飞走，远离寒冷、饥饿、痛苦（往来美好的生活）</a:t>
            </a:r>
            <a:r>
              <a:rPr lang="zh-CN" altLang="en-US" sz="2500" b="1" dirty="0" smtClean="0">
                <a:solidFill>
                  <a:srgbClr val="FF0000"/>
                </a:solidFill>
                <a:latin typeface="楷体" panose="02010609060101010101" charset="-122"/>
                <a:ea typeface="楷体" panose="02010609060101010101" charset="-122"/>
                <a:cs typeface="黑体" panose="02010609060101010101" pitchFamily="49" charset="-122"/>
                <a:sym typeface="+mn-ea"/>
              </a:rPr>
              <a:t>。</a:t>
            </a:r>
            <a:endParaRPr lang="zh-CN" altLang="en-US" sz="2500" b="1" dirty="0">
              <a:solidFill>
                <a:srgbClr val="FF000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2760" y="1536702"/>
            <a:ext cx="7821687" cy="2246769"/>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sym typeface="+mn-ea"/>
              </a:rPr>
              <a:t>    残酷</a:t>
            </a:r>
            <a:r>
              <a:rPr lang="zh-CN" altLang="en-US" sz="2800" b="1" dirty="0">
                <a:solidFill>
                  <a:srgbClr val="FF0000"/>
                </a:solidFill>
                <a:latin typeface="楷体" panose="02010609060101010101" charset="-122"/>
                <a:ea typeface="楷体" panose="02010609060101010101" charset="-122"/>
                <a:sym typeface="+mn-ea"/>
              </a:rPr>
              <a:t>的现实</a:t>
            </a:r>
            <a:r>
              <a:rPr lang="en-US" altLang="zh-CN" sz="2800" b="1" dirty="0">
                <a:solidFill>
                  <a:srgbClr val="FF0000"/>
                </a:solidFill>
                <a:latin typeface="楷体" panose="02010609060101010101" charset="-122"/>
                <a:ea typeface="楷体" panose="02010609060101010101" charset="-122"/>
                <a:sym typeface="+mn-ea"/>
              </a:rPr>
              <a:t>1-4</a:t>
            </a:r>
            <a:r>
              <a:rPr lang="zh-CN" altLang="en-US" sz="2800" b="1" dirty="0" smtClean="0">
                <a:solidFill>
                  <a:srgbClr val="FF0000"/>
                </a:solidFill>
                <a:latin typeface="楷体" panose="02010609060101010101" charset="-122"/>
                <a:ea typeface="楷体" panose="02010609060101010101" charset="-122"/>
                <a:sym typeface="+mn-ea"/>
              </a:rPr>
              <a:t>（一年的最后一夜下</a:t>
            </a:r>
            <a:r>
              <a:rPr lang="zh-CN" altLang="en-US" sz="2800" b="1" dirty="0">
                <a:solidFill>
                  <a:srgbClr val="FF0000"/>
                </a:solidFill>
                <a:latin typeface="楷体" panose="02010609060101010101" charset="-122"/>
                <a:ea typeface="楷体" panose="02010609060101010101" charset="-122"/>
                <a:sym typeface="+mn-ea"/>
              </a:rPr>
              <a:t>着雪赤着脚冷极蜷缩着）－美好幻想</a:t>
            </a:r>
            <a:r>
              <a:rPr lang="en-US" altLang="zh-CN" sz="2800" b="1" dirty="0">
                <a:solidFill>
                  <a:srgbClr val="FF0000"/>
                </a:solidFill>
                <a:latin typeface="楷体" panose="02010609060101010101" charset="-122"/>
                <a:ea typeface="楷体" panose="02010609060101010101" charset="-122"/>
                <a:sym typeface="+mn-ea"/>
              </a:rPr>
              <a:t>5-10</a:t>
            </a:r>
            <a:r>
              <a:rPr lang="zh-CN" altLang="en-US" sz="2800" b="1" dirty="0">
                <a:solidFill>
                  <a:srgbClr val="FF0000"/>
                </a:solidFill>
                <a:latin typeface="楷体" panose="02010609060101010101" charset="-122"/>
                <a:ea typeface="楷体" panose="02010609060101010101" charset="-122"/>
                <a:sym typeface="+mn-ea"/>
              </a:rPr>
              <a:t>（四次擦光</a:t>
            </a:r>
            <a:r>
              <a:rPr lang="zh-CN" altLang="en-US" sz="2800" b="1" dirty="0" smtClean="0">
                <a:solidFill>
                  <a:srgbClr val="FF0000"/>
                </a:solidFill>
                <a:latin typeface="楷体" panose="02010609060101010101" charset="-122"/>
                <a:ea typeface="楷体" panose="02010609060101010101" charset="-122"/>
                <a:sym typeface="+mn-ea"/>
              </a:rPr>
              <a:t>火柴</a:t>
            </a:r>
            <a:r>
              <a:rPr lang="zh-CN" altLang="en-US" sz="2800" b="1" dirty="0">
                <a:solidFill>
                  <a:srgbClr val="FF0000"/>
                </a:solidFill>
                <a:latin typeface="楷体" panose="02010609060101010101" charset="-122"/>
                <a:ea typeface="楷体" panose="02010609060101010101" charset="-122"/>
                <a:sym typeface="+mn-ea"/>
              </a:rPr>
              <a:t>）－悲惨死去</a:t>
            </a:r>
            <a:r>
              <a:rPr lang="en-US" altLang="zh-CN" sz="2800" b="1" dirty="0">
                <a:solidFill>
                  <a:srgbClr val="FF0000"/>
                </a:solidFill>
                <a:latin typeface="楷体" panose="02010609060101010101" charset="-122"/>
                <a:ea typeface="楷体" panose="02010609060101010101" charset="-122"/>
                <a:sym typeface="+mn-ea"/>
              </a:rPr>
              <a:t>11-12</a:t>
            </a:r>
            <a:r>
              <a:rPr lang="zh-CN" altLang="en-US" sz="2800" b="1" dirty="0">
                <a:solidFill>
                  <a:srgbClr val="FF0000"/>
                </a:solidFill>
                <a:latin typeface="楷体" panose="02010609060101010101" charset="-122"/>
                <a:ea typeface="楷体" panose="02010609060101010101" charset="-122"/>
                <a:sym typeface="+mn-ea"/>
              </a:rPr>
              <a:t>（当时社会冷漠和残酷，而我们现在生活的社会充满关爱，让我们学会伸出援助之手，帮助每一个需要帮助的人）。</a:t>
            </a:r>
          </a:p>
        </p:txBody>
      </p:sp>
      <p:sp>
        <p:nvSpPr>
          <p:cNvPr id="3" name="文本框 2"/>
          <p:cNvSpPr txBox="1"/>
          <p:nvPr/>
        </p:nvSpPr>
        <p:spPr>
          <a:xfrm>
            <a:off x="395536" y="843558"/>
            <a:ext cx="8352928" cy="523220"/>
          </a:xfrm>
          <a:prstGeom prst="rect">
            <a:avLst/>
          </a:prstGeom>
          <a:noFill/>
        </p:spPr>
        <p:txBody>
          <a:bodyPr wrap="square" rtlCol="0">
            <a:spAutoFit/>
          </a:bodyPr>
          <a:lstStyle/>
          <a:p>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卖火柴的小女孩</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一文的写作线索是怎样的？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699542"/>
            <a:ext cx="8352928" cy="3323987"/>
          </a:xfrm>
          <a:prstGeom prst="rect">
            <a:avLst/>
          </a:prstGeom>
          <a:noFill/>
        </p:spPr>
        <p:txBody>
          <a:bodyPr wrap="square" rtlCol="0">
            <a:spAutoFit/>
          </a:bodyPr>
          <a:lstStyle/>
          <a:p>
            <a:pPr>
              <a:lnSpc>
                <a:spcPct val="150000"/>
              </a:lnSpc>
            </a:pPr>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读</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那一定会很好</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主要讲了一粒被泥土包裹的种子努力长成了一棵大树，然后从</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大树变成</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了手推车、椅子，最后变成了美丽的木地板。作者满含浪漫情怀，讲述了木头</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的各种</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变化，告诉了</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我们的</a:t>
            </a:r>
            <a:r>
              <a:rPr lang="en-US" altLang="zh-CN" sz="2800" dirty="0" smtClean="0">
                <a:solidFill>
                  <a:srgbClr val="00B0F0"/>
                </a:solidFill>
                <a:latin typeface="黑体" panose="02010609060101010101" pitchFamily="49" charset="-122"/>
                <a:ea typeface="黑体" panose="02010609060101010101" pitchFamily="49" charset="-122"/>
                <a:cs typeface="黑体" panose="02010609060101010101" pitchFamily="49" charset="-122"/>
                <a:sym typeface="+mn-ea"/>
              </a:rPr>
              <a:t>________________________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道理</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
        <p:nvSpPr>
          <p:cNvPr id="10" name="TextBox 9"/>
          <p:cNvSpPr txBox="1"/>
          <p:nvPr/>
        </p:nvSpPr>
        <p:spPr>
          <a:xfrm>
            <a:off x="527504" y="3374654"/>
            <a:ext cx="4536504" cy="523220"/>
          </a:xfrm>
          <a:prstGeom prst="rect">
            <a:avLst/>
          </a:prstGeom>
          <a:noFill/>
        </p:spPr>
        <p:txBody>
          <a:bodyPr wrap="square" rtlCol="0">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“阶段不同，追求也不同”</a:t>
            </a:r>
            <a:endParaRPr lang="zh-CN" altLang="en-US" sz="28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3040" y="2056656"/>
            <a:ext cx="8280920" cy="255454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作者把一颗种子到树、手推车、椅子、木地板的变化生动有趣的呈现在读者面前，即神奇又有趣，写出了种子追逐梦想的历程。可文字背后却是种子那颗无私奉献，不甘平庸的奉献精神</a:t>
            </a:r>
            <a:r>
              <a:rPr lang="zh-CN" altLang="en-US" sz="3200" b="1" dirty="0" smtClean="0">
                <a:solidFill>
                  <a:srgbClr val="FF0000"/>
                </a:solidFill>
                <a:latin typeface="楷体" panose="02010609060101010101" charset="-122"/>
                <a:ea typeface="楷体" panose="02010609060101010101" charset="-122"/>
                <a:sym typeface="+mn-ea"/>
              </a:rPr>
              <a:t>。</a:t>
            </a:r>
            <a:endParaRPr lang="zh-CN" altLang="en-US" sz="3200" b="1" dirty="0">
              <a:solidFill>
                <a:srgbClr val="FF0000"/>
              </a:solidFill>
              <a:latin typeface="楷体" panose="02010609060101010101" charset="-122"/>
              <a:ea typeface="楷体" panose="02010609060101010101" charset="-122"/>
              <a:sym typeface="+mn-ea"/>
            </a:endParaRPr>
          </a:p>
        </p:txBody>
      </p:sp>
      <p:sp>
        <p:nvSpPr>
          <p:cNvPr id="3" name="文本框 2"/>
          <p:cNvSpPr txBox="1"/>
          <p:nvPr/>
        </p:nvSpPr>
        <p:spPr>
          <a:xfrm>
            <a:off x="395536" y="394667"/>
            <a:ext cx="8604448" cy="1569660"/>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t>默读</a:t>
            </a:r>
            <a:r>
              <a:rPr lang="en-US" altLang="zh-CN" sz="3200" dirty="0"/>
              <a:t>《</a:t>
            </a:r>
            <a:r>
              <a:rPr lang="zh-CN" altLang="en-US" sz="3200" dirty="0"/>
              <a:t>那一定会很好</a:t>
            </a:r>
            <a:r>
              <a:rPr lang="en-US" altLang="zh-CN" sz="3200" dirty="0" smtClean="0"/>
              <a:t>》</a:t>
            </a:r>
            <a:r>
              <a:rPr lang="zh-CN" altLang="en-US" sz="3200" dirty="0" smtClean="0"/>
              <a:t>，</a:t>
            </a:r>
            <a:r>
              <a:rPr lang="zh-CN" altLang="en-US" sz="3200" dirty="0"/>
              <a:t>画出课文中含有“舒服”这个词语的句子，想一想：舒服在每句话中是什么意思？</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1059582"/>
            <a:ext cx="8064896" cy="2554545"/>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在牛肚子里旅行</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记叙了红头不小心被牛吃到肚子里后，被好朋友青头救出来的故事，告诉</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我们当遇到困难和危险的时候，朋友的作用是非常大的，同时教育我们要</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真心</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去帮助他人。</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874330"/>
            <a:ext cx="8424936" cy="3785652"/>
          </a:xfrm>
          <a:prstGeom prst="rect">
            <a:avLst/>
          </a:prstGeom>
          <a:noFill/>
        </p:spPr>
        <p:txBody>
          <a:bodyPr wrap="square" rtlCol="0">
            <a:spAutoFit/>
          </a:bodyPr>
          <a:lstStyle/>
          <a:p>
            <a:pPr indent="630238"/>
            <a:r>
              <a:rPr lang="zh-CN" altLang="en-US" sz="2400" b="1" dirty="0" smtClean="0">
                <a:solidFill>
                  <a:srgbClr val="FF0000"/>
                </a:solidFill>
                <a:latin typeface="楷体" panose="02010609060101010101" charset="-122"/>
                <a:ea typeface="楷体" panose="02010609060101010101" charset="-122"/>
                <a:sym typeface="+mn-ea"/>
              </a:rPr>
              <a:t>如</a:t>
            </a:r>
            <a:r>
              <a:rPr lang="zh-CN" altLang="en-US" sz="2400" b="1" dirty="0">
                <a:solidFill>
                  <a:srgbClr val="FF0000"/>
                </a:solidFill>
                <a:latin typeface="楷体" panose="02010609060101010101" charset="-122"/>
                <a:ea typeface="楷体" panose="02010609060101010101" charset="-122"/>
                <a:sym typeface="+mn-ea"/>
              </a:rPr>
              <a:t>：青头大吃一惊，它一下子蹦到牛身上，可是那头牛用尾巴轻轻一扫，青头就给摔到地上了。青头不顾身上的疼痛，一骨碌爬起来大声喊：“躲过它的牙齿，牛在这时候不会仔细嚼的，它会把你和草一起吞到肚子里去</a:t>
            </a:r>
            <a:r>
              <a:rPr lang="en-US" altLang="zh-CN" sz="2400" b="1" dirty="0" smtClean="0">
                <a:solidFill>
                  <a:srgbClr val="FF0000"/>
                </a:solidFill>
                <a:latin typeface="楷体" panose="02010609060101010101" charset="-122"/>
                <a:ea typeface="楷体" panose="02010609060101010101" charset="-122"/>
                <a:sym typeface="+mn-ea"/>
              </a:rPr>
              <a:t>……”</a:t>
            </a:r>
            <a:r>
              <a:rPr lang="zh-CN" altLang="en-US" sz="2400" b="1" dirty="0" smtClean="0">
                <a:solidFill>
                  <a:srgbClr val="FF0000"/>
                </a:solidFill>
                <a:latin typeface="楷体" panose="02010609060101010101" charset="-122"/>
                <a:ea typeface="楷体" panose="02010609060101010101" charset="-122"/>
                <a:sym typeface="+mn-ea"/>
              </a:rPr>
              <a:t>从</a:t>
            </a:r>
            <a:r>
              <a:rPr lang="zh-CN" altLang="en-US" sz="2400" b="1" dirty="0">
                <a:solidFill>
                  <a:srgbClr val="FF0000"/>
                </a:solidFill>
                <a:latin typeface="楷体" panose="02010609060101010101" charset="-122"/>
                <a:ea typeface="楷体" panose="02010609060101010101" charset="-122"/>
                <a:sym typeface="+mn-ea"/>
              </a:rPr>
              <a:t>“一下子、不顾、一骨碌”感受青头的着急</a:t>
            </a:r>
            <a:r>
              <a:rPr lang="zh-CN" altLang="en-US" sz="2400" b="1" dirty="0" smtClean="0">
                <a:solidFill>
                  <a:srgbClr val="FF0000"/>
                </a:solidFill>
                <a:latin typeface="楷体" panose="02010609060101010101" charset="-122"/>
                <a:ea typeface="楷体" panose="02010609060101010101" charset="-122"/>
                <a:sym typeface="+mn-ea"/>
              </a:rPr>
              <a:t>。</a:t>
            </a:r>
            <a:endParaRPr lang="en-US" altLang="zh-CN" sz="2400" b="1" dirty="0" smtClean="0">
              <a:solidFill>
                <a:srgbClr val="FF0000"/>
              </a:solidFill>
              <a:latin typeface="楷体" panose="02010609060101010101" charset="-122"/>
              <a:ea typeface="楷体" panose="02010609060101010101" charset="-122"/>
              <a:sym typeface="+mn-ea"/>
            </a:endParaRPr>
          </a:p>
          <a:p>
            <a:pPr indent="630238"/>
            <a:r>
              <a:rPr lang="zh-CN" altLang="en-US" sz="2400" b="1" dirty="0" smtClean="0">
                <a:solidFill>
                  <a:srgbClr val="FF0000"/>
                </a:solidFill>
                <a:latin typeface="楷体" panose="02010609060101010101" charset="-122"/>
                <a:ea typeface="楷体" panose="02010609060101010101" charset="-122"/>
                <a:sym typeface="+mn-ea"/>
              </a:rPr>
              <a:t>青</a:t>
            </a:r>
            <a:r>
              <a:rPr lang="zh-CN" altLang="en-US" sz="2400" b="1" dirty="0">
                <a:solidFill>
                  <a:srgbClr val="FF0000"/>
                </a:solidFill>
                <a:latin typeface="楷体" panose="02010609060101010101" charset="-122"/>
                <a:ea typeface="楷体" panose="02010609060101010101" charset="-122"/>
                <a:sym typeface="+mn-ea"/>
              </a:rPr>
              <a:t>头又跳到牛身上，隔着肚皮和红头说话：“红头！不要怕，你会出来的。我听说牛肚子里一共有四个胃，前三个胃是贮藏食物的，只有第四个胃才是管消化的！”这里写出了青头运用自己丰富的知识指导红头自救</a:t>
            </a:r>
            <a:r>
              <a:rPr lang="en-US" altLang="zh-CN" sz="2400" b="1" dirty="0">
                <a:solidFill>
                  <a:srgbClr val="FF0000"/>
                </a:solidFill>
                <a:latin typeface="楷体" panose="02010609060101010101" charset="-122"/>
                <a:ea typeface="楷体" panose="02010609060101010101" charset="-122"/>
                <a:sym typeface="+mn-ea"/>
              </a:rPr>
              <a:t>……</a:t>
            </a:r>
            <a:r>
              <a:rPr lang="zh-CN" altLang="en-US" sz="2400" b="1" dirty="0">
                <a:solidFill>
                  <a:srgbClr val="FF0000"/>
                </a:solidFill>
                <a:latin typeface="楷体" panose="02010609060101010101" charset="-122"/>
                <a:ea typeface="楷体" panose="02010609060101010101" charset="-122"/>
                <a:sym typeface="+mn-ea"/>
              </a:rPr>
              <a:t>从这里能看出青头一直在鼓励红头不要失去信心</a:t>
            </a:r>
            <a:r>
              <a:rPr lang="zh-CN" altLang="en-US" sz="2400" b="1" dirty="0" smtClean="0">
                <a:solidFill>
                  <a:srgbClr val="FF0000"/>
                </a:solidFill>
                <a:latin typeface="楷体" panose="02010609060101010101" charset="-122"/>
                <a:ea typeface="楷体" panose="02010609060101010101" charset="-122"/>
                <a:sym typeface="+mn-ea"/>
              </a:rPr>
              <a:t>。</a:t>
            </a:r>
            <a:endParaRPr lang="zh-CN" altLang="en-US" sz="2800" b="1" dirty="0">
              <a:solidFill>
                <a:srgbClr val="FF0000"/>
              </a:solidFill>
              <a:latin typeface="楷体" panose="02010609060101010101" charset="-122"/>
              <a:ea typeface="楷体" panose="02010609060101010101" charset="-122"/>
            </a:endParaRPr>
          </a:p>
        </p:txBody>
      </p:sp>
      <p:sp>
        <p:nvSpPr>
          <p:cNvPr id="3" name="文本框 2"/>
          <p:cNvSpPr txBox="1"/>
          <p:nvPr/>
        </p:nvSpPr>
        <p:spPr>
          <a:xfrm>
            <a:off x="54680" y="320338"/>
            <a:ext cx="8693784" cy="523220"/>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t>从</a:t>
            </a:r>
            <a:r>
              <a:rPr lang="zh-CN" altLang="en-US" sz="2800" dirty="0" smtClean="0"/>
              <a:t>哪里</a:t>
            </a:r>
            <a:r>
              <a:rPr lang="zh-CN" altLang="en-US" sz="2800" dirty="0"/>
              <a:t>可以</a:t>
            </a:r>
            <a:r>
              <a:rPr lang="zh-CN" altLang="en-US" sz="2800" dirty="0" smtClean="0"/>
              <a:t>看出</a:t>
            </a:r>
            <a:r>
              <a:rPr lang="zh-CN" altLang="en-US" sz="2800" dirty="0"/>
              <a:t>青头和红头是非常要好的朋友？</a:t>
            </a:r>
            <a:endParaRPr lang="zh-CN" altLang="en-US" sz="2800" b="1" dirty="0">
              <a:latin typeface="黑体" pitchFamily="49" charset="-122"/>
              <a:ea typeface="黑体" pitchFamily="49" charset="-122"/>
              <a:cs typeface="黑体" panose="02010609060101010101" pitchFamily="49" charset="-122"/>
              <a:sym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1914967"/>
            <a:ext cx="7740352"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牛嘴</a:t>
            </a:r>
            <a:r>
              <a:rPr lang="en-US" altLang="zh-CN" sz="3200" b="1" dirty="0">
                <a:solidFill>
                  <a:srgbClr val="FF0000"/>
                </a:solidFill>
                <a:latin typeface="楷体" panose="02010609060101010101" charset="-122"/>
                <a:ea typeface="楷体" panose="02010609060101010101" charset="-122"/>
                <a:sym typeface="+mn-ea"/>
              </a:rPr>
              <a:t>——</a:t>
            </a:r>
            <a:r>
              <a:rPr lang="zh-CN" altLang="en-US" sz="3200" b="1" dirty="0">
                <a:solidFill>
                  <a:srgbClr val="FF0000"/>
                </a:solidFill>
                <a:latin typeface="楷体" panose="02010609060101010101" charset="-122"/>
                <a:ea typeface="楷体" panose="02010609060101010101" charset="-122"/>
                <a:sym typeface="+mn-ea"/>
              </a:rPr>
              <a:t>第一个胃</a:t>
            </a:r>
            <a:r>
              <a:rPr lang="en-US" altLang="zh-CN" sz="3200" b="1" dirty="0">
                <a:solidFill>
                  <a:srgbClr val="FF0000"/>
                </a:solidFill>
                <a:latin typeface="楷体" panose="02010609060101010101" charset="-122"/>
                <a:ea typeface="楷体" panose="02010609060101010101" charset="-122"/>
                <a:sym typeface="+mn-ea"/>
              </a:rPr>
              <a:t>——</a:t>
            </a:r>
            <a:r>
              <a:rPr lang="zh-CN" altLang="en-US" sz="3200" b="1" dirty="0">
                <a:solidFill>
                  <a:srgbClr val="FF0000"/>
                </a:solidFill>
                <a:latin typeface="楷体" panose="02010609060101010101" charset="-122"/>
                <a:ea typeface="楷体" panose="02010609060101010101" charset="-122"/>
                <a:sym typeface="+mn-ea"/>
              </a:rPr>
              <a:t>第二个胃</a:t>
            </a:r>
            <a:r>
              <a:rPr lang="en-US" altLang="zh-CN" sz="3200" b="1" dirty="0">
                <a:solidFill>
                  <a:srgbClr val="FF0000"/>
                </a:solidFill>
                <a:latin typeface="楷体" panose="02010609060101010101" charset="-122"/>
                <a:ea typeface="楷体" panose="02010609060101010101" charset="-122"/>
                <a:sym typeface="+mn-ea"/>
              </a:rPr>
              <a:t>——</a:t>
            </a:r>
            <a:r>
              <a:rPr lang="zh-CN" altLang="en-US" sz="3200" b="1" dirty="0">
                <a:solidFill>
                  <a:srgbClr val="FF0000"/>
                </a:solidFill>
                <a:latin typeface="楷体" panose="02010609060101010101" charset="-122"/>
                <a:ea typeface="楷体" panose="02010609060101010101" charset="-122"/>
                <a:sym typeface="+mn-ea"/>
              </a:rPr>
              <a:t>牛嘴</a:t>
            </a:r>
          </a:p>
        </p:txBody>
      </p:sp>
      <p:sp>
        <p:nvSpPr>
          <p:cNvPr id="3" name="文本框 2"/>
          <p:cNvSpPr txBox="1"/>
          <p:nvPr/>
        </p:nvSpPr>
        <p:spPr>
          <a:xfrm>
            <a:off x="179512" y="608370"/>
            <a:ext cx="8712968" cy="584775"/>
          </a:xfrm>
          <a:prstGeom prst="rect">
            <a:avLst/>
          </a:prstGeom>
          <a:noFill/>
        </p:spPr>
        <p:txBody>
          <a:bodyPr wrap="square" rtlCol="0">
            <a:spAutoFit/>
          </a:bodyPr>
          <a:lstStyle/>
          <a:p>
            <a:pPr latinLnBrk="1"/>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t>画出红头在牛肚子里的旅行线路。</a:t>
            </a:r>
            <a:endParaRPr lang="zh-CN" altLang="en-US" sz="3200" b="1"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4056" y="1601381"/>
            <a:ext cx="8316416" cy="255454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红头刚被卷进牛嘴里时，非常着急、害怕；被吞进牛肚子里后以为自己必死无疑感到悲哀；最后在青头的鼓励下变得坚强起来，按照青头的嘱咐努力保持清醒；从牛嘴里逃出来以后，非常高兴、激动，十分感激青头。</a:t>
            </a:r>
          </a:p>
        </p:txBody>
      </p:sp>
      <p:sp>
        <p:nvSpPr>
          <p:cNvPr id="3" name="文本框 2"/>
          <p:cNvSpPr txBox="1"/>
          <p:nvPr/>
        </p:nvSpPr>
        <p:spPr>
          <a:xfrm>
            <a:off x="349188" y="486420"/>
            <a:ext cx="8327268" cy="1077218"/>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t>红头从被大黄牛吃草时卷到嘴里到被救出来，心情发生了什么变化</a:t>
            </a:r>
            <a:r>
              <a:rPr lang="en-US" altLang="zh-CN" sz="3200" dirty="0"/>
              <a:t>?</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7304" y="1589767"/>
            <a:ext cx="7754062" cy="2062103"/>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sym typeface="+mn-ea"/>
              </a:rPr>
              <a:t>    主要讲了蚂蚁队长在禁止偷吃的命令下，将不小心拽掉的奶酪分给</a:t>
            </a:r>
            <a:r>
              <a:rPr lang="zh-CN" altLang="en-US" sz="3200" b="1" dirty="0" smtClean="0">
                <a:solidFill>
                  <a:srgbClr val="FF0000"/>
                </a:solidFill>
                <a:latin typeface="楷体" panose="02010609060101010101" charset="-122"/>
                <a:ea typeface="楷体" panose="02010609060101010101" charset="-122"/>
                <a:sym typeface="+mn-ea"/>
              </a:rPr>
              <a:t>年龄最小</a:t>
            </a:r>
            <a:r>
              <a:rPr lang="zh-CN" altLang="en-US" sz="3200" b="1" dirty="0">
                <a:solidFill>
                  <a:srgbClr val="FF0000"/>
                </a:solidFill>
                <a:latin typeface="楷体" panose="02010609060101010101" charset="-122"/>
                <a:ea typeface="楷体" panose="02010609060101010101" charset="-122"/>
                <a:sym typeface="+mn-ea"/>
              </a:rPr>
              <a:t>的一只蚂蚁的故事，表现了蚂蚁队长平等相待、严于律己、关爱幼小的美好品德。</a:t>
            </a:r>
          </a:p>
        </p:txBody>
      </p:sp>
      <p:sp>
        <p:nvSpPr>
          <p:cNvPr id="3" name="文本框 2"/>
          <p:cNvSpPr txBox="1"/>
          <p:nvPr/>
        </p:nvSpPr>
        <p:spPr>
          <a:xfrm>
            <a:off x="539552" y="843558"/>
            <a:ext cx="7870825" cy="584775"/>
          </a:xfrm>
          <a:prstGeom prst="rect">
            <a:avLst/>
          </a:prstGeom>
          <a:noFill/>
        </p:spPr>
        <p:txBody>
          <a:bodyPr wrap="square" rtlCol="0">
            <a:spAutoFit/>
          </a:bodyPr>
          <a:lstStyle/>
          <a:p>
            <a:r>
              <a:rPr lang="en-US" altLang="zh-CN" sz="32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《一块奶酪》一文的主要内容是什么</a:t>
            </a:r>
            <a:r>
              <a:rPr lang="zh-CN" altLang="en-US" sz="3200" dirty="0"/>
              <a:t>？</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7761" y="1884769"/>
            <a:ext cx="9144000" cy="830997"/>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charset="-122"/>
                <a:sym typeface="+mn-ea"/>
              </a:rPr>
              <a:t>离</a:t>
            </a:r>
            <a:r>
              <a:rPr lang="zh-CN" altLang="en-US" sz="2400" dirty="0">
                <a:latin typeface="黑体" panose="02010609060101010101" pitchFamily="49" charset="-122"/>
                <a:ea typeface="黑体" panose="02010609060101010101" pitchFamily="49"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①相距，隔开</a:t>
            </a:r>
            <a:r>
              <a:rPr lang="zh-CN" altLang="en-US" sz="2400" b="1" dirty="0" smtClean="0">
                <a:latin typeface="楷体" panose="02010609060101010101" charset="-122"/>
                <a:ea typeface="楷体" panose="02010609060101010101" charset="-122"/>
                <a:cs typeface="楷体" panose="02010609060101010101" charset="-122"/>
                <a:sym typeface="+mn-ea"/>
              </a:rPr>
              <a:t>。②</a:t>
            </a:r>
            <a:r>
              <a:rPr lang="zh-CN" altLang="en-US" sz="2400" b="1" dirty="0">
                <a:latin typeface="楷体" panose="02010609060101010101" charset="-122"/>
                <a:ea typeface="楷体" panose="02010609060101010101" charset="-122"/>
                <a:cs typeface="楷体" panose="02010609060101010101" charset="-122"/>
                <a:sym typeface="+mn-ea"/>
              </a:rPr>
              <a:t>离开，分开</a:t>
            </a:r>
            <a:r>
              <a:rPr lang="zh-CN" altLang="en-US" sz="2400" b="1" dirty="0" smtClean="0">
                <a:latin typeface="楷体" panose="02010609060101010101" charset="-122"/>
                <a:ea typeface="楷体" panose="02010609060101010101" charset="-122"/>
                <a:cs typeface="楷体" panose="02010609060101010101" charset="-122"/>
                <a:sym typeface="+mn-ea"/>
              </a:rPr>
              <a:t>。③</a:t>
            </a:r>
            <a:r>
              <a:rPr lang="zh-CN" altLang="en-US" sz="2400" b="1" dirty="0">
                <a:latin typeface="楷体" panose="02010609060101010101" charset="-122"/>
                <a:ea typeface="楷体" panose="02010609060101010101" charset="-122"/>
                <a:cs typeface="楷体" panose="02010609060101010101" charset="-122"/>
                <a:sym typeface="+mn-ea"/>
              </a:rPr>
              <a:t>缺少</a:t>
            </a:r>
            <a:r>
              <a:rPr lang="zh-CN" altLang="en-US" sz="2400" b="1" dirty="0" smtClean="0">
                <a:latin typeface="楷体" panose="02010609060101010101" charset="-122"/>
                <a:ea typeface="楷体" panose="02010609060101010101" charset="-122"/>
                <a:cs typeface="楷体" panose="02010609060101010101" charset="-122"/>
                <a:sym typeface="+mn-ea"/>
              </a:rPr>
              <a:t>。④</a:t>
            </a:r>
            <a:r>
              <a:rPr lang="zh-CN" altLang="en-US" sz="2400" b="1" dirty="0">
                <a:latin typeface="楷体" panose="02010609060101010101" charset="-122"/>
                <a:ea typeface="楷体" panose="02010609060101010101" charset="-122"/>
                <a:cs typeface="楷体" panose="02010609060101010101" charset="-122"/>
                <a:sym typeface="+mn-ea"/>
              </a:rPr>
              <a:t>八卦之一</a:t>
            </a:r>
            <a:r>
              <a:rPr lang="zh-CN" altLang="en-US" sz="2400" b="1" dirty="0" smtClean="0">
                <a:latin typeface="楷体" panose="02010609060101010101" charset="-122"/>
                <a:ea typeface="楷体" panose="02010609060101010101" charset="-122"/>
                <a:cs typeface="楷体" panose="02010609060101010101" charset="-122"/>
                <a:sym typeface="+mn-ea"/>
              </a:rPr>
              <a:t>，</a:t>
            </a:r>
            <a:endParaRPr lang="en-US" altLang="zh-CN" sz="2400" b="1" dirty="0" smtClean="0">
              <a:latin typeface="楷体" panose="02010609060101010101" charset="-122"/>
              <a:ea typeface="楷体" panose="02010609060101010101" charset="-122"/>
              <a:cs typeface="楷体" panose="02010609060101010101" charset="-122"/>
              <a:sym typeface="+mn-ea"/>
            </a:endParaRPr>
          </a:p>
          <a:p>
            <a:r>
              <a:rPr lang="zh-CN" altLang="en-US" sz="2400" b="1" dirty="0" smtClean="0">
                <a:latin typeface="楷体" panose="02010609060101010101" charset="-122"/>
                <a:ea typeface="楷体" panose="02010609060101010101" charset="-122"/>
                <a:cs typeface="楷体" panose="02010609060101010101" charset="-122"/>
                <a:sym typeface="+mn-ea"/>
              </a:rPr>
              <a:t>符号</a:t>
            </a:r>
            <a:r>
              <a:rPr lang="zh-CN" altLang="en-US" sz="2400" b="1" dirty="0">
                <a:latin typeface="楷体" panose="02010609060101010101" charset="-122"/>
                <a:ea typeface="楷体" panose="02010609060101010101" charset="-122"/>
                <a:cs typeface="楷体" panose="02010609060101010101" charset="-122"/>
                <a:sym typeface="+mn-ea"/>
              </a:rPr>
              <a:t>是“☲”，代表火。</a:t>
            </a:r>
            <a:r>
              <a:rPr lang="zh-CN" altLang="en-US" sz="2400" b="1" dirty="0" smtClean="0">
                <a:latin typeface="楷体" panose="02010609060101010101" charset="-122"/>
                <a:ea typeface="楷体" panose="02010609060101010101" charset="-122"/>
                <a:cs typeface="楷体" panose="02010609060101010101" charset="-122"/>
                <a:sym typeface="+mn-ea"/>
              </a:rPr>
              <a:t>⑤形容</a:t>
            </a:r>
            <a:r>
              <a:rPr lang="zh-CN" altLang="en-US" sz="2400" b="1" dirty="0">
                <a:latin typeface="楷体" panose="02010609060101010101" charset="-122"/>
                <a:ea typeface="楷体" panose="02010609060101010101" charset="-122"/>
                <a:cs typeface="楷体" panose="02010609060101010101" charset="-122"/>
                <a:sym typeface="+mn-ea"/>
              </a:rPr>
              <a:t>草木</a:t>
            </a:r>
            <a:r>
              <a:rPr lang="zh-CN" altLang="en-US" sz="2400" b="1" dirty="0" smtClean="0">
                <a:latin typeface="楷体" panose="02010609060101010101" charset="-122"/>
                <a:ea typeface="楷体" panose="02010609060101010101" charset="-122"/>
                <a:cs typeface="楷体" panose="02010609060101010101" charset="-122"/>
                <a:sym typeface="+mn-ea"/>
              </a:rPr>
              <a:t>茂盛</a:t>
            </a:r>
            <a:r>
              <a:rPr lang="zh-CN" altLang="en-US" sz="2400" b="1" dirty="0">
                <a:latin typeface="楷体" panose="02010609060101010101" charset="-122"/>
                <a:ea typeface="楷体" panose="02010609060101010101" charset="-122"/>
                <a:cs typeface="楷体" panose="02010609060101010101" charset="-122"/>
                <a:sym typeface="+mn-ea"/>
              </a:rPr>
              <a:t>。⑥</a:t>
            </a:r>
            <a:r>
              <a:rPr lang="zh-CN" altLang="en-US" sz="2400" b="1" dirty="0" smtClean="0">
                <a:latin typeface="楷体" panose="02010609060101010101" charset="-122"/>
                <a:ea typeface="楷体" panose="02010609060101010101" charset="-122"/>
                <a:cs typeface="楷体" panose="02010609060101010101" charset="-122"/>
                <a:sym typeface="+mn-ea"/>
              </a:rPr>
              <a:t>姓</a:t>
            </a:r>
            <a:r>
              <a:rPr lang="zh-CN" altLang="en-US" sz="2400" b="1" dirty="0">
                <a:latin typeface="楷体" panose="02010609060101010101" charset="-122"/>
                <a:ea typeface="楷体" panose="02010609060101010101" charset="-122"/>
                <a:cs typeface="楷体" panose="02010609060101010101" charset="-122"/>
                <a:sym typeface="+mn-ea"/>
              </a:rPr>
              <a:t>。</a:t>
            </a:r>
            <a:endParaRPr lang="zh-CN" altLang="en-US" sz="24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417761" y="1029965"/>
            <a:ext cx="9144000" cy="461665"/>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charset="-122"/>
                <a:sym typeface="+mn-ea"/>
              </a:rPr>
              <a:t>富</a:t>
            </a:r>
            <a:r>
              <a:rPr lang="zh-CN" altLang="en-US" sz="2400" dirty="0">
                <a:latin typeface="黑体" panose="02010609060101010101" pitchFamily="49" charset="-122"/>
                <a:ea typeface="黑体" panose="02010609060101010101" pitchFamily="49"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①财产</a:t>
            </a:r>
            <a:r>
              <a:rPr lang="zh-CN" altLang="en-US" sz="2400" b="1" dirty="0" smtClean="0">
                <a:latin typeface="楷体" panose="02010609060101010101" charset="-122"/>
                <a:ea typeface="楷体" panose="02010609060101010101" charset="-122"/>
                <a:cs typeface="楷体" panose="02010609060101010101" charset="-122"/>
                <a:sym typeface="+mn-ea"/>
              </a:rPr>
              <a:t>多。②</a:t>
            </a:r>
            <a:r>
              <a:rPr lang="zh-CN" altLang="en-US" sz="2400" b="1" dirty="0">
                <a:latin typeface="楷体" panose="02010609060101010101" charset="-122"/>
                <a:ea typeface="楷体" panose="02010609060101010101" charset="-122"/>
                <a:cs typeface="楷体" panose="02010609060101010101" charset="-122"/>
                <a:sym typeface="+mn-ea"/>
              </a:rPr>
              <a:t>使变富</a:t>
            </a:r>
            <a:r>
              <a:rPr lang="zh-CN" altLang="en-US" sz="2400" b="1" dirty="0" smtClean="0">
                <a:latin typeface="楷体" panose="02010609060101010101" charset="-122"/>
                <a:ea typeface="楷体" panose="02010609060101010101" charset="-122"/>
                <a:cs typeface="楷体" panose="02010609060101010101" charset="-122"/>
                <a:sym typeface="+mn-ea"/>
              </a:rPr>
              <a:t>。③</a:t>
            </a:r>
            <a:r>
              <a:rPr lang="zh-CN" altLang="en-US" sz="2400" b="1" dirty="0">
                <a:latin typeface="楷体" panose="02010609060101010101" charset="-122"/>
                <a:ea typeface="楷体" panose="02010609060101010101" charset="-122"/>
                <a:cs typeface="楷体" panose="02010609060101010101" charset="-122"/>
                <a:sym typeface="+mn-ea"/>
              </a:rPr>
              <a:t>资源；财产</a:t>
            </a:r>
            <a:r>
              <a:rPr lang="zh-CN" altLang="en-US" sz="2400" b="1" dirty="0" smtClean="0">
                <a:latin typeface="楷体" panose="02010609060101010101" charset="-122"/>
                <a:ea typeface="楷体" panose="02010609060101010101" charset="-122"/>
                <a:cs typeface="楷体" panose="02010609060101010101" charset="-122"/>
                <a:sym typeface="+mn-ea"/>
              </a:rPr>
              <a:t>。④</a:t>
            </a:r>
            <a:r>
              <a:rPr lang="zh-CN" altLang="en-US" sz="2400" b="1" dirty="0">
                <a:latin typeface="楷体" panose="02010609060101010101" charset="-122"/>
                <a:ea typeface="楷体" panose="02010609060101010101" charset="-122"/>
                <a:cs typeface="楷体" panose="02010609060101010101" charset="-122"/>
                <a:sym typeface="+mn-ea"/>
              </a:rPr>
              <a:t>丰富；多</a:t>
            </a:r>
            <a:r>
              <a:rPr lang="zh-CN" altLang="en-US" sz="2400" b="1" dirty="0" smtClean="0">
                <a:latin typeface="楷体" panose="02010609060101010101" charset="-122"/>
                <a:ea typeface="楷体" panose="02010609060101010101" charset="-122"/>
                <a:cs typeface="楷体" panose="02010609060101010101" charset="-122"/>
                <a:sym typeface="+mn-ea"/>
              </a:rPr>
              <a:t>。⑤</a:t>
            </a:r>
            <a:r>
              <a:rPr lang="zh-CN" altLang="en-US" sz="2400" b="1" dirty="0">
                <a:latin typeface="楷体" panose="02010609060101010101" charset="-122"/>
                <a:ea typeface="楷体" panose="02010609060101010101" charset="-122"/>
                <a:cs typeface="楷体" panose="02010609060101010101" charset="-122"/>
                <a:sym typeface="+mn-ea"/>
              </a:rPr>
              <a:t>姓。</a:t>
            </a:r>
          </a:p>
        </p:txBody>
      </p:sp>
      <p:grpSp>
        <p:nvGrpSpPr>
          <p:cNvPr id="4" name="组合 4"/>
          <p:cNvGrpSpPr/>
          <p:nvPr/>
        </p:nvGrpSpPr>
        <p:grpSpPr>
          <a:xfrm>
            <a:off x="0" y="311839"/>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3"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p>
          </p:txBody>
        </p:sp>
      </p:grpSp>
      <p:sp>
        <p:nvSpPr>
          <p:cNvPr id="9" name="文本框 1"/>
          <p:cNvSpPr txBox="1"/>
          <p:nvPr/>
        </p:nvSpPr>
        <p:spPr>
          <a:xfrm>
            <a:off x="407864" y="3099613"/>
            <a:ext cx="9144000" cy="1200329"/>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charset="-122"/>
                <a:sym typeface="+mn-ea"/>
              </a:rPr>
              <a:t>管</a:t>
            </a:r>
            <a:r>
              <a:rPr lang="zh-CN" altLang="en-US" sz="2400" dirty="0">
                <a:latin typeface="黑体" panose="02010609060101010101" pitchFamily="49" charset="-122"/>
                <a:ea typeface="黑体" panose="02010609060101010101" pitchFamily="49" charset="-122"/>
                <a:cs typeface="楷体" panose="02010609060101010101" charset="-122"/>
                <a:sym typeface="+mn-ea"/>
              </a:rPr>
              <a:t>：</a:t>
            </a:r>
            <a:r>
              <a:rPr lang="zh-CN" altLang="en-US" sz="2400" b="1" dirty="0">
                <a:latin typeface="楷体" panose="02010609060101010101" charset="-122"/>
                <a:ea typeface="楷体" panose="02010609060101010101" charset="-122"/>
                <a:cs typeface="楷体" panose="02010609060101010101" charset="-122"/>
                <a:sym typeface="+mn-ea"/>
              </a:rPr>
              <a:t>①管子</a:t>
            </a:r>
            <a:r>
              <a:rPr lang="zh-CN" altLang="en-US" sz="2400" b="1" dirty="0" smtClean="0">
                <a:latin typeface="楷体" panose="02010609060101010101" charset="-122"/>
                <a:ea typeface="楷体" panose="02010609060101010101" charset="-122"/>
                <a:cs typeface="楷体" panose="02010609060101010101" charset="-122"/>
                <a:sym typeface="+mn-ea"/>
              </a:rPr>
              <a:t>。②</a:t>
            </a:r>
            <a:r>
              <a:rPr lang="zh-CN" altLang="en-US" sz="2400" b="1" dirty="0">
                <a:latin typeface="楷体" panose="02010609060101010101" charset="-122"/>
                <a:ea typeface="楷体" panose="02010609060101010101" charset="-122"/>
                <a:cs typeface="楷体" panose="02010609060101010101" charset="-122"/>
                <a:sym typeface="+mn-ea"/>
              </a:rPr>
              <a:t>吹奏的乐器</a:t>
            </a:r>
            <a:r>
              <a:rPr lang="zh-CN" altLang="en-US" sz="2400" b="1" dirty="0" smtClean="0">
                <a:latin typeface="楷体" panose="02010609060101010101" charset="-122"/>
                <a:ea typeface="楷体" panose="02010609060101010101" charset="-122"/>
                <a:cs typeface="楷体" panose="02010609060101010101" charset="-122"/>
                <a:sym typeface="+mn-ea"/>
              </a:rPr>
              <a:t>。③用于</a:t>
            </a:r>
            <a:r>
              <a:rPr lang="zh-CN" altLang="en-US" sz="2400" b="1" dirty="0">
                <a:latin typeface="楷体" panose="02010609060101010101" charset="-122"/>
                <a:ea typeface="楷体" panose="02010609060101010101" charset="-122"/>
                <a:cs typeface="楷体" panose="02010609060101010101" charset="-122"/>
                <a:sym typeface="+mn-ea"/>
              </a:rPr>
              <a:t>细长圆筒形的东西</a:t>
            </a:r>
            <a:r>
              <a:rPr lang="zh-CN" altLang="en-US" sz="2400" b="1" dirty="0" smtClean="0">
                <a:latin typeface="楷体" panose="02010609060101010101" charset="-122"/>
                <a:ea typeface="楷体" panose="02010609060101010101" charset="-122"/>
                <a:cs typeface="楷体" panose="02010609060101010101" charset="-122"/>
                <a:sym typeface="+mn-ea"/>
              </a:rPr>
              <a:t>。</a:t>
            </a:r>
            <a:endParaRPr lang="en-US" altLang="zh-CN" sz="2400" b="1" dirty="0" smtClean="0">
              <a:latin typeface="楷体" panose="02010609060101010101" charset="-122"/>
              <a:ea typeface="楷体" panose="02010609060101010101" charset="-122"/>
              <a:cs typeface="楷体" panose="02010609060101010101" charset="-122"/>
              <a:sym typeface="+mn-ea"/>
            </a:endParaRPr>
          </a:p>
          <a:p>
            <a:r>
              <a:rPr lang="zh-CN" altLang="en-US" sz="2400" b="1" dirty="0" smtClean="0">
                <a:latin typeface="楷体" panose="02010609060101010101" charset="-122"/>
                <a:ea typeface="楷体" panose="02010609060101010101" charset="-122"/>
                <a:cs typeface="楷体" panose="02010609060101010101" charset="-122"/>
                <a:sym typeface="+mn-ea"/>
              </a:rPr>
              <a:t>④</a:t>
            </a:r>
            <a:r>
              <a:rPr lang="zh-CN" altLang="en-US" sz="2400" b="1" dirty="0">
                <a:latin typeface="楷体" panose="02010609060101010101" charset="-122"/>
                <a:ea typeface="楷体" panose="02010609060101010101" charset="-122"/>
                <a:cs typeface="楷体" panose="02010609060101010101" charset="-122"/>
                <a:sym typeface="+mn-ea"/>
              </a:rPr>
              <a:t>姓。 </a:t>
            </a:r>
            <a:r>
              <a:rPr lang="zh-CN" altLang="en-US" sz="2400" b="1" dirty="0" smtClean="0">
                <a:latin typeface="楷体" panose="02010609060101010101" charset="-122"/>
                <a:ea typeface="楷体" panose="02010609060101010101" charset="-122"/>
                <a:cs typeface="楷体" panose="02010609060101010101" charset="-122"/>
                <a:sym typeface="+mn-ea"/>
              </a:rPr>
              <a:t>⑤管理</a:t>
            </a:r>
            <a:r>
              <a:rPr lang="zh-CN" altLang="en-US" sz="2400" b="1" dirty="0">
                <a:latin typeface="楷体" panose="02010609060101010101" charset="-122"/>
                <a:ea typeface="楷体" panose="02010609060101010101" charset="-122"/>
                <a:cs typeface="楷体" panose="02010609060101010101" charset="-122"/>
                <a:sym typeface="+mn-ea"/>
              </a:rPr>
              <a:t>；看管</a:t>
            </a:r>
            <a:r>
              <a:rPr lang="zh-CN" altLang="en-US" sz="2400" b="1" dirty="0" smtClean="0">
                <a:latin typeface="楷体" panose="02010609060101010101" charset="-122"/>
                <a:ea typeface="楷体" panose="02010609060101010101" charset="-122"/>
                <a:cs typeface="楷体" panose="02010609060101010101" charset="-122"/>
                <a:sym typeface="+mn-ea"/>
              </a:rPr>
              <a:t>。⑥</a:t>
            </a:r>
            <a:r>
              <a:rPr lang="zh-CN" altLang="en-US" sz="2400" b="1" dirty="0">
                <a:latin typeface="楷体" panose="02010609060101010101" charset="-122"/>
                <a:ea typeface="楷体" panose="02010609060101010101" charset="-122"/>
                <a:cs typeface="楷体" panose="02010609060101010101" charset="-122"/>
                <a:sym typeface="+mn-ea"/>
              </a:rPr>
              <a:t>管教</a:t>
            </a:r>
            <a:r>
              <a:rPr lang="zh-CN" altLang="en-US" sz="2400" b="1" dirty="0" smtClean="0">
                <a:latin typeface="楷体" panose="02010609060101010101" charset="-122"/>
                <a:ea typeface="楷体" panose="02010609060101010101" charset="-122"/>
                <a:cs typeface="楷体" panose="02010609060101010101" charset="-122"/>
                <a:sym typeface="+mn-ea"/>
              </a:rPr>
              <a:t>。⑦</a:t>
            </a:r>
            <a:r>
              <a:rPr lang="zh-CN" altLang="en-US" sz="2400" b="1" dirty="0">
                <a:latin typeface="楷体" panose="02010609060101010101" charset="-122"/>
                <a:ea typeface="楷体" panose="02010609060101010101" charset="-122"/>
                <a:cs typeface="楷体" panose="02010609060101010101" charset="-122"/>
                <a:sym typeface="+mn-ea"/>
              </a:rPr>
              <a:t>担任（</a:t>
            </a:r>
            <a:r>
              <a:rPr lang="zh-CN" altLang="en-US" sz="2400" b="1" dirty="0" smtClean="0">
                <a:latin typeface="楷体" panose="02010609060101010101" charset="-122"/>
                <a:ea typeface="楷体" panose="02010609060101010101" charset="-122"/>
                <a:cs typeface="楷体" panose="02010609060101010101" charset="-122"/>
                <a:sym typeface="+mn-ea"/>
              </a:rPr>
              <a:t>工作）。⑧</a:t>
            </a:r>
            <a:r>
              <a:rPr lang="zh-CN" altLang="en-US" sz="2400" b="1" dirty="0">
                <a:latin typeface="楷体" panose="02010609060101010101" charset="-122"/>
                <a:ea typeface="楷体" panose="02010609060101010101" charset="-122"/>
                <a:cs typeface="楷体" panose="02010609060101010101" charset="-122"/>
                <a:sym typeface="+mn-ea"/>
              </a:rPr>
              <a:t>过问</a:t>
            </a:r>
            <a:r>
              <a:rPr lang="zh-CN" altLang="en-US" sz="2400" b="1" dirty="0" smtClean="0">
                <a:latin typeface="楷体" panose="02010609060101010101" charset="-122"/>
                <a:ea typeface="楷体" panose="02010609060101010101" charset="-122"/>
                <a:cs typeface="楷体" panose="02010609060101010101" charset="-122"/>
                <a:sym typeface="+mn-ea"/>
              </a:rPr>
              <a:t>。</a:t>
            </a:r>
            <a:endParaRPr lang="en-US" altLang="zh-CN" sz="2400" b="1" dirty="0" smtClean="0">
              <a:latin typeface="楷体" panose="02010609060101010101" charset="-122"/>
              <a:ea typeface="楷体" panose="02010609060101010101" charset="-122"/>
              <a:cs typeface="楷体" panose="02010609060101010101" charset="-122"/>
              <a:sym typeface="+mn-ea"/>
            </a:endParaRPr>
          </a:p>
          <a:p>
            <a:r>
              <a:rPr lang="zh-CN" altLang="en-US" sz="2400" b="1" dirty="0" smtClean="0">
                <a:latin typeface="楷体" panose="02010609060101010101" charset="-122"/>
                <a:ea typeface="楷体" panose="02010609060101010101" charset="-122"/>
                <a:cs typeface="楷体" panose="02010609060101010101" charset="-122"/>
                <a:sym typeface="+mn-ea"/>
              </a:rPr>
              <a:t>⑨</a:t>
            </a:r>
            <a:r>
              <a:rPr lang="zh-CN" altLang="en-US" sz="2400" b="1" dirty="0">
                <a:latin typeface="楷体" panose="02010609060101010101" charset="-122"/>
                <a:ea typeface="楷体" panose="02010609060101010101" charset="-122"/>
                <a:cs typeface="楷体" panose="02010609060101010101" charset="-122"/>
                <a:sym typeface="+mn-ea"/>
              </a:rPr>
              <a:t>保证；负责供给</a:t>
            </a:r>
            <a:r>
              <a:rPr lang="zh-CN" altLang="en-US" sz="2400" b="1" dirty="0" smtClean="0">
                <a:latin typeface="楷体" panose="02010609060101010101" charset="-122"/>
                <a:ea typeface="楷体" panose="02010609060101010101" charset="-122"/>
                <a:cs typeface="楷体" panose="02010609060101010101" charset="-122"/>
                <a:sym typeface="+mn-ea"/>
              </a:rPr>
              <a:t>。⑩</a:t>
            </a:r>
            <a:r>
              <a:rPr lang="zh-CN" altLang="en-US" sz="2400" b="1" dirty="0">
                <a:latin typeface="楷体" panose="02010609060101010101" charset="-122"/>
                <a:ea typeface="楷体" panose="02010609060101010101" charset="-122"/>
                <a:cs typeface="楷体" panose="02010609060101010101" charset="-122"/>
                <a:sym typeface="+mn-ea"/>
              </a:rPr>
              <a:t>不管；无论</a:t>
            </a:r>
            <a:r>
              <a:rPr lang="zh-CN" altLang="en-US" sz="2400" b="1" dirty="0" smtClean="0">
                <a:latin typeface="楷体" panose="02010609060101010101" charset="-122"/>
                <a:ea typeface="楷体" panose="02010609060101010101" charset="-122"/>
                <a:cs typeface="楷体" panose="02010609060101010101" charset="-122"/>
                <a:sym typeface="+mn-ea"/>
              </a:rPr>
              <a:t>。</a:t>
            </a:r>
            <a:r>
              <a:rPr lang="en-US" altLang="zh-CN" sz="2400" b="1" dirty="0" smtClean="0">
                <a:latin typeface="楷体" panose="02010609060101010101" charset="-122"/>
                <a:ea typeface="楷体" panose="02010609060101010101" charset="-122"/>
                <a:cs typeface="楷体" panose="02010609060101010101" charset="-122"/>
                <a:sym typeface="+mn-ea"/>
              </a:rPr>
              <a:t>⑪</a:t>
            </a:r>
            <a:r>
              <a:rPr lang="zh-CN" altLang="en-US" sz="2400" b="1" dirty="0" smtClean="0">
                <a:latin typeface="楷体" panose="02010609060101010101" charset="-122"/>
                <a:ea typeface="楷体" panose="02010609060101010101" charset="-122"/>
                <a:cs typeface="楷体" panose="02010609060101010101" charset="-122"/>
                <a:sym typeface="+mn-ea"/>
              </a:rPr>
              <a:t>关涉</a:t>
            </a:r>
            <a:r>
              <a:rPr lang="zh-CN" altLang="en-US" sz="2400" b="1" dirty="0">
                <a:latin typeface="楷体" panose="02010609060101010101" charset="-122"/>
                <a:ea typeface="楷体" panose="02010609060101010101" charset="-122"/>
                <a:cs typeface="楷体" panose="02010609060101010101" charset="-122"/>
                <a:sym typeface="+mn-ea"/>
              </a:rPr>
              <a:t>；牵涉。</a:t>
            </a:r>
            <a:endParaRPr lang="zh-CN" altLang="en-US" sz="24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335415"/>
            <a:ext cx="8208912" cy="2677656"/>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cs typeface="黑体" panose="02010609060101010101" pitchFamily="49" charset="-122"/>
              </a:rPr>
              <a:t>    蚂蚁队长第一次下命令是想让蚂蚁们离开，自己吃了这点儿奶酪渣，因为他实在抵制不了美食的诱惑。可是经过激烈的思想斗争，他改变了自己的想法，决定把这点儿奶酪渣留给年龄最小的蚂蚁吃。从这里可以看出蚂蚁队长具有抵制诱惑的勇气，能够以身作则，也反映了蚂蚁队长关爱弱小的品质。</a:t>
            </a:r>
            <a:endParaRPr lang="zh-CN" altLang="en-US" sz="2800" b="1" dirty="0">
              <a:solidFill>
                <a:srgbClr val="FF0000"/>
              </a:solidFill>
              <a:latin typeface="楷体" pitchFamily="49" charset="-122"/>
              <a:ea typeface="楷体" pitchFamily="49" charset="-122"/>
            </a:endParaRPr>
          </a:p>
        </p:txBody>
      </p:sp>
      <p:sp>
        <p:nvSpPr>
          <p:cNvPr id="3" name="文本框 2"/>
          <p:cNvSpPr txBox="1"/>
          <p:nvPr/>
        </p:nvSpPr>
        <p:spPr>
          <a:xfrm>
            <a:off x="179512" y="646426"/>
            <a:ext cx="8496944" cy="523220"/>
          </a:xfrm>
          <a:prstGeom prst="rect">
            <a:avLst/>
          </a:prstGeom>
          <a:noFill/>
        </p:spPr>
        <p:txBody>
          <a:bodyPr wrap="square" rtlCol="0">
            <a:spAutoFit/>
          </a:bodyPr>
          <a:lstStyle/>
          <a:p>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a:t>蚂蚁队长为什么两次下了同样的命令</a:t>
            </a:r>
            <a:r>
              <a:rPr lang="zh-CN" altLang="en-US" sz="2800" dirty="0" smtClean="0"/>
              <a:t>？它想</a:t>
            </a:r>
            <a:r>
              <a:rPr lang="zh-CN" altLang="en-US" sz="2800" dirty="0"/>
              <a:t>干什么？</a:t>
            </a:r>
            <a:endParaRPr lang="zh-CN" altLang="en-US" sz="2800" dirty="0">
              <a:latin typeface="黑体" pitchFamily="49" charset="-122"/>
              <a:ea typeface="黑体" pitchFamily="49" charset="-122"/>
              <a:cs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978862"/>
            <a:ext cx="5544616" cy="584775"/>
          </a:xfrm>
          <a:prstGeom prst="rect">
            <a:avLst/>
          </a:prstGeom>
          <a:noFill/>
        </p:spPr>
        <p:txBody>
          <a:bodyPr wrap="square" rtlCol="0">
            <a:spAutoFit/>
          </a:bodyPr>
          <a:lstStyle/>
          <a:p>
            <a:r>
              <a:rPr lang="zh-CN" altLang="en-US" sz="3200" dirty="0">
                <a:latin typeface="+mn-ea"/>
              </a:rPr>
              <a:t>一、根据课文内容，填空</a:t>
            </a:r>
            <a:r>
              <a:rPr lang="zh-CN" altLang="en-US" sz="3200" dirty="0"/>
              <a:t>。</a:t>
            </a:r>
          </a:p>
        </p:txBody>
      </p:sp>
      <p:sp>
        <p:nvSpPr>
          <p:cNvPr id="6" name="TextBox 5"/>
          <p:cNvSpPr txBox="1"/>
          <p:nvPr/>
        </p:nvSpPr>
        <p:spPr>
          <a:xfrm>
            <a:off x="295622" y="1628095"/>
            <a:ext cx="8452842" cy="2554545"/>
          </a:xfrm>
          <a:prstGeom prst="rect">
            <a:avLst/>
          </a:prstGeom>
          <a:noFill/>
        </p:spPr>
        <p:txBody>
          <a:bodyPr wrap="square" rtlCol="0">
            <a:spAutoFit/>
          </a:bodyPr>
          <a:lstStyle/>
          <a:p>
            <a:pPr indent="449263"/>
            <a:r>
              <a:rPr lang="en-US" altLang="zh-CN" sz="3200" b="1" dirty="0">
                <a:latin typeface="楷体" pitchFamily="49" charset="-122"/>
                <a:ea typeface="楷体" pitchFamily="49" charset="-122"/>
              </a:rPr>
              <a:t>1.</a:t>
            </a:r>
            <a:r>
              <a:rPr lang="zh-CN" altLang="en-US" sz="3200" b="1" dirty="0">
                <a:latin typeface="楷体" pitchFamily="49" charset="-122"/>
                <a:ea typeface="楷体" pitchFamily="49" charset="-122"/>
              </a:rPr>
              <a:t>回忆</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那一定会很好</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，写出故事中种子</a:t>
            </a:r>
            <a:r>
              <a:rPr lang="zh-CN" altLang="en-US" sz="3200" b="1" dirty="0" smtClean="0">
                <a:latin typeface="楷体" pitchFamily="49" charset="-122"/>
                <a:ea typeface="楷体" pitchFamily="49" charset="-122"/>
              </a:rPr>
              <a:t>的变化。</a:t>
            </a:r>
            <a:endParaRPr lang="en-US" altLang="zh-CN" sz="3200" b="1" dirty="0" smtClean="0">
              <a:latin typeface="楷体" pitchFamily="49" charset="-122"/>
              <a:ea typeface="楷体" pitchFamily="49" charset="-122"/>
            </a:endParaRPr>
          </a:p>
          <a:p>
            <a:pPr indent="449263"/>
            <a:r>
              <a:rPr lang="zh-CN" altLang="en-US" sz="3200" b="1" dirty="0" smtClean="0">
                <a:latin typeface="楷体" pitchFamily="49" charset="-122"/>
                <a:ea typeface="楷体" pitchFamily="49" charset="-122"/>
              </a:rPr>
              <a:t>种子</a:t>
            </a:r>
            <a:r>
              <a:rPr lang="zh-CN" altLang="en-US" sz="3200" b="1" dirty="0">
                <a:latin typeface="楷体" pitchFamily="49" charset="-122"/>
                <a:ea typeface="楷体" pitchFamily="49" charset="-122"/>
              </a:rPr>
              <a:t>→</a:t>
            </a:r>
            <a:r>
              <a:rPr lang="en-US" altLang="zh-CN" sz="3200" b="1" dirty="0" smtClean="0">
                <a:latin typeface="楷体" pitchFamily="49" charset="-122"/>
                <a:ea typeface="楷体" pitchFamily="49" charset="-122"/>
              </a:rPr>
              <a:t>_______</a:t>
            </a:r>
            <a:r>
              <a:rPr lang="en-US" altLang="zh-CN" sz="3200" b="1" dirty="0">
                <a:latin typeface="楷体" pitchFamily="49" charset="-122"/>
                <a:ea typeface="楷体" pitchFamily="49" charset="-122"/>
              </a:rPr>
              <a:t>→</a:t>
            </a:r>
            <a:r>
              <a:rPr lang="en-US" altLang="zh-CN" sz="3200" b="1" dirty="0" smtClean="0">
                <a:latin typeface="楷体" pitchFamily="49" charset="-122"/>
                <a:ea typeface="楷体" pitchFamily="49" charset="-122"/>
              </a:rPr>
              <a:t>_______</a:t>
            </a:r>
            <a:r>
              <a:rPr lang="en-US" altLang="zh-CN" sz="3200" b="1" dirty="0">
                <a:latin typeface="楷体" pitchFamily="49" charset="-122"/>
                <a:ea typeface="楷体" pitchFamily="49" charset="-122"/>
              </a:rPr>
              <a:t>→</a:t>
            </a:r>
            <a:r>
              <a:rPr lang="en-US" altLang="zh-CN" sz="3200" b="1" dirty="0" smtClean="0">
                <a:latin typeface="楷体" pitchFamily="49" charset="-122"/>
                <a:ea typeface="楷体" pitchFamily="49" charset="-122"/>
              </a:rPr>
              <a:t>______</a:t>
            </a:r>
            <a:r>
              <a:rPr lang="en-US" altLang="zh-CN" sz="3200" b="1" dirty="0">
                <a:latin typeface="楷体" pitchFamily="49" charset="-122"/>
                <a:ea typeface="楷体" pitchFamily="49" charset="-122"/>
              </a:rPr>
              <a:t>→</a:t>
            </a:r>
            <a:r>
              <a:rPr lang="en-US" altLang="zh-CN" sz="3200" b="1" dirty="0" smtClean="0">
                <a:latin typeface="楷体" pitchFamily="49" charset="-122"/>
                <a:ea typeface="楷体" pitchFamily="49" charset="-122"/>
              </a:rPr>
              <a:t>______</a:t>
            </a:r>
            <a:r>
              <a:rPr lang="en-US" altLang="zh-CN" sz="3200" b="1" dirty="0">
                <a:latin typeface="楷体" pitchFamily="49" charset="-122"/>
                <a:ea typeface="楷体" pitchFamily="49" charset="-122"/>
              </a:rPr>
              <a:t> </a:t>
            </a:r>
          </a:p>
          <a:p>
            <a:pPr indent="449263"/>
            <a:r>
              <a:rPr lang="en-US" altLang="zh-CN"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牛</a:t>
            </a:r>
            <a:r>
              <a:rPr lang="zh-CN" altLang="en-US" sz="3200" b="1" dirty="0">
                <a:latin typeface="楷体" pitchFamily="49" charset="-122"/>
                <a:ea typeface="楷体" pitchFamily="49" charset="-122"/>
              </a:rPr>
              <a:t>的肚子里</a:t>
            </a:r>
            <a:r>
              <a:rPr lang="zh-CN" altLang="en-US" sz="3200" b="1" dirty="0" smtClean="0">
                <a:latin typeface="楷体" pitchFamily="49" charset="-122"/>
                <a:ea typeface="楷体" pitchFamily="49" charset="-122"/>
              </a:rPr>
              <a:t>有</a:t>
            </a:r>
            <a:r>
              <a:rPr lang="en-US" altLang="zh-CN" sz="3200" b="1" dirty="0" smtClean="0">
                <a:latin typeface="楷体" pitchFamily="49" charset="-122"/>
                <a:ea typeface="楷体" pitchFamily="49" charset="-122"/>
              </a:rPr>
              <a:t>_____</a:t>
            </a:r>
            <a:r>
              <a:rPr lang="zh-CN" altLang="en-US" sz="3200" b="1" dirty="0" smtClean="0">
                <a:latin typeface="楷体" pitchFamily="49" charset="-122"/>
                <a:ea typeface="楷体" pitchFamily="49" charset="-122"/>
              </a:rPr>
              <a:t>个</a:t>
            </a:r>
            <a:r>
              <a:rPr lang="zh-CN" altLang="en-US" sz="3200" b="1" dirty="0">
                <a:latin typeface="楷体" pitchFamily="49" charset="-122"/>
                <a:ea typeface="楷体" pitchFamily="49" charset="-122"/>
              </a:rPr>
              <a:t>胃，前</a:t>
            </a:r>
            <a:r>
              <a:rPr lang="en-US" altLang="zh-CN" sz="3200" b="1" dirty="0" smtClean="0">
                <a:latin typeface="楷体" pitchFamily="49" charset="-122"/>
                <a:ea typeface="楷体" pitchFamily="49" charset="-122"/>
              </a:rPr>
              <a:t>_____</a:t>
            </a:r>
            <a:r>
              <a:rPr lang="zh-CN" altLang="en-US" sz="3200" b="1" dirty="0" smtClean="0">
                <a:latin typeface="楷体" pitchFamily="49" charset="-122"/>
                <a:ea typeface="楷体" pitchFamily="49" charset="-122"/>
              </a:rPr>
              <a:t>个胃是贮藏</a:t>
            </a:r>
            <a:r>
              <a:rPr lang="zh-CN" altLang="en-US" sz="3200" b="1" dirty="0">
                <a:latin typeface="楷体" pitchFamily="49" charset="-122"/>
                <a:ea typeface="楷体" pitchFamily="49" charset="-122"/>
              </a:rPr>
              <a:t>食物的，第</a:t>
            </a:r>
            <a:r>
              <a:rPr lang="en-US" altLang="zh-CN" sz="3200" b="1" dirty="0" smtClean="0">
                <a:latin typeface="楷体" pitchFamily="49" charset="-122"/>
                <a:ea typeface="楷体" pitchFamily="49" charset="-122"/>
              </a:rPr>
              <a:t>_____</a:t>
            </a:r>
            <a:r>
              <a:rPr lang="zh-CN" altLang="en-US" sz="3200" b="1" dirty="0" smtClean="0">
                <a:latin typeface="楷体" pitchFamily="49" charset="-122"/>
                <a:ea typeface="楷体" pitchFamily="49" charset="-122"/>
              </a:rPr>
              <a:t>个</a:t>
            </a:r>
            <a:r>
              <a:rPr lang="zh-CN" altLang="en-US" sz="3200" b="1" dirty="0">
                <a:latin typeface="楷体" pitchFamily="49" charset="-122"/>
                <a:ea typeface="楷体" pitchFamily="49" charset="-122"/>
              </a:rPr>
              <a:t>胃是管消化的。</a:t>
            </a:r>
          </a:p>
        </p:txBody>
      </p:sp>
      <p:sp>
        <p:nvSpPr>
          <p:cNvPr id="7" name="TextBox 6"/>
          <p:cNvSpPr txBox="1"/>
          <p:nvPr/>
        </p:nvSpPr>
        <p:spPr>
          <a:xfrm>
            <a:off x="1938983" y="2639584"/>
            <a:ext cx="165618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高大的树</a:t>
            </a:r>
          </a:p>
        </p:txBody>
      </p:sp>
      <p:sp>
        <p:nvSpPr>
          <p:cNvPr id="8" name="TextBox 7"/>
          <p:cNvSpPr txBox="1"/>
          <p:nvPr/>
        </p:nvSpPr>
        <p:spPr>
          <a:xfrm>
            <a:off x="3851920" y="3124113"/>
            <a:ext cx="789182"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四</a:t>
            </a:r>
          </a:p>
        </p:txBody>
      </p:sp>
      <p:sp>
        <p:nvSpPr>
          <p:cNvPr id="10" name="文本框 8"/>
          <p:cNvSpPr txBox="1"/>
          <p:nvPr/>
        </p:nvSpPr>
        <p:spPr>
          <a:xfrm>
            <a:off x="324544" y="267494"/>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11" name="TextBox 10"/>
          <p:cNvSpPr txBox="1"/>
          <p:nvPr/>
        </p:nvSpPr>
        <p:spPr>
          <a:xfrm>
            <a:off x="3923928" y="2658747"/>
            <a:ext cx="165618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手推车</a:t>
            </a:r>
          </a:p>
        </p:txBody>
      </p:sp>
      <p:sp>
        <p:nvSpPr>
          <p:cNvPr id="12" name="TextBox 11"/>
          <p:cNvSpPr txBox="1"/>
          <p:nvPr/>
        </p:nvSpPr>
        <p:spPr>
          <a:xfrm>
            <a:off x="5903640" y="2658748"/>
            <a:ext cx="165618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椅子</a:t>
            </a:r>
          </a:p>
        </p:txBody>
      </p:sp>
      <p:sp>
        <p:nvSpPr>
          <p:cNvPr id="13" name="TextBox 12"/>
          <p:cNvSpPr txBox="1"/>
          <p:nvPr/>
        </p:nvSpPr>
        <p:spPr>
          <a:xfrm>
            <a:off x="7380312" y="2651632"/>
            <a:ext cx="1656184"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木地板</a:t>
            </a:r>
          </a:p>
        </p:txBody>
      </p:sp>
      <p:sp>
        <p:nvSpPr>
          <p:cNvPr id="14" name="TextBox 13"/>
          <p:cNvSpPr txBox="1"/>
          <p:nvPr/>
        </p:nvSpPr>
        <p:spPr>
          <a:xfrm>
            <a:off x="6525042" y="3109741"/>
            <a:ext cx="789182"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三</a:t>
            </a:r>
          </a:p>
        </p:txBody>
      </p:sp>
      <p:sp>
        <p:nvSpPr>
          <p:cNvPr id="15" name="TextBox 14"/>
          <p:cNvSpPr txBox="1"/>
          <p:nvPr/>
        </p:nvSpPr>
        <p:spPr>
          <a:xfrm>
            <a:off x="3456384" y="3585755"/>
            <a:ext cx="755576"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四</a:t>
            </a:r>
          </a:p>
        </p:txBody>
      </p:sp>
    </p:spTree>
    <p:extLst>
      <p:ext uri="{BB962C8B-B14F-4D97-AF65-F5344CB8AC3E}">
        <p14:creationId xmlns:p14="http://schemas.microsoft.com/office/powerpoint/2010/main" val="3040566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3" grpId="0"/>
      <p:bldP spid="14" grpId="0"/>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4036" y="279683"/>
            <a:ext cx="8460432" cy="4524315"/>
          </a:xfrm>
          <a:prstGeom prst="rect">
            <a:avLst/>
          </a:prstGeom>
          <a:noFill/>
        </p:spPr>
        <p:txBody>
          <a:bodyPr wrap="square" rtlCol="0">
            <a:spAutoFit/>
          </a:bodyPr>
          <a:lstStyle/>
          <a:p>
            <a:r>
              <a:rPr lang="zh-CN" altLang="en-US" sz="3200" b="1" dirty="0">
                <a:latin typeface="+mj-ea"/>
                <a:ea typeface="+mj-ea"/>
              </a:rPr>
              <a:t>二、根据课文内容判断正误，对的打“√”，错</a:t>
            </a:r>
            <a:r>
              <a:rPr lang="zh-CN" altLang="en-US" sz="3200" b="1" dirty="0" smtClean="0">
                <a:latin typeface="+mj-ea"/>
                <a:ea typeface="+mj-ea"/>
              </a:rPr>
              <a:t>的打</a:t>
            </a:r>
            <a:r>
              <a:rPr lang="zh-CN" altLang="en-US" sz="3200" b="1" dirty="0">
                <a:latin typeface="+mj-ea"/>
                <a:ea typeface="+mj-ea"/>
              </a:rPr>
              <a:t>“</a:t>
            </a:r>
            <a:r>
              <a:rPr lang="en-US" altLang="zh-CN" sz="3200" b="1" dirty="0">
                <a:latin typeface="+mj-ea"/>
                <a:ea typeface="+mj-ea"/>
              </a:rPr>
              <a:t>×”</a:t>
            </a:r>
            <a:r>
              <a:rPr lang="zh-CN" altLang="en-US" sz="3200" b="1" dirty="0" smtClean="0">
                <a:latin typeface="+mj-ea"/>
                <a:ea typeface="+mj-ea"/>
              </a:rPr>
              <a:t>。</a:t>
            </a:r>
            <a:endParaRPr lang="en-US" altLang="zh-CN" sz="3200" b="1" dirty="0">
              <a:latin typeface="+mj-ea"/>
              <a:ea typeface="+mj-ea"/>
            </a:endParaRPr>
          </a:p>
          <a:p>
            <a:pPr indent="539750"/>
            <a:r>
              <a:rPr lang="en-US" altLang="zh-CN" sz="3200" b="1" dirty="0" smtClean="0">
                <a:latin typeface="楷体" pitchFamily="49" charset="-122"/>
                <a:ea typeface="楷体" pitchFamily="49" charset="-122"/>
              </a:rPr>
              <a:t>1.《</a:t>
            </a:r>
            <a:r>
              <a:rPr lang="zh-CN" altLang="en-US" sz="3200" b="1" dirty="0">
                <a:latin typeface="楷体" pitchFamily="49" charset="-122"/>
                <a:ea typeface="楷体" pitchFamily="49" charset="-122"/>
              </a:rPr>
              <a:t>在牛肚子里旅行</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这个故事说明，蟋蟀被吃</a:t>
            </a:r>
            <a:r>
              <a:rPr lang="zh-CN" altLang="en-US" sz="3200" b="1" dirty="0" smtClean="0">
                <a:latin typeface="楷体" pitchFamily="49" charset="-122"/>
                <a:ea typeface="楷体" pitchFamily="49" charset="-122"/>
              </a:rPr>
              <a:t>进牛肚</a:t>
            </a:r>
            <a:r>
              <a:rPr lang="zh-CN" altLang="en-US" sz="3200" b="1" dirty="0">
                <a:latin typeface="楷体" pitchFamily="49" charset="-122"/>
                <a:ea typeface="楷体" pitchFamily="49" charset="-122"/>
              </a:rPr>
              <a:t>子里，一定能活着出来。</a:t>
            </a:r>
            <a:r>
              <a:rPr lang="en-US" altLang="zh-CN" sz="3200" b="1" dirty="0">
                <a:latin typeface="楷体" pitchFamily="49" charset="-122"/>
                <a:ea typeface="楷体" pitchFamily="49" charset="-122"/>
              </a:rPr>
              <a:t>(  ) </a:t>
            </a:r>
          </a:p>
          <a:p>
            <a:pPr indent="539750"/>
            <a:r>
              <a:rPr lang="en-US" altLang="zh-CN" sz="3200" b="1" dirty="0" smtClean="0">
                <a:latin typeface="楷体" pitchFamily="49" charset="-122"/>
                <a:ea typeface="楷体" pitchFamily="49" charset="-122"/>
              </a:rPr>
              <a:t>2.《</a:t>
            </a:r>
            <a:r>
              <a:rPr lang="zh-CN" altLang="en-US" sz="3200" b="1" dirty="0">
                <a:latin typeface="楷体" pitchFamily="49" charset="-122"/>
                <a:ea typeface="楷体" pitchFamily="49" charset="-122"/>
              </a:rPr>
              <a:t>一块奶酪</a:t>
            </a:r>
            <a:r>
              <a:rPr lang="en-US" altLang="zh-CN" sz="3200" b="1" dirty="0">
                <a:latin typeface="楷体" pitchFamily="49" charset="-122"/>
                <a:ea typeface="楷体" pitchFamily="49" charset="-122"/>
              </a:rPr>
              <a:t>》</a:t>
            </a:r>
            <a:r>
              <a:rPr lang="zh-CN" altLang="en-US" sz="3200" b="1" dirty="0">
                <a:latin typeface="楷体" pitchFamily="49" charset="-122"/>
                <a:ea typeface="楷体" pitchFamily="49" charset="-122"/>
              </a:rPr>
              <a:t>中的蚂蚁队长让年龄最小的蚂蚁</a:t>
            </a:r>
            <a:r>
              <a:rPr lang="zh-CN" altLang="en-US" sz="3200" b="1" dirty="0" smtClean="0">
                <a:latin typeface="楷体" pitchFamily="49" charset="-122"/>
                <a:ea typeface="楷体" pitchFamily="49" charset="-122"/>
              </a:rPr>
              <a:t>吃掉</a:t>
            </a:r>
            <a:r>
              <a:rPr lang="zh-CN" altLang="en-US" sz="3200" b="1" dirty="0">
                <a:latin typeface="楷体" pitchFamily="49" charset="-122"/>
                <a:ea typeface="楷体" pitchFamily="49" charset="-122"/>
              </a:rPr>
              <a:t>奶酪渣是故意引诱小蚂蚁违反纪律。</a:t>
            </a:r>
            <a:r>
              <a:rPr lang="en-US" altLang="zh-CN" sz="3200" b="1" dirty="0">
                <a:latin typeface="楷体" pitchFamily="49" charset="-122"/>
                <a:ea typeface="楷体" pitchFamily="49" charset="-122"/>
              </a:rPr>
              <a:t>(  ) </a:t>
            </a:r>
          </a:p>
          <a:p>
            <a:pPr indent="539750"/>
            <a:r>
              <a:rPr lang="en-US" altLang="zh-CN" sz="3200" b="1" dirty="0" smtClean="0">
                <a:latin typeface="楷体" pitchFamily="49" charset="-122"/>
                <a:ea typeface="楷体" pitchFamily="49" charset="-122"/>
              </a:rPr>
              <a:t>3.</a:t>
            </a:r>
            <a:r>
              <a:rPr lang="zh-CN" altLang="en-US" sz="3200" b="1" dirty="0" smtClean="0">
                <a:latin typeface="楷体" pitchFamily="49" charset="-122"/>
                <a:ea typeface="楷体" pitchFamily="49" charset="-122"/>
              </a:rPr>
              <a:t>没有</a:t>
            </a:r>
            <a:r>
              <a:rPr lang="zh-CN" altLang="en-US" sz="3200" b="1" dirty="0">
                <a:latin typeface="楷体" pitchFamily="49" charset="-122"/>
                <a:ea typeface="楷体" pitchFamily="49" charset="-122"/>
              </a:rPr>
              <a:t>丰富的想象，就写不出生动的童话故事。</a:t>
            </a:r>
            <a:r>
              <a:rPr lang="en-US" altLang="zh-CN" sz="3200" b="1" dirty="0">
                <a:latin typeface="楷体" pitchFamily="49" charset="-122"/>
                <a:ea typeface="楷体" pitchFamily="49" charset="-122"/>
              </a:rPr>
              <a:t>(  )</a:t>
            </a:r>
            <a:endParaRPr lang="zh-CN" altLang="en-US" sz="3200" b="1" dirty="0">
              <a:latin typeface="楷体" pitchFamily="49" charset="-122"/>
              <a:ea typeface="楷体" pitchFamily="49" charset="-122"/>
            </a:endParaRPr>
          </a:p>
        </p:txBody>
      </p:sp>
      <p:sp>
        <p:nvSpPr>
          <p:cNvPr id="10" name="TextBox 9"/>
          <p:cNvSpPr txBox="1"/>
          <p:nvPr/>
        </p:nvSpPr>
        <p:spPr>
          <a:xfrm>
            <a:off x="7467310" y="1770951"/>
            <a:ext cx="1224136" cy="584775"/>
          </a:xfrm>
          <a:prstGeom prst="rect">
            <a:avLst/>
          </a:prstGeom>
          <a:noFill/>
        </p:spPr>
        <p:txBody>
          <a:bodyPr wrap="square" rtlCol="0">
            <a:spAutoFit/>
          </a:bodyPr>
          <a:lstStyle/>
          <a:p>
            <a:r>
              <a:rPr lang="en-US" altLang="zh-CN" sz="3200" b="1" dirty="0">
                <a:solidFill>
                  <a:srgbClr val="FF0000"/>
                </a:solidFill>
                <a:latin typeface="楷体" pitchFamily="49" charset="-122"/>
                <a:ea typeface="楷体" pitchFamily="49" charset="-122"/>
              </a:rPr>
              <a:t>×</a:t>
            </a:r>
            <a:endParaRPr lang="zh-CN" altLang="en-US" sz="3200" b="1" dirty="0">
              <a:solidFill>
                <a:srgbClr val="FF0000"/>
              </a:solidFill>
              <a:latin typeface="楷体" pitchFamily="49" charset="-122"/>
              <a:ea typeface="楷体" pitchFamily="49" charset="-122"/>
            </a:endParaRPr>
          </a:p>
        </p:txBody>
      </p:sp>
      <p:sp>
        <p:nvSpPr>
          <p:cNvPr id="11" name="TextBox 10"/>
          <p:cNvSpPr txBox="1"/>
          <p:nvPr/>
        </p:nvSpPr>
        <p:spPr>
          <a:xfrm>
            <a:off x="539552" y="3188539"/>
            <a:ext cx="1224136" cy="584775"/>
          </a:xfrm>
          <a:prstGeom prst="rect">
            <a:avLst/>
          </a:prstGeom>
          <a:noFill/>
        </p:spPr>
        <p:txBody>
          <a:bodyPr wrap="square" rtlCol="0">
            <a:spAutoFit/>
          </a:bodyPr>
          <a:lstStyle/>
          <a:p>
            <a:r>
              <a:rPr lang="en-US" altLang="zh-CN" sz="3200" b="1" dirty="0">
                <a:solidFill>
                  <a:srgbClr val="FF0000"/>
                </a:solidFill>
                <a:latin typeface="楷体" pitchFamily="49" charset="-122"/>
                <a:ea typeface="楷体" pitchFamily="49" charset="-122"/>
              </a:rPr>
              <a:t>×</a:t>
            </a:r>
            <a:endParaRPr lang="zh-CN" altLang="en-US" sz="3200" b="1" dirty="0">
              <a:solidFill>
                <a:srgbClr val="FF0000"/>
              </a:solidFill>
              <a:latin typeface="楷体" pitchFamily="49" charset="-122"/>
              <a:ea typeface="楷体" pitchFamily="49" charset="-122"/>
            </a:endParaRPr>
          </a:p>
        </p:txBody>
      </p:sp>
      <p:sp>
        <p:nvSpPr>
          <p:cNvPr id="12" name="TextBox 11"/>
          <p:cNvSpPr txBox="1"/>
          <p:nvPr/>
        </p:nvSpPr>
        <p:spPr>
          <a:xfrm>
            <a:off x="1763688" y="4280778"/>
            <a:ext cx="1224136" cy="523220"/>
          </a:xfrm>
          <a:prstGeom prst="rect">
            <a:avLst/>
          </a:prstGeom>
          <a:noFill/>
        </p:spPr>
        <p:txBody>
          <a:bodyPr wrap="square" rtlCol="0">
            <a:spAutoFit/>
          </a:bodyPr>
          <a:lstStyle/>
          <a:p>
            <a:r>
              <a:rPr lang="zh-CN" altLang="en-US" sz="2800" b="1" dirty="0">
                <a:solidFill>
                  <a:srgbClr val="FF0000"/>
                </a:solidFill>
                <a:latin typeface="楷体" pitchFamily="49" charset="-122"/>
                <a:ea typeface="楷体" pitchFamily="49" charset="-122"/>
              </a:rPr>
              <a:t>√</a:t>
            </a:r>
          </a:p>
        </p:txBody>
      </p:sp>
    </p:spTree>
    <p:extLst>
      <p:ext uri="{BB962C8B-B14F-4D97-AF65-F5344CB8AC3E}">
        <p14:creationId xmlns:p14="http://schemas.microsoft.com/office/powerpoint/2010/main" val="2898360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4832092"/>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charset="-122"/>
              </a:rPr>
              <a:t>三</a:t>
            </a:r>
            <a:r>
              <a:rPr lang="zh-CN" altLang="en-US" sz="2800" dirty="0">
                <a:latin typeface="黑体" panose="02010609060101010101" pitchFamily="49" charset="-122"/>
                <a:ea typeface="黑体" panose="02010609060101010101" pitchFamily="49" charset="-122"/>
                <a:cs typeface="楷体" panose="02010609060101010101" charset="-122"/>
              </a:rPr>
              <a:t>、读片段，回答问题。</a:t>
            </a:r>
            <a:endParaRPr lang="zh-CN" altLang="en-US" sz="2800" dirty="0">
              <a:latin typeface="楷体" panose="02010609060101010101" charset="-122"/>
              <a:ea typeface="楷体" panose="02010609060101010101" charset="-122"/>
              <a:cs typeface="楷体" panose="02010609060101010101" charset="-122"/>
            </a:endParaRPr>
          </a:p>
          <a:p>
            <a:pPr>
              <a:lnSpc>
                <a:spcPct val="110000"/>
              </a:lnSpc>
            </a:pPr>
            <a:r>
              <a:rPr lang="zh-CN" altLang="en-US" sz="2800" b="1" dirty="0" smtClean="0">
                <a:latin typeface="楷体" panose="02010609060101010101" charset="-122"/>
                <a:ea typeface="楷体" panose="02010609060101010101" charset="-122"/>
                <a:cs typeface="楷体" panose="02010609060101010101" charset="-122"/>
              </a:rPr>
              <a:t>    她</a:t>
            </a:r>
            <a:r>
              <a:rPr lang="zh-CN" altLang="en-US" sz="2800" b="1" dirty="0">
                <a:latin typeface="楷体" panose="02010609060101010101" charset="-122"/>
                <a:ea typeface="楷体" panose="02010609060101010101" charset="-122"/>
                <a:cs typeface="楷体" panose="02010609060101010101" charset="-122"/>
              </a:rPr>
              <a:t>赶紧擦着了一大把火柴，要把奶奶留住。一大把火柴发出强烈的光，照得跟白天一样明亮。奶奶从来没有像现在这样高大，这样美丽。奶奶把小女孩抱起来，搂在怀里</a:t>
            </a:r>
            <a:r>
              <a:rPr lang="zh-CN" altLang="en-US" sz="2800" b="1" dirty="0" smtClean="0">
                <a:latin typeface="楷体" panose="02010609060101010101" charset="-122"/>
                <a:ea typeface="楷体" panose="02010609060101010101" charset="-122"/>
                <a:cs typeface="楷体" panose="02010609060101010101" charset="-122"/>
              </a:rPr>
              <a:t>。她俩在光明和快乐中</a:t>
            </a:r>
            <a:r>
              <a:rPr lang="zh-CN" altLang="en-US" sz="2800" b="1" dirty="0">
                <a:latin typeface="楷体" panose="02010609060101010101" charset="-122"/>
                <a:ea typeface="楷体" panose="02010609060101010101" charset="-122"/>
                <a:cs typeface="楷体" panose="02010609060101010101" charset="-122"/>
              </a:rPr>
              <a:t>飞走了，越飞越高，飞到那没有</a:t>
            </a:r>
            <a:r>
              <a:rPr lang="zh-CN" altLang="en-US" sz="2800" b="1" dirty="0" smtClean="0">
                <a:latin typeface="楷体" panose="02010609060101010101" charset="-122"/>
                <a:ea typeface="楷体" panose="02010609060101010101" charset="-122"/>
                <a:cs typeface="楷体" panose="02010609060101010101" charset="-122"/>
              </a:rPr>
              <a:t>寒冷，</a:t>
            </a:r>
            <a:r>
              <a:rPr lang="zh-CN" altLang="en-US" sz="2800" b="1" dirty="0">
                <a:latin typeface="楷体" panose="02010609060101010101" charset="-122"/>
                <a:ea typeface="楷体" panose="02010609060101010101" charset="-122"/>
                <a:cs typeface="楷体" panose="02010609060101010101" charset="-122"/>
              </a:rPr>
              <a:t>没有饥饿，也没有痛苦的地方地去了</a:t>
            </a:r>
            <a:r>
              <a:rPr lang="zh-CN" altLang="en-US" sz="2800" b="1" dirty="0" smtClean="0">
                <a:latin typeface="楷体" panose="02010609060101010101" charset="-122"/>
                <a:ea typeface="楷体" panose="02010609060101010101" charset="-122"/>
                <a:cs typeface="楷体" panose="02010609060101010101" charset="-122"/>
              </a:rPr>
              <a:t>。</a:t>
            </a:r>
            <a:endParaRPr lang="en-US" altLang="zh-CN" sz="2800" b="1" dirty="0" smtClean="0">
              <a:latin typeface="楷体" panose="02010609060101010101" charset="-122"/>
              <a:ea typeface="楷体" panose="02010609060101010101" charset="-122"/>
              <a:cs typeface="楷体" panose="02010609060101010101" charset="-122"/>
            </a:endParaRPr>
          </a:p>
          <a:p>
            <a:pPr>
              <a:lnSpc>
                <a:spcPct val="110000"/>
              </a:lnSpc>
            </a:pPr>
            <a:r>
              <a:rPr lang="en-US" altLang="zh-CN" sz="2800" b="1" dirty="0">
                <a:latin typeface="楷体" panose="02010609060101010101" charset="-122"/>
                <a:ea typeface="楷体" panose="02010609060101010101"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第二天清晨</a:t>
            </a:r>
            <a:r>
              <a:rPr lang="zh-CN" altLang="en-US" sz="2800" b="1" dirty="0">
                <a:latin typeface="楷体" panose="02010609060101010101" charset="-122"/>
                <a:ea typeface="楷体" panose="02010609060101010101" charset="-122"/>
                <a:cs typeface="楷体" panose="02010609060101010101" charset="-122"/>
              </a:rPr>
              <a:t>，这个小女孩</a:t>
            </a:r>
            <a:r>
              <a:rPr lang="zh-CN" altLang="en-US" sz="2800" b="1" dirty="0" smtClean="0">
                <a:latin typeface="楷体" panose="02010609060101010101" charset="-122"/>
                <a:ea typeface="楷体" panose="02010609060101010101" charset="-122"/>
                <a:cs typeface="楷体" panose="02010609060101010101" charset="-122"/>
              </a:rPr>
              <a:t>坐在墙角</a:t>
            </a:r>
            <a:r>
              <a:rPr lang="zh-CN" altLang="en-US" sz="2800" b="1" dirty="0">
                <a:latin typeface="楷体" panose="02010609060101010101" charset="-122"/>
                <a:ea typeface="楷体" panose="02010609060101010101" charset="-122"/>
                <a:cs typeface="楷体" panose="02010609060101010101" charset="-122"/>
              </a:rPr>
              <a:t>里，两腮通红，嘴上带着微笑。她死了，在旧年</a:t>
            </a:r>
            <a:r>
              <a:rPr lang="zh-CN" altLang="en-US" sz="2800" b="1" dirty="0" smtClean="0">
                <a:latin typeface="楷体" panose="02010609060101010101" charset="-122"/>
                <a:ea typeface="楷体" panose="02010609060101010101" charset="-122"/>
                <a:cs typeface="楷体" panose="02010609060101010101" charset="-122"/>
              </a:rPr>
              <a:t>的最后一夜冻死</a:t>
            </a:r>
            <a:r>
              <a:rPr lang="zh-CN" altLang="en-US" sz="2800" b="1" dirty="0">
                <a:latin typeface="楷体" panose="02010609060101010101" charset="-122"/>
                <a:ea typeface="楷体" panose="02010609060101010101" charset="-122"/>
                <a:cs typeface="楷体" panose="02010609060101010101" charset="-122"/>
              </a:rPr>
              <a:t>了。新年的太阳升起来了，照在她小小的尸体上。小女孩坐在那儿，手里还捏着一把烧过了的火柴梗。</a:t>
            </a:r>
            <a:endParaRPr lang="en-US" altLang="zh-CN" sz="2800" dirty="0">
              <a:latin typeface="楷体" panose="02010609060101010101" charset="-122"/>
              <a:ea typeface="楷体" panose="02010609060101010101" charset="-122"/>
              <a:cs typeface="楷体" panose="02010609060101010101" charset="-122"/>
            </a:endParaRPr>
          </a:p>
        </p:txBody>
      </p:sp>
    </p:spTree>
    <p:extLst>
      <p:ext uri="{BB962C8B-B14F-4D97-AF65-F5344CB8AC3E}">
        <p14:creationId xmlns:p14="http://schemas.microsoft.com/office/powerpoint/2010/main" val="1384948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9751" y="411510"/>
            <a:ext cx="8582729" cy="1456361"/>
          </a:xfrm>
          <a:prstGeom prst="rect">
            <a:avLst/>
          </a:prstGeom>
          <a:noFill/>
        </p:spPr>
        <p:txBody>
          <a:bodyPr wrap="square" rtlCol="0">
            <a:spAutoFit/>
          </a:bodyPr>
          <a:lstStyle/>
          <a:p>
            <a:pPr>
              <a:lnSpc>
                <a:spcPct val="110000"/>
              </a:lnSpc>
            </a:pPr>
            <a:r>
              <a:rPr lang="zh-CN" altLang="en-US" sz="2800" b="1" dirty="0">
                <a:latin typeface="楷体" panose="02010609060101010101" charset="-122"/>
                <a:ea typeface="楷体" panose="02010609060101010101" charset="-122"/>
                <a:cs typeface="楷体" panose="02010609060101010101" charset="-122"/>
              </a:rPr>
              <a:t>    “她</a:t>
            </a:r>
            <a:r>
              <a:rPr lang="zh-CN" altLang="en-US" sz="2800" b="1" dirty="0" smtClean="0">
                <a:latin typeface="楷体" panose="02010609060101010101" charset="-122"/>
                <a:ea typeface="楷体" panose="02010609060101010101" charset="-122"/>
                <a:cs typeface="楷体" panose="02010609060101010101" charset="-122"/>
              </a:rPr>
              <a:t>想给自己</a:t>
            </a:r>
            <a:r>
              <a:rPr lang="zh-CN" altLang="en-US" sz="2800" b="1" dirty="0">
                <a:latin typeface="楷体" panose="02010609060101010101" charset="-122"/>
                <a:ea typeface="楷体" panose="02010609060101010101" charset="-122"/>
                <a:cs typeface="楷体" panose="02010609060101010101" charset="-122"/>
              </a:rPr>
              <a:t>暖和</a:t>
            </a:r>
            <a:r>
              <a:rPr lang="zh-CN" altLang="en-US" sz="2800" b="1" dirty="0" smtClean="0">
                <a:latin typeface="楷体" panose="02010609060101010101" charset="-122"/>
                <a:ea typeface="楷体" panose="02010609060101010101" charset="-122"/>
                <a:cs typeface="楷体" panose="02010609060101010101" charset="-122"/>
              </a:rPr>
              <a:t>一下</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人们说。谁也不知道她曾经看到过多么美丽的东西，她曾经多么幸福，跟着她奶奶</a:t>
            </a:r>
            <a:r>
              <a:rPr lang="zh-CN" altLang="en-US" sz="2800" b="1" dirty="0" smtClean="0">
                <a:latin typeface="楷体" panose="02010609060101010101" charset="-122"/>
                <a:ea typeface="楷体" panose="02010609060101010101" charset="-122"/>
                <a:cs typeface="楷体" panose="02010609060101010101" charset="-122"/>
              </a:rPr>
              <a:t>一起向</a:t>
            </a:r>
            <a:r>
              <a:rPr lang="zh-CN" altLang="en-US" sz="2800" b="1" dirty="0">
                <a:latin typeface="楷体" panose="02010609060101010101" charset="-122"/>
                <a:ea typeface="楷体" panose="02010609060101010101" charset="-122"/>
                <a:cs typeface="楷体" panose="02010609060101010101" charset="-122"/>
              </a:rPr>
              <a:t>新年的幸福</a:t>
            </a:r>
            <a:r>
              <a:rPr lang="zh-CN" altLang="en-US" sz="2800" b="1" dirty="0" smtClean="0">
                <a:latin typeface="楷体" panose="02010609060101010101" charset="-122"/>
                <a:ea typeface="楷体" panose="02010609060101010101" charset="-122"/>
                <a:cs typeface="楷体" panose="02010609060101010101" charset="-122"/>
              </a:rPr>
              <a:t>中走去</a:t>
            </a:r>
            <a:r>
              <a:rPr lang="zh-CN" altLang="en-US" sz="2800" b="1" dirty="0">
                <a:latin typeface="楷体" panose="02010609060101010101" charset="-122"/>
                <a:ea typeface="楷体" panose="02010609060101010101" charset="-122"/>
                <a:cs typeface="楷体" panose="02010609060101010101" charset="-122"/>
              </a:rPr>
              <a:t>。 </a:t>
            </a:r>
            <a:endParaRPr lang="en-US" altLang="zh-CN" sz="2800"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395536" y="1995686"/>
            <a:ext cx="8172400" cy="1988237"/>
          </a:xfrm>
          <a:prstGeom prst="rect">
            <a:avLst/>
          </a:prstGeom>
          <a:noFill/>
        </p:spPr>
        <p:txBody>
          <a:bodyPr wrap="square" rtlCol="0" anchor="t">
            <a:spAutoFit/>
          </a:bodyPr>
          <a:lstStyle/>
          <a:p>
            <a:pPr indent="630238">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1.</a:t>
            </a:r>
            <a:r>
              <a:rPr lang="zh-CN" altLang="en-US" sz="2800" b="1" dirty="0">
                <a:latin typeface="宋体" panose="02010600030101010101" pitchFamily="2" charset="-122"/>
                <a:ea typeface="宋体" panose="02010600030101010101" pitchFamily="2" charset="-122"/>
                <a:cs typeface="新宋体" panose="02010609030101010101" charset="-122"/>
              </a:rPr>
              <a:t>在文中找出两组意思相反的词。 </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indent="630238">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(    )—(    )   (    </a:t>
            </a:r>
            <a:r>
              <a:rPr lang="en-US" altLang="zh-CN" sz="2800" b="1" dirty="0" smtClean="0">
                <a:latin typeface="宋体" panose="02010600030101010101" pitchFamily="2" charset="-122"/>
                <a:ea typeface="宋体" panose="02010600030101010101" pitchFamily="2" charset="-122"/>
                <a:cs typeface="新宋体" panose="02010609030101010101" charset="-122"/>
              </a:rPr>
              <a:t>)—( </a:t>
            </a:r>
            <a:r>
              <a:rPr lang="en-US" altLang="zh-CN" sz="2800" b="1" dirty="0">
                <a:latin typeface="宋体" panose="02010600030101010101" pitchFamily="2" charset="-122"/>
                <a:ea typeface="宋体" panose="02010600030101010101" pitchFamily="2" charset="-122"/>
                <a:cs typeface="新宋体" panose="02010609030101010101" charset="-122"/>
              </a:rPr>
              <a:t>    )</a:t>
            </a:r>
          </a:p>
          <a:p>
            <a:pPr indent="630238">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2.</a:t>
            </a:r>
            <a:r>
              <a:rPr lang="zh-CN" altLang="en-US" sz="2800" b="1" dirty="0">
                <a:latin typeface="宋体" panose="02010600030101010101" pitchFamily="2" charset="-122"/>
                <a:ea typeface="宋体" panose="02010600030101010101" pitchFamily="2" charset="-122"/>
                <a:cs typeface="新宋体" panose="02010609030101010101" charset="-122"/>
              </a:rPr>
              <a:t>她赶紧擦着了一大把火柴，要把奶奶留住。从中你体会到什么？</a:t>
            </a:r>
            <a:endParaRPr lang="zh-CN" altLang="en-US" sz="2800" b="1" dirty="0">
              <a:latin typeface="宋体" panose="02010600030101010101" pitchFamily="2" charset="-122"/>
              <a:ea typeface="宋体" panose="02010600030101010101" pitchFamily="2" charset="-122"/>
              <a:sym typeface="+mn-ea"/>
            </a:endParaRPr>
          </a:p>
        </p:txBody>
      </p:sp>
      <p:sp>
        <p:nvSpPr>
          <p:cNvPr id="4" name="文本框 5"/>
          <p:cNvSpPr txBox="1"/>
          <p:nvPr/>
        </p:nvSpPr>
        <p:spPr>
          <a:xfrm>
            <a:off x="1043608" y="3920738"/>
            <a:ext cx="655272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她想让奶奶把她带走</a:t>
            </a:r>
            <a:r>
              <a:rPr lang="en-US" altLang="zh-CN" sz="2800" b="1" dirty="0">
                <a:solidFill>
                  <a:srgbClr val="FF0000"/>
                </a:solidFill>
                <a:latin typeface="楷体" panose="02010609060101010101" charset="-122"/>
                <a:ea typeface="楷体" panose="02010609060101010101" charset="-122"/>
              </a:rPr>
              <a:t>,</a:t>
            </a:r>
            <a:r>
              <a:rPr lang="zh-CN" altLang="en-US" sz="2800" b="1" dirty="0">
                <a:solidFill>
                  <a:srgbClr val="FF0000"/>
                </a:solidFill>
                <a:latin typeface="楷体" panose="02010609060101010101" charset="-122"/>
                <a:ea typeface="楷体" panose="02010609060101010101" charset="-122"/>
              </a:rPr>
              <a:t>因为她</a:t>
            </a:r>
            <a:r>
              <a:rPr lang="zh-CN" altLang="en-US" sz="2800" b="1" dirty="0" smtClean="0">
                <a:solidFill>
                  <a:srgbClr val="FF0000"/>
                </a:solidFill>
                <a:latin typeface="楷体" panose="02010609060101010101" charset="-122"/>
                <a:ea typeface="楷体" panose="02010609060101010101" charset="-122"/>
              </a:rPr>
              <a:t>又冷又饿。</a:t>
            </a:r>
            <a:endParaRPr lang="zh-CN" altLang="en-US" sz="2800" b="1" dirty="0">
              <a:solidFill>
                <a:srgbClr val="FF0000"/>
              </a:solidFill>
              <a:latin typeface="楷体" panose="02010609060101010101" charset="-122"/>
              <a:ea typeface="楷体" panose="02010609060101010101" charset="-122"/>
            </a:endParaRPr>
          </a:p>
        </p:txBody>
      </p:sp>
      <p:sp>
        <p:nvSpPr>
          <p:cNvPr id="5" name="文本框 5"/>
          <p:cNvSpPr txBox="1"/>
          <p:nvPr/>
        </p:nvSpPr>
        <p:spPr>
          <a:xfrm>
            <a:off x="1244642" y="244272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痛苦</a:t>
            </a:r>
          </a:p>
        </p:txBody>
      </p:sp>
      <p:sp>
        <p:nvSpPr>
          <p:cNvPr id="6" name="文本框 5"/>
          <p:cNvSpPr txBox="1"/>
          <p:nvPr/>
        </p:nvSpPr>
        <p:spPr>
          <a:xfrm>
            <a:off x="4256930" y="2442724"/>
            <a:ext cx="187220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寒冷</a:t>
            </a:r>
          </a:p>
        </p:txBody>
      </p:sp>
      <p:sp>
        <p:nvSpPr>
          <p:cNvPr id="7" name="文本框 5"/>
          <p:cNvSpPr txBox="1"/>
          <p:nvPr/>
        </p:nvSpPr>
        <p:spPr>
          <a:xfrm>
            <a:off x="2684802" y="244272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幸福</a:t>
            </a:r>
          </a:p>
        </p:txBody>
      </p:sp>
      <p:sp>
        <p:nvSpPr>
          <p:cNvPr id="8" name="文本框 5"/>
          <p:cNvSpPr txBox="1"/>
          <p:nvPr/>
        </p:nvSpPr>
        <p:spPr>
          <a:xfrm>
            <a:off x="5808184" y="245771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暖和</a:t>
            </a:r>
          </a:p>
        </p:txBody>
      </p:sp>
    </p:spTree>
    <p:extLst>
      <p:ext uri="{BB962C8B-B14F-4D97-AF65-F5344CB8AC3E}">
        <p14:creationId xmlns:p14="http://schemas.microsoft.com/office/powerpoint/2010/main" val="1384948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0020" y="339502"/>
            <a:ext cx="8460432" cy="4493538"/>
          </a:xfrm>
          <a:prstGeom prst="rect">
            <a:avLst/>
          </a:prstGeom>
          <a:noFill/>
        </p:spPr>
        <p:txBody>
          <a:bodyPr wrap="square" rtlCol="0">
            <a:spAutoFit/>
          </a:bodyPr>
          <a:lstStyle/>
          <a:p>
            <a:pPr indent="449263"/>
            <a:r>
              <a:rPr lang="en-US" altLang="zh-CN" sz="2600" b="1" dirty="0" smtClean="0">
                <a:latin typeface="宋体" panose="02010600030101010101" pitchFamily="2" charset="-122"/>
                <a:ea typeface="宋体" panose="02010600030101010101" pitchFamily="2" charset="-122"/>
                <a:cs typeface="楷体" panose="02010609060101010101" charset="-122"/>
                <a:sym typeface="+mn-ea"/>
              </a:rPr>
              <a:t>3</a:t>
            </a:r>
            <a:r>
              <a:rPr lang="en-US" altLang="zh-CN" sz="2600" b="1" dirty="0">
                <a:latin typeface="宋体" panose="02010600030101010101" pitchFamily="2" charset="-122"/>
                <a:ea typeface="宋体" panose="02010600030101010101" pitchFamily="2" charset="-122"/>
                <a:cs typeface="楷体" panose="02010609060101010101" charset="-122"/>
                <a:sym typeface="+mn-ea"/>
              </a:rPr>
              <a:t>.</a:t>
            </a:r>
            <a:r>
              <a:rPr lang="zh-CN" altLang="en-US" sz="2600" b="1" dirty="0">
                <a:latin typeface="宋体" panose="02010600030101010101" pitchFamily="2" charset="-122"/>
                <a:ea typeface="宋体" panose="02010600030101010101" pitchFamily="2" charset="-122"/>
                <a:cs typeface="楷体" panose="02010609060101010101" charset="-122"/>
                <a:sym typeface="+mn-ea"/>
              </a:rPr>
              <a:t>小</a:t>
            </a:r>
            <a:r>
              <a:rPr lang="zh-CN" altLang="en-US" sz="2600" b="1" dirty="0" smtClean="0">
                <a:latin typeface="宋体" panose="02010600030101010101" pitchFamily="2" charset="-122"/>
                <a:ea typeface="宋体" panose="02010600030101010101" pitchFamily="2" charset="-122"/>
                <a:cs typeface="楷体" panose="02010609060101010101" charset="-122"/>
                <a:sym typeface="+mn-ea"/>
              </a:rPr>
              <a:t>女孩在一年的最后一夜悲惨</a:t>
            </a:r>
            <a:r>
              <a:rPr lang="zh-CN" altLang="en-US" sz="2600" b="1" dirty="0">
                <a:latin typeface="宋体" panose="02010600030101010101" pitchFamily="2" charset="-122"/>
                <a:ea typeface="宋体" panose="02010600030101010101" pitchFamily="2" charset="-122"/>
                <a:cs typeface="楷体" panose="02010609060101010101" charset="-122"/>
                <a:sym typeface="+mn-ea"/>
              </a:rPr>
              <a:t>地冻死在街头，作者为什么写她“带着微笑死去呢？”读</a:t>
            </a:r>
            <a:r>
              <a:rPr lang="zh-CN" altLang="en-US" sz="2600" b="1" dirty="0" smtClean="0">
                <a:latin typeface="宋体" panose="02010600030101010101" pitchFamily="2" charset="-122"/>
                <a:ea typeface="宋体" panose="02010600030101010101" pitchFamily="2" charset="-122"/>
                <a:cs typeface="楷体" panose="02010609060101010101" charset="-122"/>
                <a:sym typeface="+mn-ea"/>
              </a:rPr>
              <a:t>下面句子</a:t>
            </a:r>
            <a:r>
              <a:rPr lang="zh-CN" altLang="en-US" sz="2600" b="1" dirty="0">
                <a:latin typeface="宋体" panose="02010600030101010101" pitchFamily="2" charset="-122"/>
                <a:ea typeface="宋体" panose="02010600030101010101" pitchFamily="2" charset="-122"/>
                <a:cs typeface="楷体" panose="02010609060101010101" charset="-122"/>
                <a:sym typeface="+mn-ea"/>
              </a:rPr>
              <a:t>，哪一个解析得最恰当，在括号里打“√”。 </a:t>
            </a:r>
          </a:p>
          <a:p>
            <a:pPr indent="449263"/>
            <a:r>
              <a:rPr lang="zh-CN" altLang="en-US" sz="2600" b="1" dirty="0">
                <a:latin typeface="宋体" panose="02010600030101010101" pitchFamily="2" charset="-122"/>
                <a:ea typeface="宋体" panose="02010600030101010101" pitchFamily="2" charset="-122"/>
                <a:cs typeface="楷体" panose="02010609060101010101" charset="-122"/>
                <a:sym typeface="+mn-ea"/>
              </a:rPr>
              <a:t>（</a:t>
            </a:r>
            <a:r>
              <a:rPr lang="en-US" altLang="zh-CN" sz="2600" b="1" dirty="0">
                <a:latin typeface="宋体" panose="02010600030101010101" pitchFamily="2" charset="-122"/>
                <a:ea typeface="宋体" panose="02010600030101010101" pitchFamily="2" charset="-122"/>
                <a:cs typeface="楷体" panose="02010609060101010101" charset="-122"/>
                <a:sym typeface="+mn-ea"/>
              </a:rPr>
              <a:t>A</a:t>
            </a:r>
            <a:r>
              <a:rPr lang="zh-CN" altLang="en-US" sz="2600" b="1" dirty="0">
                <a:latin typeface="宋体" panose="02010600030101010101" pitchFamily="2" charset="-122"/>
                <a:ea typeface="宋体" panose="02010600030101010101" pitchFamily="2" charset="-122"/>
                <a:cs typeface="楷体" panose="02010609060101010101" charset="-122"/>
                <a:sym typeface="+mn-ea"/>
              </a:rPr>
              <a:t>）小女孩把死去认为是跟着她奶奶一起飞到天堂去，说明了小女孩死前还这么天真、幼稚，这样渴求幸福。（    ） </a:t>
            </a:r>
          </a:p>
          <a:p>
            <a:pPr indent="449263"/>
            <a:r>
              <a:rPr lang="zh-CN" altLang="en-US" sz="2600" b="1" dirty="0">
                <a:latin typeface="宋体" panose="02010600030101010101" pitchFamily="2" charset="-122"/>
                <a:ea typeface="宋体" panose="02010600030101010101" pitchFamily="2" charset="-122"/>
                <a:cs typeface="楷体" panose="02010609060101010101" charset="-122"/>
                <a:sym typeface="+mn-ea"/>
              </a:rPr>
              <a:t>（</a:t>
            </a:r>
            <a:r>
              <a:rPr lang="en-US" altLang="zh-CN" sz="2600" b="1" dirty="0">
                <a:latin typeface="宋体" panose="02010600030101010101" pitchFamily="2" charset="-122"/>
                <a:ea typeface="宋体" panose="02010600030101010101" pitchFamily="2" charset="-122"/>
                <a:cs typeface="楷体" panose="02010609060101010101" charset="-122"/>
                <a:sym typeface="+mn-ea"/>
              </a:rPr>
              <a:t>B</a:t>
            </a:r>
            <a:r>
              <a:rPr lang="zh-CN" altLang="en-US" sz="2600" b="1" dirty="0">
                <a:latin typeface="宋体" panose="02010600030101010101" pitchFamily="2" charset="-122"/>
                <a:ea typeface="宋体" panose="02010600030101010101" pitchFamily="2" charset="-122"/>
                <a:cs typeface="楷体" panose="02010609060101010101" charset="-122"/>
                <a:sym typeface="+mn-ea"/>
              </a:rPr>
              <a:t>）小女孩无知、迷信，不知道她的幻想会落空，说明她死得悲惨。（  ） </a:t>
            </a:r>
          </a:p>
          <a:p>
            <a:pPr indent="449263"/>
            <a:r>
              <a:rPr lang="zh-CN" altLang="en-US" sz="2600" b="1" dirty="0">
                <a:latin typeface="宋体" panose="02010600030101010101" pitchFamily="2" charset="-122"/>
                <a:ea typeface="宋体" panose="02010600030101010101" pitchFamily="2" charset="-122"/>
                <a:cs typeface="楷体" panose="02010609060101010101" charset="-122"/>
                <a:sym typeface="+mn-ea"/>
              </a:rPr>
              <a:t>（</a:t>
            </a:r>
            <a:r>
              <a:rPr lang="en-US" altLang="zh-CN" sz="2600" b="1" dirty="0">
                <a:latin typeface="宋体" panose="02010600030101010101" pitchFamily="2" charset="-122"/>
                <a:ea typeface="宋体" panose="02010600030101010101" pitchFamily="2" charset="-122"/>
                <a:cs typeface="楷体" panose="02010609060101010101" charset="-122"/>
                <a:sym typeface="+mn-ea"/>
              </a:rPr>
              <a:t>C</a:t>
            </a:r>
            <a:r>
              <a:rPr lang="zh-CN" altLang="en-US" sz="2600" b="1" dirty="0">
                <a:latin typeface="宋体" panose="02010600030101010101" pitchFamily="2" charset="-122"/>
                <a:ea typeface="宋体" panose="02010600030101010101" pitchFamily="2" charset="-122"/>
                <a:cs typeface="楷体" panose="02010609060101010101" charset="-122"/>
                <a:sym typeface="+mn-ea"/>
              </a:rPr>
              <a:t>）小女孩在现实生活中没有一点儿幸福、快乐，她只有把对幸福的追求寄托在死去的奶奶和根本不存在的天堂。她死得这样悲惨，这样令人同情。（  ） </a:t>
            </a:r>
            <a:r>
              <a:rPr lang="zh-CN" altLang="en-US" sz="2600" b="1" dirty="0">
                <a:latin typeface="楷体" panose="02010609060101010101" charset="-122"/>
                <a:ea typeface="楷体" panose="02010609060101010101" charset="-122"/>
                <a:cs typeface="楷体" panose="02010609060101010101" charset="-122"/>
                <a:sym typeface="+mn-ea"/>
              </a:rPr>
              <a:t>                 </a:t>
            </a:r>
            <a:endParaRPr lang="zh-CN" altLang="en-US" sz="2600" b="1" u="sng"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6696744" y="4299942"/>
            <a:ext cx="899592" cy="492443"/>
          </a:xfrm>
          <a:prstGeom prst="rect">
            <a:avLst/>
          </a:prstGeom>
          <a:noFill/>
        </p:spPr>
        <p:txBody>
          <a:bodyPr wrap="square" rtlCol="0">
            <a:spAutoFit/>
          </a:bodyPr>
          <a:lstStyle/>
          <a:p>
            <a:r>
              <a:rPr lang="zh-CN" altLang="en-US" sz="2600" b="1" dirty="0">
                <a:solidFill>
                  <a:srgbClr val="FF0000"/>
                </a:solidFill>
                <a:latin typeface="楷体" panose="02010609060101010101" charset="-122"/>
                <a:ea typeface="楷体" panose="02010609060101010101" charset="-122"/>
              </a:rPr>
              <a:t>√</a:t>
            </a:r>
          </a:p>
        </p:txBody>
      </p:sp>
    </p:spTree>
    <p:extLst>
      <p:ext uri="{BB962C8B-B14F-4D97-AF65-F5344CB8AC3E}">
        <p14:creationId xmlns:p14="http://schemas.microsoft.com/office/powerpoint/2010/main" val="4283643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066547"/>
            <a:ext cx="7272808" cy="2585323"/>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复习完课文的知识点后，我们一起来看看本单元有哪些需要背诵的语句吧！</a:t>
            </a:r>
          </a:p>
        </p:txBody>
      </p:sp>
    </p:spTree>
    <p:extLst>
      <p:ext uri="{BB962C8B-B14F-4D97-AF65-F5344CB8AC3E}">
        <p14:creationId xmlns:p14="http://schemas.microsoft.com/office/powerpoint/2010/main" val="23071988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1753528"/>
            <a:ext cx="7992888" cy="1754326"/>
          </a:xfrm>
          <a:prstGeom prst="rect">
            <a:avLst/>
          </a:prstGeom>
          <a:noFill/>
        </p:spPr>
        <p:txBody>
          <a:bodyPr wrap="square" rtlCol="0">
            <a:spAutoFit/>
          </a:bodyPr>
          <a:lstStyle/>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灯不拨不亮，理不辩不明。</a:t>
            </a:r>
          </a:p>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有理走遍天下，无理寸步难行。</a:t>
            </a:r>
          </a:p>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一时强弱在于力，万古胜负在于理。</a:t>
            </a:r>
          </a:p>
        </p:txBody>
      </p:sp>
      <p:sp>
        <p:nvSpPr>
          <p:cNvPr id="2" name="文本框 1"/>
          <p:cNvSpPr txBox="1"/>
          <p:nvPr/>
        </p:nvSpPr>
        <p:spPr>
          <a:xfrm>
            <a:off x="496343" y="961440"/>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p>
        </p:txBody>
      </p:sp>
      <p:grpSp>
        <p:nvGrpSpPr>
          <p:cNvPr id="5" name="组合 4"/>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6" name="流程图: 延期 5"/>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7" name="文本框 14">
              <a:hlinkClick r:id="rId2"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积累背诵</a:t>
              </a: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0837" y="689108"/>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p>
        </p:txBody>
      </p:sp>
      <p:sp>
        <p:nvSpPr>
          <p:cNvPr id="10" name="文本框 1"/>
          <p:cNvSpPr txBox="1"/>
          <p:nvPr/>
        </p:nvSpPr>
        <p:spPr>
          <a:xfrm>
            <a:off x="350837" y="1465496"/>
            <a:ext cx="8829675" cy="1754326"/>
          </a:xfrm>
          <a:prstGeom prst="rect">
            <a:avLst/>
          </a:prstGeom>
          <a:noFill/>
        </p:spPr>
        <p:txBody>
          <a:bodyPr wrap="square" rtlCol="0">
            <a:spAutoFit/>
          </a:bodyPr>
          <a:lstStyle/>
          <a:p>
            <a:r>
              <a:rPr lang="en-US" altLang="zh-CN" sz="3600" b="1" dirty="0">
                <a:latin typeface="楷体" panose="02010609060101010101" pitchFamily="49" charset="-122"/>
                <a:ea typeface="楷体" panose="02010609060101010101" pitchFamily="49" charset="-122"/>
              </a:rPr>
              <a:t>1.</a:t>
            </a:r>
            <a:r>
              <a:rPr lang="zh-CN" altLang="en-US" sz="3600" b="1" dirty="0">
                <a:latin typeface="楷体" panose="02010609060101010101" pitchFamily="49" charset="-122"/>
                <a:ea typeface="楷体" panose="02010609060101010101" pitchFamily="49" charset="-122"/>
              </a:rPr>
              <a:t>君子坦荡荡，小人长戚戚。  </a:t>
            </a:r>
            <a:endParaRPr lang="en-US" altLang="zh-CN" sz="3600" b="1" dirty="0">
              <a:latin typeface="楷体" panose="02010609060101010101" pitchFamily="49" charset="-122"/>
              <a:ea typeface="楷体" panose="02010609060101010101" pitchFamily="49" charset="-122"/>
            </a:endParaRPr>
          </a:p>
          <a:p>
            <a:r>
              <a:rPr lang="en-US" altLang="zh-CN" sz="3600" b="1" dirty="0">
                <a:latin typeface="楷体" panose="02010609060101010101" pitchFamily="49" charset="-122"/>
                <a:ea typeface="楷体" panose="02010609060101010101" pitchFamily="49" charset="-122"/>
              </a:rPr>
              <a:t>2.</a:t>
            </a:r>
            <a:r>
              <a:rPr lang="zh-CN" altLang="en-US" sz="3600" b="1" dirty="0">
                <a:latin typeface="楷体" panose="02010609060101010101" pitchFamily="49" charset="-122"/>
                <a:ea typeface="楷体" panose="02010609060101010101" pitchFamily="49" charset="-122"/>
              </a:rPr>
              <a:t>口说不如身到，耳闻不如目赌。  </a:t>
            </a:r>
            <a:endParaRPr lang="en-US" altLang="zh-CN" sz="3600" b="1" dirty="0">
              <a:latin typeface="楷体" panose="02010609060101010101" pitchFamily="49" charset="-122"/>
              <a:ea typeface="楷体" panose="02010609060101010101" pitchFamily="49" charset="-122"/>
            </a:endParaRPr>
          </a:p>
          <a:p>
            <a:r>
              <a:rPr lang="en-US" altLang="zh-CN" sz="3600" b="1" dirty="0">
                <a:latin typeface="楷体" panose="02010609060101010101" pitchFamily="49" charset="-122"/>
                <a:ea typeface="楷体" panose="02010609060101010101" pitchFamily="49" charset="-122"/>
              </a:rPr>
              <a:t>3.</a:t>
            </a:r>
            <a:r>
              <a:rPr lang="zh-CN" altLang="en-US" sz="3600" b="1" dirty="0">
                <a:latin typeface="楷体" panose="02010609060101010101" pitchFamily="49" charset="-122"/>
                <a:ea typeface="楷体" panose="02010609060101010101" pitchFamily="49" charset="-122"/>
              </a:rPr>
              <a:t>天上无云不下雨，世间无理事不成。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024" y="771550"/>
            <a:ext cx="8676456" cy="4093428"/>
          </a:xfrm>
          <a:prstGeom prst="rect">
            <a:avLst/>
          </a:prstGeom>
          <a:noFill/>
        </p:spPr>
        <p:txBody>
          <a:bodyPr wrap="square" rtlCol="0">
            <a:spAutoFit/>
          </a:bodyPr>
          <a:lstStyle/>
          <a:p>
            <a:r>
              <a:rPr lang="zh-CN" altLang="en-US" sz="2600" b="1" dirty="0">
                <a:latin typeface="黑体" panose="02010609060101010101" pitchFamily="49" charset="-122"/>
                <a:ea typeface="黑体" panose="02010609060101010101" pitchFamily="49" charset="-122"/>
              </a:rPr>
              <a:t>一、积累我在行。</a:t>
            </a:r>
            <a:endParaRPr lang="en-US" altLang="zh-CN" sz="2600" b="1" dirty="0">
              <a:latin typeface="黑体" panose="02010609060101010101" pitchFamily="49" charset="-122"/>
              <a:ea typeface="黑体" panose="02010609060101010101" pitchFamily="49" charset="-122"/>
            </a:endParaRPr>
          </a:p>
          <a:p>
            <a:r>
              <a:rPr lang="en-US" altLang="zh-CN" sz="2600" b="1" dirty="0" smtClean="0">
                <a:latin typeface="楷体" pitchFamily="49" charset="-122"/>
                <a:ea typeface="楷体" pitchFamily="49" charset="-122"/>
              </a:rPr>
              <a:t>    1</a:t>
            </a:r>
            <a:r>
              <a:rPr lang="en-US" altLang="zh-CN" sz="2600" b="1" dirty="0">
                <a:latin typeface="楷体" pitchFamily="49" charset="-122"/>
                <a:ea typeface="楷体" pitchFamily="49" charset="-122"/>
              </a:rPr>
              <a:t>.</a:t>
            </a:r>
            <a:r>
              <a:rPr lang="zh-CN" altLang="en-US" sz="2600" b="1" dirty="0">
                <a:latin typeface="楷体" pitchFamily="49" charset="-122"/>
                <a:ea typeface="楷体" pitchFamily="49" charset="-122"/>
              </a:rPr>
              <a:t>煤油灯需要拨一下，然后光才会明亮一些。如果有些事情，你不去辨别是非，你是不会明白其中道理的。这让我想起我们学过的</a:t>
            </a:r>
            <a:r>
              <a:rPr lang="zh-CN" altLang="en-US" sz="2600" b="1" dirty="0" smtClean="0">
                <a:latin typeface="楷体" pitchFamily="49" charset="-122"/>
                <a:ea typeface="楷体" pitchFamily="49" charset="-122"/>
              </a:rPr>
              <a:t>俗语“</a:t>
            </a:r>
            <a:r>
              <a:rPr lang="en-US" altLang="zh-CN" sz="2600" b="1" dirty="0" smtClean="0">
                <a:latin typeface="楷体" pitchFamily="49" charset="-122"/>
                <a:ea typeface="楷体" pitchFamily="49" charset="-122"/>
              </a:rPr>
              <a:t>________________________</a:t>
            </a:r>
            <a:r>
              <a:rPr lang="zh-CN" altLang="en-US" sz="2600" b="1" dirty="0" smtClean="0">
                <a:latin typeface="楷体" pitchFamily="49" charset="-122"/>
                <a:ea typeface="楷体" pitchFamily="49" charset="-122"/>
              </a:rPr>
              <a:t>”</a:t>
            </a:r>
            <a:endParaRPr lang="en-US" altLang="zh-CN" sz="2600" b="1" dirty="0" smtClean="0">
              <a:latin typeface="楷体" pitchFamily="49" charset="-122"/>
              <a:ea typeface="楷体" pitchFamily="49" charset="-122"/>
            </a:endParaRPr>
          </a:p>
          <a:p>
            <a:r>
              <a:rPr lang="en-US" altLang="zh-CN" sz="2600" b="1" dirty="0" smtClean="0">
                <a:latin typeface="楷体" pitchFamily="49" charset="-122"/>
                <a:ea typeface="楷体" pitchFamily="49" charset="-122"/>
              </a:rPr>
              <a:t>    2</a:t>
            </a:r>
            <a:r>
              <a:rPr lang="en-US" altLang="zh-CN" sz="2600" b="1" dirty="0">
                <a:latin typeface="楷体" pitchFamily="49" charset="-122"/>
                <a:ea typeface="楷体" pitchFamily="49" charset="-122"/>
              </a:rPr>
              <a:t>.</a:t>
            </a:r>
            <a:r>
              <a:rPr lang="zh-CN" altLang="en-US" sz="2600" b="1" dirty="0">
                <a:latin typeface="楷体" pitchFamily="49" charset="-122"/>
                <a:ea typeface="楷体" pitchFamily="49" charset="-122"/>
              </a:rPr>
              <a:t>无论做什么事情，都要以理服人，用理性解决事情。“</a:t>
            </a:r>
            <a:r>
              <a:rPr lang="en-US" altLang="zh-CN" sz="2600" b="1" dirty="0" smtClean="0">
                <a:latin typeface="楷体" pitchFamily="49" charset="-122"/>
                <a:ea typeface="楷体" pitchFamily="49" charset="-122"/>
              </a:rPr>
              <a:t>____________________________</a:t>
            </a:r>
            <a:r>
              <a:rPr lang="zh-CN" altLang="en-US" sz="2600" b="1" dirty="0" smtClean="0">
                <a:latin typeface="楷体" pitchFamily="49" charset="-122"/>
                <a:ea typeface="楷体" pitchFamily="49" charset="-122"/>
              </a:rPr>
              <a:t>”说</a:t>
            </a:r>
            <a:r>
              <a:rPr lang="zh-CN" altLang="en-US" sz="2600" b="1" dirty="0">
                <a:latin typeface="楷体" pitchFamily="49" charset="-122"/>
                <a:ea typeface="楷体" pitchFamily="49" charset="-122"/>
              </a:rPr>
              <a:t>的就是这个道理。 </a:t>
            </a:r>
          </a:p>
          <a:p>
            <a:r>
              <a:rPr lang="en-US" altLang="zh-CN" sz="2600" b="1" dirty="0" smtClean="0">
                <a:latin typeface="楷体" pitchFamily="49" charset="-122"/>
                <a:ea typeface="楷体" pitchFamily="49" charset="-122"/>
              </a:rPr>
              <a:t>    3.</a:t>
            </a:r>
            <a:r>
              <a:rPr lang="zh-CN" altLang="en-US" sz="2600" b="1" dirty="0" smtClean="0">
                <a:latin typeface="楷体" pitchFamily="49" charset="-122"/>
                <a:ea typeface="楷体" pitchFamily="49" charset="-122"/>
              </a:rPr>
              <a:t>一时</a:t>
            </a:r>
            <a:r>
              <a:rPr lang="zh-CN" altLang="en-US" sz="2600" b="1" dirty="0">
                <a:latin typeface="楷体" pitchFamily="49" charset="-122"/>
                <a:ea typeface="楷体" pitchFamily="49" charset="-122"/>
              </a:rPr>
              <a:t>的胜负得失可能靠平常谁更强势，但长期的胜负还是看谁顺应潮流谁更在理。正所谓“</a:t>
            </a:r>
            <a:r>
              <a:rPr lang="en-US" altLang="zh-CN" sz="2600" b="1" dirty="0" smtClean="0">
                <a:latin typeface="楷体" pitchFamily="49" charset="-122"/>
                <a:ea typeface="楷体" pitchFamily="49" charset="-122"/>
              </a:rPr>
              <a:t>_________________________________</a:t>
            </a:r>
            <a:r>
              <a:rPr lang="zh-CN" altLang="en-US" sz="2600" b="1" dirty="0">
                <a:latin typeface="楷体" pitchFamily="49" charset="-122"/>
                <a:ea typeface="楷体" pitchFamily="49" charset="-122"/>
              </a:rPr>
              <a:t>”</a:t>
            </a:r>
            <a:endParaRPr lang="en-US" altLang="zh-CN" sz="2600" b="1" dirty="0">
              <a:latin typeface="楷体" pitchFamily="49" charset="-122"/>
              <a:ea typeface="楷体" pitchFamily="49" charset="-122"/>
            </a:endParaRPr>
          </a:p>
          <a:p>
            <a:endParaRPr lang="en-US" altLang="zh-CN" sz="2600" b="1" dirty="0">
              <a:latin typeface="楷体" pitchFamily="49" charset="-122"/>
              <a:ea typeface="楷体" pitchFamily="49" charset="-122"/>
            </a:endParaRPr>
          </a:p>
        </p:txBody>
      </p:sp>
      <p:sp>
        <p:nvSpPr>
          <p:cNvPr id="3" name="TextBox 2"/>
          <p:cNvSpPr txBox="1"/>
          <p:nvPr/>
        </p:nvSpPr>
        <p:spPr>
          <a:xfrm>
            <a:off x="674198" y="2745135"/>
            <a:ext cx="4644516" cy="492443"/>
          </a:xfrm>
          <a:prstGeom prst="rect">
            <a:avLst/>
          </a:prstGeom>
          <a:noFill/>
        </p:spPr>
        <p:txBody>
          <a:bodyPr wrap="square" rtlCol="0">
            <a:spAutoFit/>
          </a:bodyPr>
          <a:lstStyle/>
          <a:p>
            <a:r>
              <a:rPr lang="zh-CN" altLang="en-US" sz="2600" b="1" dirty="0">
                <a:solidFill>
                  <a:srgbClr val="FF0000"/>
                </a:solidFill>
                <a:latin typeface="楷体" pitchFamily="49" charset="-122"/>
                <a:ea typeface="楷体" pitchFamily="49" charset="-122"/>
              </a:rPr>
              <a:t>有理走遍天下，</a:t>
            </a:r>
            <a:r>
              <a:rPr lang="zh-CN" altLang="en-US" sz="2600" b="1" dirty="0" smtClean="0">
                <a:solidFill>
                  <a:srgbClr val="FF0000"/>
                </a:solidFill>
                <a:latin typeface="楷体" pitchFamily="49" charset="-122"/>
                <a:ea typeface="楷体" pitchFamily="49" charset="-122"/>
              </a:rPr>
              <a:t>无理寸步难行</a:t>
            </a:r>
            <a:endParaRPr lang="zh-CN" altLang="en-US" sz="2600" b="1" dirty="0">
              <a:solidFill>
                <a:srgbClr val="FF0000"/>
              </a:solidFill>
              <a:latin typeface="楷体" pitchFamily="49" charset="-122"/>
              <a:ea typeface="楷体" pitchFamily="49" charset="-122"/>
            </a:endParaRPr>
          </a:p>
        </p:txBody>
      </p:sp>
      <p:sp>
        <p:nvSpPr>
          <p:cNvPr id="5" name="矩形 4"/>
          <p:cNvSpPr/>
          <p:nvPr/>
        </p:nvSpPr>
        <p:spPr>
          <a:xfrm>
            <a:off x="4320464" y="1961925"/>
            <a:ext cx="4968552" cy="492443"/>
          </a:xfrm>
          <a:prstGeom prst="rect">
            <a:avLst/>
          </a:prstGeom>
        </p:spPr>
        <p:txBody>
          <a:bodyPr wrap="square">
            <a:spAutoFit/>
          </a:bodyPr>
          <a:lstStyle/>
          <a:p>
            <a:pPr lvl="0"/>
            <a:r>
              <a:rPr lang="zh-CN" altLang="en-US" sz="2600" b="1" dirty="0">
                <a:solidFill>
                  <a:srgbClr val="FF0000"/>
                </a:solidFill>
                <a:latin typeface="楷体" pitchFamily="49" charset="-122"/>
                <a:ea typeface="楷体" pitchFamily="49" charset="-122"/>
              </a:rPr>
              <a:t>灯不拨不亮，理不辩不明。</a:t>
            </a:r>
          </a:p>
        </p:txBody>
      </p:sp>
      <p:sp>
        <p:nvSpPr>
          <p:cNvPr id="6" name="文本框 8"/>
          <p:cNvSpPr txBox="1"/>
          <p:nvPr/>
        </p:nvSpPr>
        <p:spPr>
          <a:xfrm>
            <a:off x="179512" y="123478"/>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p>
        </p:txBody>
      </p:sp>
      <p:sp>
        <p:nvSpPr>
          <p:cNvPr id="8" name="TextBox 7"/>
          <p:cNvSpPr txBox="1"/>
          <p:nvPr/>
        </p:nvSpPr>
        <p:spPr>
          <a:xfrm>
            <a:off x="701324" y="3931024"/>
            <a:ext cx="5688632" cy="492443"/>
          </a:xfrm>
          <a:prstGeom prst="rect">
            <a:avLst/>
          </a:prstGeom>
          <a:noFill/>
        </p:spPr>
        <p:txBody>
          <a:bodyPr wrap="square" rtlCol="0">
            <a:spAutoFit/>
          </a:bodyPr>
          <a:lstStyle/>
          <a:p>
            <a:r>
              <a:rPr lang="zh-CN" altLang="en-US" sz="2600" b="1" dirty="0">
                <a:solidFill>
                  <a:srgbClr val="FF0000"/>
                </a:solidFill>
                <a:latin typeface="楷体" pitchFamily="49" charset="-122"/>
                <a:ea typeface="楷体" pitchFamily="49" charset="-122"/>
              </a:rPr>
              <a:t>一时强弱在于力，万古胜负在于理。</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208823"/>
            <a:ext cx="8999984" cy="523220"/>
          </a:xfrm>
          <a:prstGeom prst="rect">
            <a:avLst/>
          </a:prstGeom>
          <a:noFill/>
        </p:spPr>
        <p:txBody>
          <a:bodyPr wrap="square" rtlCol="0">
            <a:spAutoFit/>
          </a:bodyPr>
          <a:lstStyle/>
          <a:p>
            <a:r>
              <a:rPr lang="zh-CN" altLang="en-US" sz="2800" dirty="0">
                <a:latin typeface="+mn-ea"/>
              </a:rPr>
              <a:t>一、选择正确的拼音，画“√</a:t>
            </a:r>
            <a:r>
              <a:rPr lang="en-US" altLang="zh-CN" sz="2800" dirty="0">
                <a:latin typeface="+mn-ea"/>
              </a:rPr>
              <a:t>”</a:t>
            </a:r>
            <a:endParaRPr lang="zh-CN" altLang="en-US" sz="2800" dirty="0">
              <a:latin typeface="+mn-ea"/>
            </a:endParaRPr>
          </a:p>
        </p:txBody>
      </p:sp>
      <p:sp>
        <p:nvSpPr>
          <p:cNvPr id="6" name="TextBox 5"/>
          <p:cNvSpPr txBox="1"/>
          <p:nvPr/>
        </p:nvSpPr>
        <p:spPr>
          <a:xfrm>
            <a:off x="1044624" y="1767174"/>
            <a:ext cx="9144000" cy="2031325"/>
          </a:xfrm>
          <a:prstGeom prst="rect">
            <a:avLst/>
          </a:prstGeom>
          <a:noFill/>
        </p:spPr>
        <p:txBody>
          <a:bodyPr wrap="square" rtlCol="0">
            <a:spAutoFit/>
          </a:bodyPr>
          <a:lstStyle/>
          <a:p>
            <a:pPr>
              <a:lnSpc>
                <a:spcPct val="150000"/>
              </a:lnSpc>
              <a:tabLst>
                <a:tab pos="3675063" algn="l"/>
              </a:tabLst>
            </a:pPr>
            <a:r>
              <a:rPr lang="zh-CN" altLang="en-US" sz="2800" b="1" dirty="0">
                <a:latin typeface="楷体" pitchFamily="49" charset="-122"/>
                <a:ea typeface="楷体" pitchFamily="49" charset="-122"/>
              </a:rPr>
              <a:t>稍</a:t>
            </a:r>
            <a:r>
              <a:rPr lang="en-US" altLang="zh-CN" sz="2800" b="1" dirty="0">
                <a:latin typeface="楷体" pitchFamily="49" charset="-122"/>
                <a:ea typeface="楷体" pitchFamily="49" charset="-122"/>
              </a:rPr>
              <a:t>(</a:t>
            </a:r>
            <a:r>
              <a:rPr lang="en-US" altLang="zh-CN" sz="2800" b="1" dirty="0" err="1">
                <a:latin typeface="汉语拼音" pitchFamily="34" charset="0"/>
                <a:ea typeface="楷体" pitchFamily="49" charset="-122"/>
                <a:cs typeface="汉语拼音" pitchFamily="34" charset="0"/>
              </a:rPr>
              <a:t>shào</a:t>
            </a:r>
            <a:r>
              <a:rPr lang="en-US" altLang="zh-CN" sz="2800" b="1" dirty="0">
                <a:latin typeface="汉语拼音" pitchFamily="34" charset="0"/>
                <a:ea typeface="楷体" pitchFamily="49" charset="-122"/>
                <a:cs typeface="汉语拼音" pitchFamily="34" charset="0"/>
              </a:rPr>
              <a:t> </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shāo</a:t>
            </a:r>
            <a:r>
              <a:rPr lang="en-US" altLang="zh-CN" sz="2800" b="1" dirty="0">
                <a:latin typeface="楷体" pitchFamily="49" charset="-122"/>
                <a:ea typeface="楷体" pitchFamily="49" charset="-122"/>
              </a:rPr>
              <a:t>)</a:t>
            </a:r>
            <a:r>
              <a:rPr lang="zh-CN" altLang="en-US" sz="2800" b="1" dirty="0" smtClean="0">
                <a:latin typeface="楷体" pitchFamily="49" charset="-122"/>
                <a:ea typeface="楷体" pitchFamily="49" charset="-122"/>
              </a:rPr>
              <a:t>息</a:t>
            </a:r>
            <a:r>
              <a:rPr lang="en-US" altLang="zh-CN" sz="2800" b="1" dirty="0" smtClean="0">
                <a:latin typeface="楷体" pitchFamily="49" charset="-122"/>
                <a:ea typeface="楷体" pitchFamily="49" charset="-122"/>
              </a:rPr>
              <a:t>	</a:t>
            </a:r>
            <a:r>
              <a:rPr lang="zh-CN" altLang="en-US" sz="2800" b="1" dirty="0" smtClean="0">
                <a:latin typeface="楷体" pitchFamily="49" charset="-122"/>
                <a:ea typeface="楷体" pitchFamily="49" charset="-122"/>
              </a:rPr>
              <a:t>处</a:t>
            </a:r>
            <a:r>
              <a:rPr lang="en-US" altLang="zh-CN" sz="2800" b="1" dirty="0">
                <a:latin typeface="楷体" pitchFamily="49" charset="-122"/>
                <a:ea typeface="楷体" pitchFamily="49" charset="-122"/>
              </a:rPr>
              <a:t>(</a:t>
            </a:r>
            <a:r>
              <a:rPr lang="en-US" altLang="zh-CN" sz="2800" b="1" dirty="0" err="1">
                <a:latin typeface="汉语拼音" pitchFamily="34" charset="0"/>
                <a:ea typeface="楷体" pitchFamily="49" charset="-122"/>
                <a:cs typeface="汉语拼音" pitchFamily="34" charset="0"/>
              </a:rPr>
              <a:t>chǔ</a:t>
            </a:r>
            <a:r>
              <a:rPr lang="en-US" altLang="zh-CN" sz="2800" b="1" dirty="0">
                <a:latin typeface="汉语拼音" pitchFamily="34" charset="0"/>
                <a:ea typeface="楷体" pitchFamily="49" charset="-122"/>
                <a:cs typeface="汉语拼音" pitchFamily="34" charset="0"/>
              </a:rPr>
              <a:t> </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chù</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理   </a:t>
            </a:r>
            <a:endParaRPr lang="en-US" altLang="zh-CN" sz="2800" b="1" dirty="0">
              <a:latin typeface="楷体" pitchFamily="49" charset="-122"/>
              <a:ea typeface="楷体" pitchFamily="49" charset="-122"/>
            </a:endParaRPr>
          </a:p>
          <a:p>
            <a:pPr>
              <a:lnSpc>
                <a:spcPct val="150000"/>
              </a:lnSpc>
              <a:tabLst>
                <a:tab pos="3675063" algn="l"/>
              </a:tabLst>
            </a:pPr>
            <a:r>
              <a:rPr lang="zh-CN" altLang="en-US" sz="2800" b="1" dirty="0">
                <a:latin typeface="楷体" pitchFamily="49" charset="-122"/>
                <a:ea typeface="楷体" pitchFamily="49" charset="-122"/>
              </a:rPr>
              <a:t>几</a:t>
            </a:r>
            <a:r>
              <a:rPr lang="en-US" altLang="zh-CN" sz="2800" b="1" dirty="0">
                <a:latin typeface="楷体" pitchFamily="49" charset="-122"/>
                <a:ea typeface="楷体" pitchFamily="49" charset="-122"/>
              </a:rPr>
              <a:t>(</a:t>
            </a:r>
            <a:r>
              <a:rPr lang="en-US" altLang="zh-CN" sz="2800" b="1" dirty="0" err="1">
                <a:latin typeface="汉语拼音" pitchFamily="34" charset="0"/>
                <a:ea typeface="楷体" pitchFamily="49" charset="-122"/>
                <a:cs typeface="汉语拼音" pitchFamily="34" charset="0"/>
              </a:rPr>
              <a:t>jǐ</a:t>
            </a:r>
            <a:r>
              <a:rPr lang="en-US" altLang="zh-CN" sz="2800" b="1" dirty="0">
                <a:latin typeface="汉语拼音" pitchFamily="34" charset="0"/>
                <a:ea typeface="楷体" pitchFamily="49" charset="-122"/>
                <a:cs typeface="汉语拼音" pitchFamily="34" charset="0"/>
              </a:rPr>
              <a:t> </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jī</a:t>
            </a:r>
            <a:r>
              <a:rPr lang="en-US" altLang="zh-CN" sz="2800" b="1" dirty="0">
                <a:latin typeface="楷体" pitchFamily="49" charset="-122"/>
                <a:ea typeface="楷体" pitchFamily="49" charset="-122"/>
              </a:rPr>
              <a:t>)</a:t>
            </a:r>
            <a:r>
              <a:rPr lang="zh-CN" altLang="en-US" sz="2800" b="1" dirty="0" smtClean="0">
                <a:latin typeface="楷体" pitchFamily="49" charset="-122"/>
                <a:ea typeface="楷体" pitchFamily="49" charset="-122"/>
              </a:rPr>
              <a:t>乎</a:t>
            </a:r>
            <a:r>
              <a:rPr lang="en-US" altLang="zh-CN" sz="2800" b="1" dirty="0" smtClean="0">
                <a:latin typeface="楷体" pitchFamily="49" charset="-122"/>
                <a:ea typeface="楷体" pitchFamily="49" charset="-122"/>
              </a:rPr>
              <a:t>	</a:t>
            </a:r>
            <a:r>
              <a:rPr lang="zh-CN" altLang="en-US" sz="2800" b="1" dirty="0" smtClean="0">
                <a:latin typeface="楷体" pitchFamily="49" charset="-122"/>
                <a:ea typeface="楷体" pitchFamily="49" charset="-122"/>
              </a:rPr>
              <a:t>答</a:t>
            </a:r>
            <a:r>
              <a:rPr lang="en-US" altLang="zh-CN" sz="2800" b="1" dirty="0">
                <a:latin typeface="楷体" pitchFamily="49" charset="-122"/>
                <a:ea typeface="楷体" pitchFamily="49" charset="-122"/>
              </a:rPr>
              <a:t>(</a:t>
            </a:r>
            <a:r>
              <a:rPr lang="en-US" altLang="zh-CN" sz="2800" b="1" dirty="0" err="1">
                <a:latin typeface="汉语拼音" pitchFamily="34" charset="0"/>
                <a:ea typeface="楷体" pitchFamily="49" charset="-122"/>
                <a:cs typeface="汉语拼音" pitchFamily="34" charset="0"/>
              </a:rPr>
              <a:t>dā</a:t>
            </a:r>
            <a:r>
              <a:rPr lang="en-US" altLang="zh-CN" sz="2800" b="1" dirty="0">
                <a:latin typeface="汉语拼音" pitchFamily="34" charset="0"/>
                <a:ea typeface="楷体" pitchFamily="49" charset="-122"/>
                <a:cs typeface="汉语拼音" pitchFamily="34" charset="0"/>
              </a:rPr>
              <a:t> </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dá</a:t>
            </a:r>
            <a:r>
              <a:rPr lang="en-US" altLang="zh-CN" sz="2800" b="1" dirty="0">
                <a:latin typeface="楷体" pitchFamily="49" charset="-122"/>
                <a:ea typeface="楷体" pitchFamily="49" charset="-122"/>
              </a:rPr>
              <a:t>)</a:t>
            </a:r>
            <a:r>
              <a:rPr lang="zh-CN" altLang="en-US" sz="2800" b="1" dirty="0">
                <a:latin typeface="楷体" pitchFamily="49" charset="-122"/>
                <a:ea typeface="楷体" pitchFamily="49" charset="-122"/>
              </a:rPr>
              <a:t>应</a:t>
            </a:r>
            <a:endParaRPr lang="en-US" altLang="zh-CN" sz="2800" b="1" dirty="0">
              <a:latin typeface="楷体" pitchFamily="49" charset="-122"/>
              <a:ea typeface="楷体" pitchFamily="49" charset="-122"/>
            </a:endParaRPr>
          </a:p>
          <a:p>
            <a:pPr>
              <a:lnSpc>
                <a:spcPct val="150000"/>
              </a:lnSpc>
              <a:tabLst>
                <a:tab pos="3675063" algn="l"/>
              </a:tabLst>
            </a:pPr>
            <a:r>
              <a:rPr lang="zh-CN" altLang="en-US" sz="2800" b="1" dirty="0">
                <a:latin typeface="楷体" pitchFamily="49" charset="-122"/>
                <a:ea typeface="楷体" pitchFamily="49" charset="-122"/>
              </a:rPr>
              <a:t>喷（</a:t>
            </a:r>
            <a:r>
              <a:rPr lang="en-US" altLang="zh-CN" sz="2800" b="1" dirty="0" err="1">
                <a:latin typeface="汉语拼音" pitchFamily="34" charset="0"/>
                <a:ea typeface="楷体" pitchFamily="49" charset="-122"/>
                <a:cs typeface="汉语拼音" pitchFamily="34" charset="0"/>
              </a:rPr>
              <a:t>pēn</a:t>
            </a:r>
            <a:r>
              <a:rPr lang="en-US" altLang="zh-CN" sz="2800" b="1" dirty="0">
                <a:latin typeface="汉语拼音" pitchFamily="34" charset="0"/>
                <a:ea typeface="楷体" pitchFamily="49" charset="-122"/>
                <a:cs typeface="汉语拼音" pitchFamily="34" charset="0"/>
              </a:rPr>
              <a:t>  </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pèn</a:t>
            </a:r>
            <a:r>
              <a:rPr lang="zh-CN" altLang="en-US" sz="2800" b="1" dirty="0">
                <a:latin typeface="楷体" pitchFamily="49" charset="-122"/>
                <a:ea typeface="楷体" pitchFamily="49" charset="-122"/>
              </a:rPr>
              <a:t>）</a:t>
            </a:r>
            <a:r>
              <a:rPr lang="zh-CN" altLang="en-US" sz="2800" b="1" dirty="0" smtClean="0">
                <a:latin typeface="楷体" pitchFamily="49" charset="-122"/>
                <a:ea typeface="楷体" pitchFamily="49" charset="-122"/>
              </a:rPr>
              <a:t>香</a:t>
            </a:r>
            <a:r>
              <a:rPr lang="en-US" altLang="zh-CN" sz="2800" b="1" dirty="0" smtClean="0">
                <a:latin typeface="楷体" pitchFamily="49" charset="-122"/>
                <a:ea typeface="楷体" pitchFamily="49" charset="-122"/>
              </a:rPr>
              <a:t>	</a:t>
            </a:r>
            <a:r>
              <a:rPr lang="zh-CN" altLang="en-US" sz="2800" b="1" dirty="0" smtClean="0">
                <a:latin typeface="楷体" pitchFamily="49" charset="-122"/>
                <a:ea typeface="楷体" pitchFamily="49" charset="-122"/>
              </a:rPr>
              <a:t>晃（</a:t>
            </a:r>
            <a:r>
              <a:rPr lang="en-US" altLang="zh-CN" sz="2800" b="1" dirty="0" err="1" smtClean="0">
                <a:latin typeface="汉语拼音" pitchFamily="34" charset="0"/>
                <a:ea typeface="楷体" pitchFamily="49" charset="-122"/>
                <a:cs typeface="汉语拼音" pitchFamily="34" charset="0"/>
              </a:rPr>
              <a:t>huǎng</a:t>
            </a:r>
            <a:r>
              <a:rPr lang="en-US" altLang="zh-CN" sz="2800" b="1" dirty="0" smtClean="0">
                <a:latin typeface="汉语拼音" pitchFamily="34" charset="0"/>
                <a:ea typeface="楷体" pitchFamily="49" charset="-122"/>
                <a:cs typeface="汉语拼音" pitchFamily="34" charset="0"/>
              </a:rPr>
              <a:t>  </a:t>
            </a:r>
            <a:r>
              <a:rPr lang="en-US" altLang="zh-CN" sz="2800" b="1" dirty="0" err="1" smtClean="0">
                <a:latin typeface="汉语拼音" pitchFamily="34" charset="0"/>
                <a:ea typeface="楷体" pitchFamily="49" charset="-122"/>
                <a:cs typeface="汉语拼音" pitchFamily="34" charset="0"/>
              </a:rPr>
              <a:t>huàng</a:t>
            </a:r>
            <a:r>
              <a:rPr lang="zh-CN" altLang="en-US" sz="2800" b="1" dirty="0" smtClean="0">
                <a:latin typeface="楷体" pitchFamily="49" charset="-122"/>
                <a:ea typeface="楷体" pitchFamily="49" charset="-122"/>
              </a:rPr>
              <a:t>）眼</a:t>
            </a:r>
            <a:endParaRPr lang="zh-CN" altLang="en-US" sz="2800" b="1" dirty="0">
              <a:latin typeface="楷体" pitchFamily="49" charset="-122"/>
              <a:ea typeface="楷体" pitchFamily="49" charset="-122"/>
            </a:endParaRPr>
          </a:p>
        </p:txBody>
      </p:sp>
      <p:sp>
        <p:nvSpPr>
          <p:cNvPr id="7" name="TextBox 6"/>
          <p:cNvSpPr txBox="1"/>
          <p:nvPr/>
        </p:nvSpPr>
        <p:spPr>
          <a:xfrm>
            <a:off x="1688604" y="2004450"/>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
        <p:nvSpPr>
          <p:cNvPr id="8" name="文本框 8"/>
          <p:cNvSpPr txBox="1"/>
          <p:nvPr/>
        </p:nvSpPr>
        <p:spPr>
          <a:xfrm>
            <a:off x="324544" y="411510"/>
            <a:ext cx="1668780" cy="523220"/>
          </a:xfrm>
          <a:prstGeom prst="rect">
            <a:avLst/>
          </a:prstGeom>
          <a:ln/>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p>
        </p:txBody>
      </p:sp>
      <p:sp>
        <p:nvSpPr>
          <p:cNvPr id="9" name="TextBox 8"/>
          <p:cNvSpPr txBox="1"/>
          <p:nvPr/>
        </p:nvSpPr>
        <p:spPr>
          <a:xfrm>
            <a:off x="4866209" y="2787774"/>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1" name="TextBox 10"/>
          <p:cNvSpPr txBox="1"/>
          <p:nvPr/>
        </p:nvSpPr>
        <p:spPr>
          <a:xfrm>
            <a:off x="4866209" y="2161724"/>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2" name="TextBox 11"/>
          <p:cNvSpPr txBox="1"/>
          <p:nvPr/>
        </p:nvSpPr>
        <p:spPr>
          <a:xfrm>
            <a:off x="1155748" y="2100367"/>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3" name="TextBox 12"/>
          <p:cNvSpPr txBox="1"/>
          <p:nvPr/>
        </p:nvSpPr>
        <p:spPr>
          <a:xfrm>
            <a:off x="1175492" y="2795831"/>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4" name="TextBox 13"/>
          <p:cNvSpPr txBox="1"/>
          <p:nvPr/>
        </p:nvSpPr>
        <p:spPr>
          <a:xfrm>
            <a:off x="1175492" y="3363838"/>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5" name="TextBox 14"/>
          <p:cNvSpPr txBox="1"/>
          <p:nvPr/>
        </p:nvSpPr>
        <p:spPr>
          <a:xfrm>
            <a:off x="4866209" y="3364180"/>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6" name="TextBox 15"/>
          <p:cNvSpPr txBox="1"/>
          <p:nvPr/>
        </p:nvSpPr>
        <p:spPr>
          <a:xfrm>
            <a:off x="5436418" y="1995686"/>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
        <p:nvSpPr>
          <p:cNvPr id="17" name="TextBox 16"/>
          <p:cNvSpPr txBox="1"/>
          <p:nvPr/>
        </p:nvSpPr>
        <p:spPr>
          <a:xfrm>
            <a:off x="2123728" y="2707055"/>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
        <p:nvSpPr>
          <p:cNvPr id="18" name="TextBox 17"/>
          <p:cNvSpPr txBox="1"/>
          <p:nvPr/>
        </p:nvSpPr>
        <p:spPr>
          <a:xfrm>
            <a:off x="5292080" y="2635047"/>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
        <p:nvSpPr>
          <p:cNvPr id="19" name="TextBox 18"/>
          <p:cNvSpPr txBox="1"/>
          <p:nvPr/>
        </p:nvSpPr>
        <p:spPr>
          <a:xfrm>
            <a:off x="2699792" y="3283119"/>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
        <p:nvSpPr>
          <p:cNvPr id="20" name="TextBox 19"/>
          <p:cNvSpPr txBox="1"/>
          <p:nvPr/>
        </p:nvSpPr>
        <p:spPr>
          <a:xfrm>
            <a:off x="5724128" y="3279253"/>
            <a:ext cx="576064"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a:t>
            </a:r>
          </a:p>
        </p:txBody>
      </p:sp>
    </p:spTree>
    <p:extLst>
      <p:ext uri="{BB962C8B-B14F-4D97-AF65-F5344CB8AC3E}">
        <p14:creationId xmlns:p14="http://schemas.microsoft.com/office/powerpoint/2010/main" val="4042040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17" grpId="0"/>
      <p:bldP spid="18" grpId="0"/>
      <p:bldP spid="19" grpId="0"/>
      <p:bldP spid="20"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 y="0"/>
            <a:ext cx="9139428" cy="5143500"/>
          </a:xfrm>
          <a:prstGeom prst="rect">
            <a:avLst/>
          </a:prstGeom>
        </p:spPr>
      </p:pic>
      <p:sp>
        <p:nvSpPr>
          <p:cNvPr id="3" name="文本框 3"/>
          <p:cNvSpPr txBox="1"/>
          <p:nvPr/>
        </p:nvSpPr>
        <p:spPr>
          <a:xfrm>
            <a:off x="651128" y="1419622"/>
            <a:ext cx="7834196" cy="1107996"/>
          </a:xfrm>
          <a:prstGeom prst="rect">
            <a:avLst/>
          </a:prstGeom>
          <a:noFill/>
          <a:effectLst/>
        </p:spPr>
        <p:txBody>
          <a:bodyPr wrap="none" rtlCol="0">
            <a:spAutoFit/>
          </a:bodyPr>
          <a:lstStyle/>
          <a:p>
            <a:pPr algn="ct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2" name="组合 3"/>
          <p:cNvGrpSpPr/>
          <p:nvPr/>
        </p:nvGrpSpPr>
        <p:grpSpPr>
          <a:xfrm>
            <a:off x="7053308" y="-51677"/>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079329" y="509940"/>
              <a:ext cx="1151277" cy="253916"/>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8958" y="820906"/>
            <a:ext cx="8235490" cy="3046988"/>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charset="-122"/>
                <a:sym typeface="+mn-ea"/>
              </a:rPr>
              <a:t>二</a:t>
            </a:r>
            <a:r>
              <a:rPr lang="zh-CN" altLang="en-US" sz="3200" dirty="0">
                <a:latin typeface="黑体" panose="02010609060101010101" pitchFamily="49" charset="-122"/>
                <a:ea typeface="黑体" panose="02010609060101010101" pitchFamily="49" charset="-122"/>
                <a:cs typeface="楷体" panose="02010609060101010101" charset="-122"/>
                <a:sym typeface="+mn-ea"/>
              </a:rPr>
              <a:t>、照样子加一加、减一减并组词</a:t>
            </a:r>
            <a:r>
              <a:rPr lang="zh-CN" altLang="en-US" sz="3200" dirty="0" smtClean="0">
                <a:latin typeface="黑体" panose="02010609060101010101" pitchFamily="49" charset="-122"/>
                <a:ea typeface="黑体" panose="02010609060101010101" pitchFamily="49" charset="-122"/>
                <a:cs typeface="楷体" panose="02010609060101010101" charset="-122"/>
                <a:sym typeface="+mn-ea"/>
              </a:rPr>
              <a:t>。</a:t>
            </a:r>
            <a:endParaRPr lang="en-US" altLang="zh-CN" sz="3200" dirty="0" smtClean="0">
              <a:latin typeface="黑体" panose="02010609060101010101" pitchFamily="49" charset="-122"/>
              <a:ea typeface="黑体" panose="02010609060101010101" pitchFamily="49" charset="-122"/>
              <a:cs typeface="楷体" panose="02010609060101010101" charset="-122"/>
              <a:sym typeface="+mn-ea"/>
            </a:endParaRPr>
          </a:p>
          <a:p>
            <a:pPr indent="719138"/>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例</a:t>
            </a:r>
            <a:r>
              <a:rPr lang="zh-CN" altLang="en-US" sz="3200" b="1" dirty="0">
                <a:latin typeface="楷体" panose="02010609060101010101" pitchFamily="49" charset="-122"/>
                <a:ea typeface="楷体" panose="02010609060101010101" pitchFamily="49" charset="-122"/>
                <a:cs typeface="楷体" panose="02010609060101010101"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青</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charset="-122"/>
                <a:sym typeface="+mn-ea"/>
              </a:rPr>
              <a:t>请</a:t>
            </a:r>
            <a:r>
              <a:rPr lang="en-US" altLang="zh-CN" sz="3200" b="1" dirty="0">
                <a:latin typeface="楷体" panose="02010609060101010101" pitchFamily="49" charset="-122"/>
                <a:ea typeface="楷体" panose="02010609060101010101" pitchFamily="49" charset="-122"/>
                <a:cs typeface="楷体" panose="02010609060101010101"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charset="-122"/>
                <a:sym typeface="+mn-ea"/>
              </a:rPr>
              <a:t>请坐</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a:t>
            </a:r>
          </a:p>
          <a:p>
            <a:pPr indent="719138"/>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自</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—_____(</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昔</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—_____( </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   )   </a:t>
            </a:r>
          </a:p>
          <a:p>
            <a:pPr indent="719138"/>
            <a:r>
              <a:rPr lang="en-US" altLang="zh-CN" sz="3200" b="1" dirty="0">
                <a:latin typeface="楷体" panose="02010609060101010101" pitchFamily="49" charset="-122"/>
                <a:ea typeface="楷体" panose="02010609060101010101" pitchFamily="49" charset="-122"/>
                <a:cs typeface="楷体" panose="02010609060101010101" charset="-122"/>
                <a:sym typeface="+mn-ea"/>
              </a:rPr>
              <a:t> </a:t>
            </a:r>
          </a:p>
          <a:p>
            <a:pPr indent="719138"/>
            <a:r>
              <a:rPr lang="zh-CN" altLang="en-US" sz="3200" b="1" dirty="0">
                <a:latin typeface="楷体" panose="02010609060101010101" pitchFamily="49" charset="-122"/>
                <a:ea typeface="楷体" panose="02010609060101010101" pitchFamily="49" charset="-122"/>
                <a:cs typeface="楷体" panose="02010609060101010101" charset="-122"/>
                <a:sym typeface="+mn-ea"/>
              </a:rPr>
              <a:t>例：</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踪</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charset="-122"/>
                <a:sym typeface="+mn-ea"/>
              </a:rPr>
              <a:t>宗</a:t>
            </a:r>
            <a:r>
              <a:rPr lang="en-US" altLang="zh-CN" sz="3200" b="1" dirty="0">
                <a:latin typeface="楷体" panose="02010609060101010101" pitchFamily="49" charset="-122"/>
                <a:ea typeface="楷体" panose="02010609060101010101" pitchFamily="49" charset="-122"/>
                <a:cs typeface="楷体" panose="02010609060101010101"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charset="-122"/>
                <a:sym typeface="+mn-ea"/>
              </a:rPr>
              <a:t>祖宗</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a:t>
            </a:r>
          </a:p>
          <a:p>
            <a:pPr indent="719138"/>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谓</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—_____(</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charset="-122"/>
                <a:sym typeface="+mn-ea"/>
              </a:rPr>
              <a:t>呼</a:t>
            </a:r>
            <a:r>
              <a:rPr lang="en-US" altLang="zh-CN" sz="3200" b="1" dirty="0" smtClean="0">
                <a:latin typeface="楷体" panose="02010609060101010101" pitchFamily="49" charset="-122"/>
                <a:ea typeface="楷体" panose="02010609060101010101" pitchFamily="49" charset="-122"/>
                <a:cs typeface="楷体" panose="02010609060101010101" charset="-122"/>
                <a:sym typeface="+mn-ea"/>
              </a:rPr>
              <a:t>—_____(  </a:t>
            </a:r>
            <a:r>
              <a:rPr lang="en-US" altLang="zh-CN" sz="3200" b="1" dirty="0">
                <a:latin typeface="楷体" panose="02010609060101010101" pitchFamily="49" charset="-122"/>
                <a:ea typeface="楷体" panose="02010609060101010101" pitchFamily="49" charset="-122"/>
                <a:cs typeface="楷体" panose="02010609060101010101" charset="-122"/>
                <a:sym typeface="+mn-ea"/>
              </a:rPr>
              <a:t>  )  </a:t>
            </a:r>
            <a:endParaRPr lang="en-US" altLang="zh-CN" sz="3200" b="1" dirty="0" smtClean="0">
              <a:latin typeface="楷体" panose="02010609060101010101" pitchFamily="49" charset="-122"/>
              <a:ea typeface="楷体" panose="02010609060101010101" pitchFamily="49" charset="-122"/>
              <a:cs typeface="楷体" panose="02010609060101010101" charset="-122"/>
              <a:sym typeface="+mn-ea"/>
            </a:endParaRPr>
          </a:p>
        </p:txBody>
      </p:sp>
      <p:sp>
        <p:nvSpPr>
          <p:cNvPr id="4" name="文本框 3"/>
          <p:cNvSpPr txBox="1"/>
          <p:nvPr/>
        </p:nvSpPr>
        <p:spPr>
          <a:xfrm>
            <a:off x="2180959" y="1841864"/>
            <a:ext cx="577497"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咱</a:t>
            </a:r>
          </a:p>
        </p:txBody>
      </p:sp>
      <p:sp>
        <p:nvSpPr>
          <p:cNvPr id="8" name="文本框 7"/>
          <p:cNvSpPr txBox="1"/>
          <p:nvPr/>
        </p:nvSpPr>
        <p:spPr>
          <a:xfrm>
            <a:off x="3294596" y="1873465"/>
            <a:ext cx="115212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咱们</a:t>
            </a:r>
          </a:p>
        </p:txBody>
      </p:sp>
      <p:sp>
        <p:nvSpPr>
          <p:cNvPr id="14" name="文本框 7"/>
          <p:cNvSpPr txBox="1"/>
          <p:nvPr/>
        </p:nvSpPr>
        <p:spPr>
          <a:xfrm>
            <a:off x="5907081" y="1815174"/>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蜡</a:t>
            </a:r>
          </a:p>
        </p:txBody>
      </p:sp>
      <p:sp>
        <p:nvSpPr>
          <p:cNvPr id="15" name="文本框 7"/>
          <p:cNvSpPr txBox="1"/>
          <p:nvPr/>
        </p:nvSpPr>
        <p:spPr>
          <a:xfrm>
            <a:off x="3268328" y="3305102"/>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胃口</a:t>
            </a:r>
          </a:p>
        </p:txBody>
      </p:sp>
      <p:sp>
        <p:nvSpPr>
          <p:cNvPr id="16" name="文本框 7"/>
          <p:cNvSpPr txBox="1"/>
          <p:nvPr/>
        </p:nvSpPr>
        <p:spPr>
          <a:xfrm>
            <a:off x="5886884" y="3272666"/>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乎</a:t>
            </a:r>
            <a:endParaRPr lang="zh-CN" altLang="en-US" sz="2800" b="1" dirty="0">
              <a:solidFill>
                <a:srgbClr val="FF0000"/>
              </a:solidFill>
              <a:latin typeface="楷体" panose="02010609060101010101" charset="-122"/>
              <a:ea typeface="楷体" panose="02010609060101010101" charset="-122"/>
            </a:endParaRPr>
          </a:p>
        </p:txBody>
      </p:sp>
      <p:sp>
        <p:nvSpPr>
          <p:cNvPr id="17" name="文本框 7"/>
          <p:cNvSpPr txBox="1"/>
          <p:nvPr/>
        </p:nvSpPr>
        <p:spPr>
          <a:xfrm>
            <a:off x="6822988" y="1815174"/>
            <a:ext cx="1152128"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蜡烛</a:t>
            </a:r>
          </a:p>
        </p:txBody>
      </p:sp>
      <p:sp>
        <p:nvSpPr>
          <p:cNvPr id="20" name="文本框 7"/>
          <p:cNvSpPr txBox="1"/>
          <p:nvPr/>
        </p:nvSpPr>
        <p:spPr>
          <a:xfrm>
            <a:off x="6822988" y="3291830"/>
            <a:ext cx="136815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rPr>
              <a:t>几乎</a:t>
            </a:r>
            <a:endParaRPr lang="zh-CN" altLang="en-US" sz="2800" b="1" dirty="0">
              <a:solidFill>
                <a:srgbClr val="FF0000"/>
              </a:solidFill>
              <a:latin typeface="楷体" panose="02010609060101010101" charset="-122"/>
              <a:ea typeface="楷体" panose="02010609060101010101" charset="-122"/>
            </a:endParaRPr>
          </a:p>
        </p:txBody>
      </p:sp>
      <p:sp>
        <p:nvSpPr>
          <p:cNvPr id="24" name="文本框 7"/>
          <p:cNvSpPr txBox="1"/>
          <p:nvPr/>
        </p:nvSpPr>
        <p:spPr>
          <a:xfrm>
            <a:off x="2149364" y="330817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胃</a:t>
            </a:r>
          </a:p>
        </p:txBody>
      </p:sp>
    </p:spTree>
    <p:extLst>
      <p:ext uri="{BB962C8B-B14F-4D97-AF65-F5344CB8AC3E}">
        <p14:creationId xmlns:p14="http://schemas.microsoft.com/office/powerpoint/2010/main" val="1950777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4" grpId="0"/>
      <p:bldP spid="15" grpId="0"/>
      <p:bldP spid="16" grpId="0"/>
      <p:bldP spid="17" grpId="0"/>
      <p:bldP spid="20"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8032" y="431132"/>
            <a:ext cx="8604448" cy="4228850"/>
          </a:xfrm>
          <a:prstGeom prst="rect">
            <a:avLst/>
          </a:prstGeom>
          <a:noFill/>
        </p:spPr>
        <p:txBody>
          <a:bodyPr wrap="square" rtlCol="0">
            <a:spAutoFit/>
          </a:bodyPr>
          <a:lstStyle/>
          <a:p>
            <a:pPr>
              <a:lnSpc>
                <a:spcPct val="120000"/>
              </a:lnSpc>
            </a:pPr>
            <a:r>
              <a:rPr lang="zh-CN" altLang="en-US" sz="2800" dirty="0" smtClean="0">
                <a:latin typeface="+mn-ea"/>
              </a:rPr>
              <a:t>三</a:t>
            </a:r>
            <a:r>
              <a:rPr lang="zh-CN" altLang="en-US" sz="2800" dirty="0">
                <a:latin typeface="+mn-ea"/>
              </a:rPr>
              <a:t>、给红色字选择正确的解释。</a:t>
            </a:r>
            <a:endParaRPr lang="en-US" altLang="zh-CN" sz="2800" dirty="0">
              <a:latin typeface="+mn-ea"/>
            </a:endParaRPr>
          </a:p>
          <a:p>
            <a:pPr>
              <a:lnSpc>
                <a:spcPct val="120000"/>
              </a:lnSpc>
            </a:pPr>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富</a:t>
            </a:r>
            <a:r>
              <a:rPr lang="zh-CN" altLang="en-US" sz="2800" dirty="0">
                <a:latin typeface="宋体" panose="02010600030101010101" pitchFamily="2" charset="-122"/>
                <a:ea typeface="宋体" panose="02010600030101010101" pitchFamily="2" charset="-122"/>
                <a:cs typeface="楷体" panose="02010609060101010101" charset="-122"/>
                <a:sym typeface="+mn-ea"/>
              </a:rPr>
              <a:t>：</a:t>
            </a:r>
            <a:r>
              <a:rPr lang="zh-CN" altLang="en-US" sz="2800" b="1" dirty="0">
                <a:latin typeface="宋体" panose="02010600030101010101" pitchFamily="2" charset="-122"/>
                <a:ea typeface="宋体" panose="02010600030101010101" pitchFamily="2" charset="-122"/>
                <a:cs typeface="楷体" panose="02010609060101010101" charset="-122"/>
                <a:sym typeface="+mn-ea"/>
              </a:rPr>
              <a:t>①财产多（跟“贫、穷”相对）</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。②</a:t>
            </a:r>
            <a:r>
              <a:rPr lang="zh-CN" altLang="en-US" sz="2800" b="1" dirty="0">
                <a:latin typeface="宋体" panose="02010600030101010101" pitchFamily="2" charset="-122"/>
                <a:ea typeface="宋体" panose="02010600030101010101" pitchFamily="2" charset="-122"/>
                <a:cs typeface="楷体" panose="02010609060101010101" charset="-122"/>
                <a:sym typeface="+mn-ea"/>
              </a:rPr>
              <a:t>使变富</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en-US" altLang="zh-CN" sz="2800" b="1" dirty="0" smtClean="0">
              <a:latin typeface="宋体" panose="02010600030101010101" pitchFamily="2" charset="-122"/>
              <a:ea typeface="宋体" panose="02010600030101010101" pitchFamily="2" charset="-122"/>
              <a:cs typeface="楷体" panose="02010609060101010101" charset="-122"/>
              <a:sym typeface="+mn-ea"/>
            </a:endParaRPr>
          </a:p>
          <a:p>
            <a:pPr>
              <a:lnSpc>
                <a:spcPct val="120000"/>
              </a:lnSpc>
            </a:pPr>
            <a:r>
              <a:rPr lang="en-US" altLang="zh-CN" sz="2800" b="1" dirty="0">
                <a:latin typeface="宋体" panose="02010600030101010101" pitchFamily="2" charset="-122"/>
                <a:ea typeface="宋体" panose="02010600030101010101" pitchFamily="2" charset="-122"/>
                <a:cs typeface="楷体" panose="02010609060101010101" charset="-122"/>
                <a:sym typeface="+mn-ea"/>
              </a:rPr>
              <a:t> </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③</a:t>
            </a:r>
            <a:r>
              <a:rPr lang="zh-CN" altLang="en-US" sz="2800" b="1" dirty="0">
                <a:latin typeface="宋体" panose="02010600030101010101" pitchFamily="2" charset="-122"/>
                <a:ea typeface="宋体" panose="02010600030101010101" pitchFamily="2" charset="-122"/>
                <a:cs typeface="楷体" panose="02010609060101010101" charset="-122"/>
                <a:sym typeface="+mn-ea"/>
              </a:rPr>
              <a:t>资源；财产</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。④</a:t>
            </a:r>
            <a:r>
              <a:rPr lang="zh-CN" altLang="en-US" sz="2800" b="1" dirty="0">
                <a:latin typeface="宋体" panose="02010600030101010101" pitchFamily="2" charset="-122"/>
                <a:ea typeface="宋体" panose="02010600030101010101" pitchFamily="2" charset="-122"/>
                <a:cs typeface="楷体" panose="02010609060101010101" charset="-122"/>
                <a:sym typeface="+mn-ea"/>
              </a:rPr>
              <a:t>丰富；多</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en-US" altLang="zh-CN" sz="2800" b="1" dirty="0" smtClean="0">
              <a:solidFill>
                <a:srgbClr val="FF0000"/>
              </a:solidFill>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2800" b="1" dirty="0" smtClean="0">
                <a:solidFill>
                  <a:srgbClr val="FF0000"/>
                </a:solidFill>
                <a:latin typeface="楷体" panose="02010609060101010101" charset="-122"/>
                <a:ea typeface="楷体" panose="02010609060101010101" charset="-122"/>
                <a:cs typeface="楷体" panose="02010609060101010101" charset="-122"/>
                <a:sym typeface="+mn-ea"/>
              </a:rPr>
              <a:t>  </a:t>
            </a:r>
            <a:r>
              <a:rPr lang="en-US" altLang="zh-CN" sz="2800" b="1" dirty="0" smtClean="0">
                <a:latin typeface="楷体" panose="02010609060101010101" charset="-122"/>
                <a:ea typeface="楷体" panose="02010609060101010101" charset="-122"/>
                <a:cs typeface="楷体" panose="02010609060101010101" charset="-122"/>
                <a:sym typeface="+mn-ea"/>
              </a:rPr>
              <a:t>1</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亚马逊的热带雨林是世界上最为</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富</a:t>
            </a:r>
            <a:r>
              <a:rPr lang="zh-CN" altLang="en-US" sz="2800" b="1" dirty="0">
                <a:latin typeface="楷体" panose="02010609060101010101" charset="-122"/>
                <a:ea typeface="楷体" panose="02010609060101010101" charset="-122"/>
                <a:cs typeface="楷体" panose="02010609060101010101" charset="-122"/>
                <a:sym typeface="+mn-ea"/>
              </a:rPr>
              <a:t>饶的</a:t>
            </a:r>
            <a:r>
              <a:rPr lang="zh-CN" altLang="en-US" sz="2800" b="1" dirty="0" smtClean="0">
                <a:latin typeface="楷体" panose="02010609060101010101" charset="-122"/>
                <a:ea typeface="楷体" panose="02010609060101010101" charset="-122"/>
                <a:cs typeface="楷体" panose="02010609060101010101" charset="-122"/>
                <a:sym typeface="+mn-ea"/>
              </a:rPr>
              <a:t>地方。</a:t>
            </a:r>
            <a:endParaRPr lang="en-US" altLang="zh-CN" sz="2800" b="1" dirty="0" smtClean="0">
              <a:latin typeface="楷体" panose="02010609060101010101" charset="-122"/>
              <a:ea typeface="楷体" panose="02010609060101010101" charset="-122"/>
              <a:cs typeface="楷体" panose="02010609060101010101" charset="-122"/>
              <a:sym typeface="+mn-ea"/>
            </a:endParaRPr>
          </a:p>
          <a:p>
            <a:pPr algn="r">
              <a:lnSpc>
                <a:spcPct val="120000"/>
              </a:lnSpc>
            </a:pPr>
            <a:r>
              <a:rPr lang="zh-CN" altLang="en-US"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en-US" altLang="zh-CN" sz="2800" b="1" dirty="0">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2800" b="1" dirty="0" smtClean="0">
                <a:solidFill>
                  <a:srgbClr val="FF0000"/>
                </a:solidFill>
                <a:latin typeface="楷体" panose="02010609060101010101" charset="-122"/>
                <a:ea typeface="楷体" panose="02010609060101010101" charset="-122"/>
                <a:cs typeface="楷体" panose="02010609060101010101" charset="-122"/>
                <a:sym typeface="+mn-ea"/>
              </a:rPr>
              <a:t>  </a:t>
            </a:r>
            <a:r>
              <a:rPr lang="en-US" altLang="zh-CN" sz="2800" b="1" dirty="0" smtClean="0">
                <a:latin typeface="楷体" panose="02010609060101010101" charset="-122"/>
                <a:ea typeface="楷体" panose="02010609060101010101" charset="-122"/>
                <a:cs typeface="楷体" panose="02010609060101010101" charset="-122"/>
                <a:sym typeface="+mn-ea"/>
              </a:rPr>
              <a:t>2</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财</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富</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是劳动所创造的。</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   ）</a:t>
            </a:r>
            <a:endParaRPr lang="en-US" altLang="zh-CN" sz="2800" b="1" dirty="0">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2800" b="1" dirty="0" smtClean="0">
                <a:latin typeface="楷体" panose="02010609060101010101" charset="-122"/>
                <a:ea typeface="楷体" panose="02010609060101010101" charset="-122"/>
                <a:cs typeface="楷体" panose="02010609060101010101" charset="-122"/>
                <a:sym typeface="+mn-ea"/>
              </a:rPr>
              <a:t>  3</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今日的中国</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国</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富</a:t>
            </a:r>
            <a:r>
              <a:rPr lang="zh-CN" altLang="en-US" sz="2800" b="1" dirty="0">
                <a:latin typeface="楷体" panose="02010609060101010101" charset="-122"/>
                <a:ea typeface="楷体" panose="02010609060101010101" charset="-122"/>
                <a:cs typeface="楷体" panose="02010609060101010101" charset="-122"/>
                <a:sym typeface="+mn-ea"/>
              </a:rPr>
              <a:t>民强</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连敌人也不能否认这一点</a:t>
            </a:r>
            <a:r>
              <a:rPr lang="zh-CN" altLang="en-US" sz="2800" b="1" dirty="0" smtClean="0">
                <a:latin typeface="楷体" panose="02010609060101010101" charset="-122"/>
                <a:ea typeface="楷体" panose="02010609060101010101" charset="-122"/>
                <a:cs typeface="楷体" panose="02010609060101010101" charset="-122"/>
                <a:sym typeface="+mn-ea"/>
              </a:rPr>
              <a:t>。</a:t>
            </a:r>
            <a:endParaRPr lang="en-US" altLang="zh-CN" sz="2800" b="1" dirty="0" smtClean="0">
              <a:latin typeface="楷体" panose="02010609060101010101" charset="-122"/>
              <a:ea typeface="楷体" panose="02010609060101010101" charset="-122"/>
              <a:cs typeface="楷体" panose="02010609060101010101" charset="-122"/>
              <a:sym typeface="+mn-ea"/>
            </a:endParaRPr>
          </a:p>
          <a:p>
            <a:pPr algn="r">
              <a:lnSpc>
                <a:spcPct val="120000"/>
              </a:lnSpc>
            </a:pPr>
            <a:r>
              <a:rPr lang="zh-CN" altLang="en-US"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   </a:t>
            </a:r>
            <a:r>
              <a:rPr lang="zh-CN" altLang="en-US" sz="2800" b="1" dirty="0" smtClean="0">
                <a:latin typeface="楷体" panose="02010609060101010101" charset="-122"/>
                <a:ea typeface="楷体" panose="02010609060101010101" charset="-122"/>
                <a:cs typeface="楷体" panose="02010609060101010101" charset="-122"/>
                <a:sym typeface="+mn-ea"/>
              </a:rPr>
              <a:t>）</a:t>
            </a:r>
            <a:endParaRPr lang="zh-CN" altLang="en-US" sz="3600" dirty="0"/>
          </a:p>
        </p:txBody>
      </p:sp>
      <p:sp>
        <p:nvSpPr>
          <p:cNvPr id="5" name="TextBox 4"/>
          <p:cNvSpPr txBox="1"/>
          <p:nvPr/>
        </p:nvSpPr>
        <p:spPr>
          <a:xfrm>
            <a:off x="5368439" y="2979523"/>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③</a:t>
            </a:r>
          </a:p>
        </p:txBody>
      </p:sp>
      <p:sp>
        <p:nvSpPr>
          <p:cNvPr id="6" name="TextBox 5"/>
          <p:cNvSpPr txBox="1"/>
          <p:nvPr/>
        </p:nvSpPr>
        <p:spPr>
          <a:xfrm>
            <a:off x="7884368" y="2436779"/>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④</a:t>
            </a:r>
          </a:p>
        </p:txBody>
      </p:sp>
      <p:sp>
        <p:nvSpPr>
          <p:cNvPr id="7" name="TextBox 6"/>
          <p:cNvSpPr txBox="1"/>
          <p:nvPr/>
        </p:nvSpPr>
        <p:spPr>
          <a:xfrm>
            <a:off x="7911002" y="3994321"/>
            <a:ext cx="720080" cy="584775"/>
          </a:xfrm>
          <a:prstGeom prst="rect">
            <a:avLst/>
          </a:prstGeom>
          <a:noFill/>
        </p:spPr>
        <p:txBody>
          <a:bodyPr wrap="square" rtlCol="0">
            <a:spAutoFit/>
          </a:bodyPr>
          <a:lstStyle/>
          <a:p>
            <a:r>
              <a:rPr lang="zh-CN" altLang="en-US" sz="3200" b="1" dirty="0">
                <a:solidFill>
                  <a:srgbClr val="FF0000"/>
                </a:solidFill>
                <a:latin typeface="楷体" pitchFamily="49" charset="-122"/>
                <a:ea typeface="楷体" pitchFamily="49" charset="-122"/>
              </a:rPr>
              <a:t>②</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500"/>
                                        <p:tgtEl>
                                          <p:spTgt spid="5"/>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plus(in)">
                                      <p:cBhvr>
                                        <p:cTn id="10" dur="500"/>
                                        <p:tgtEl>
                                          <p:spTgt spid="6"/>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plus(i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2455480"/>
          </a:xfrm>
          <a:prstGeom prst="rect">
            <a:avLst/>
          </a:prstGeom>
          <a:noFill/>
        </p:spPr>
        <p:txBody>
          <a:bodyPr wrap="square" rtlCol="0">
            <a:spAutoFit/>
          </a:bodyPr>
          <a:lstStyle/>
          <a:p>
            <a:pPr>
              <a:lnSpc>
                <a:spcPct val="150000"/>
              </a:lnSpc>
            </a:pPr>
            <a:r>
              <a:rPr lang="en-US" altLang="zh-CN" sz="3600" b="1" dirty="0">
                <a:latin typeface="楷体" pitchFamily="49" charset="-122"/>
                <a:ea typeface="楷体" pitchFamily="49" charset="-122"/>
              </a:rPr>
              <a:t>     </a:t>
            </a:r>
            <a:r>
              <a:rPr lang="zh-CN" altLang="en-US" sz="3600" b="1" dirty="0">
                <a:latin typeface="楷体" pitchFamily="49" charset="-122"/>
                <a:ea typeface="楷体" pitchFamily="49" charset="-122"/>
              </a:rPr>
              <a:t>掌握了这一单元的生字后，我们再一起看一看本单元有哪些需要掌握的词语吧！</a:t>
            </a:r>
          </a:p>
        </p:txBody>
      </p:sp>
    </p:spTree>
    <p:extLst>
      <p:ext uri="{BB962C8B-B14F-4D97-AF65-F5344CB8AC3E}">
        <p14:creationId xmlns:p14="http://schemas.microsoft.com/office/powerpoint/2010/main" val="758759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清香</Template>
  <TotalTime>871</TotalTime>
  <Words>3246</Words>
  <Application>Microsoft Office PowerPoint</Application>
  <PresentationFormat>全屏显示(16:9)</PresentationFormat>
  <Paragraphs>321</Paragraphs>
  <Slides>60</Slides>
  <Notes>42</Notes>
  <HiddenSlides>0</HiddenSlides>
  <MMClips>0</MMClips>
  <ScaleCrop>false</ScaleCrop>
  <HeadingPairs>
    <vt:vector size="4" baseType="variant">
      <vt:variant>
        <vt:lpstr>主题</vt:lpstr>
      </vt:variant>
      <vt:variant>
        <vt:i4>1</vt:i4>
      </vt:variant>
      <vt:variant>
        <vt:lpstr>幻灯片标题</vt:lpstr>
      </vt:variant>
      <vt:variant>
        <vt:i4>60</vt:i4>
      </vt:variant>
    </vt:vector>
  </HeadingPairs>
  <TitlesOfParts>
    <vt:vector size="61" baseType="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759</cp:revision>
  <dcterms:created xsi:type="dcterms:W3CDTF">2019-08-10T12:25:05Z</dcterms:created>
  <dcterms:modified xsi:type="dcterms:W3CDTF">2024-07-19T01:42:19Z</dcterms:modified>
</cp:coreProperties>
</file>