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notesMasterIdLst>
    <p:notesMasterId r:id="rId54"/>
  </p:notesMasterIdLst>
  <p:sldIdLst>
    <p:sldId id="257" r:id="rId2"/>
    <p:sldId id="324" r:id="rId3"/>
    <p:sldId id="258" r:id="rId4"/>
    <p:sldId id="259" r:id="rId5"/>
    <p:sldId id="260" r:id="rId6"/>
    <p:sldId id="325" r:id="rId7"/>
    <p:sldId id="326" r:id="rId8"/>
    <p:sldId id="315" r:id="rId9"/>
    <p:sldId id="316" r:id="rId10"/>
    <p:sldId id="327" r:id="rId11"/>
    <p:sldId id="261" r:id="rId12"/>
    <p:sldId id="262" r:id="rId13"/>
    <p:sldId id="293" r:id="rId14"/>
    <p:sldId id="302" r:id="rId15"/>
    <p:sldId id="265" r:id="rId16"/>
    <p:sldId id="328" r:id="rId17"/>
    <p:sldId id="329" r:id="rId18"/>
    <p:sldId id="318" r:id="rId19"/>
    <p:sldId id="330" r:id="rId20"/>
    <p:sldId id="331" r:id="rId21"/>
    <p:sldId id="264" r:id="rId22"/>
    <p:sldId id="304" r:id="rId23"/>
    <p:sldId id="332" r:id="rId24"/>
    <p:sldId id="319" r:id="rId25"/>
    <p:sldId id="266" r:id="rId26"/>
    <p:sldId id="333" r:id="rId27"/>
    <p:sldId id="310" r:id="rId28"/>
    <p:sldId id="334" r:id="rId29"/>
    <p:sldId id="267" r:id="rId30"/>
    <p:sldId id="335" r:id="rId31"/>
    <p:sldId id="336" r:id="rId32"/>
    <p:sldId id="342" r:id="rId33"/>
    <p:sldId id="320" r:id="rId34"/>
    <p:sldId id="344" r:id="rId35"/>
    <p:sldId id="337" r:id="rId36"/>
    <p:sldId id="269" r:id="rId37"/>
    <p:sldId id="270" r:id="rId38"/>
    <p:sldId id="343" r:id="rId39"/>
    <p:sldId id="271" r:id="rId40"/>
    <p:sldId id="272" r:id="rId41"/>
    <p:sldId id="273" r:id="rId42"/>
    <p:sldId id="274" r:id="rId43"/>
    <p:sldId id="311" r:id="rId44"/>
    <p:sldId id="321" r:id="rId45"/>
    <p:sldId id="338" r:id="rId46"/>
    <p:sldId id="339" r:id="rId47"/>
    <p:sldId id="340" r:id="rId48"/>
    <p:sldId id="313" r:id="rId49"/>
    <p:sldId id="307" r:id="rId50"/>
    <p:sldId id="308" r:id="rId51"/>
    <p:sldId id="341" r:id="rId52"/>
    <p:sldId id="292" r:id="rId5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65" autoAdjust="0"/>
    <p:restoredTop sz="94660"/>
  </p:normalViewPr>
  <p:slideViewPr>
    <p:cSldViewPr>
      <p:cViewPr>
        <p:scale>
          <a:sx n="100" d="100"/>
          <a:sy n="100" d="100"/>
        </p:scale>
        <p:origin x="-420" y="-240"/>
      </p:cViewPr>
      <p:guideLst>
        <p:guide orient="horz" pos="1620"/>
        <p:guide pos="4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C685-8E46-41E9-8CE0-2B15ED923F81}" type="datetimeFigureOut">
              <a:rPr lang="zh-CN" altLang="en-US" smtClean="0"/>
              <a:pPr/>
              <a:t>2022/8/1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75F12-C34E-4694-8D92-AAF6C7DCF18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570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18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934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 userDrawn="1"/>
        </p:nvSpPr>
        <p:spPr>
          <a:xfrm>
            <a:off x="107504" y="3219822"/>
            <a:ext cx="2592288" cy="17281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 descr="9c6e66273ca4b0495995df0609bc723f.jpeg"/>
          <p:cNvPicPr>
            <a:picLocks noChangeAspect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8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75656" y="1563638"/>
            <a:ext cx="637045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8000" b="1" dirty="0">
                <a:ln w="9525">
                  <a:solidFill>
                    <a:schemeClr val="bg1"/>
                  </a:solidFill>
                  <a:prstDash val="solid"/>
                </a:ln>
                <a:effectLst/>
                <a:latin typeface="黑体" pitchFamily="49" charset="-122"/>
                <a:ea typeface="黑体" pitchFamily="49" charset="-122"/>
              </a:rPr>
              <a:t>第一单元复习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3DF7FEAA-49EC-4160-A149-65E185F5AC2A}"/>
              </a:ext>
            </a:extLst>
          </p:cNvPr>
          <p:cNvGrpSpPr/>
          <p:nvPr/>
        </p:nvGrpSpPr>
        <p:grpSpPr>
          <a:xfrm>
            <a:off x="277" y="109038"/>
            <a:ext cx="3203575" cy="277124"/>
            <a:chOff x="277" y="109038"/>
            <a:chExt cx="3203575" cy="277124"/>
          </a:xfrm>
        </p:grpSpPr>
        <p:sp>
          <p:nvSpPr>
            <p:cNvPr id="9" name="矩形 8"/>
            <p:cNvSpPr/>
            <p:nvPr/>
          </p:nvSpPr>
          <p:spPr>
            <a:xfrm flipH="1">
              <a:off x="277" y="109038"/>
              <a:ext cx="3203575" cy="252095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TextBox 2"/>
            <p:cNvSpPr txBox="1"/>
            <p:nvPr/>
          </p:nvSpPr>
          <p:spPr>
            <a:xfrm>
              <a:off x="189166" y="109163"/>
              <a:ext cx="16209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/>
                <a:t>语文    三年级    上册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059582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掌握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了这一单元的生字后，我们再一起看一看本单元有哪些需要掌握的词语吧！</a:t>
            </a:r>
          </a:p>
        </p:txBody>
      </p:sp>
    </p:spTree>
    <p:extLst>
      <p:ext uri="{BB962C8B-B14F-4D97-AF65-F5344CB8AC3E}">
        <p14:creationId xmlns:p14="http://schemas.microsoft.com/office/powerpoint/2010/main" val="75875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49AAC50F-645C-45AA-BBD5-5C11131E0BCF}"/>
              </a:ext>
            </a:extLst>
          </p:cNvPr>
          <p:cNvGrpSpPr/>
          <p:nvPr/>
        </p:nvGrpSpPr>
        <p:grpSpPr>
          <a:xfrm>
            <a:off x="359532" y="906565"/>
            <a:ext cx="8424935" cy="3177353"/>
            <a:chOff x="309668" y="1262787"/>
            <a:chExt cx="8424935" cy="3330370"/>
          </a:xfrm>
        </p:grpSpPr>
        <p:sp>
          <p:nvSpPr>
            <p:cNvPr id="2" name="圆角矩形 1"/>
            <p:cNvSpPr/>
            <p:nvPr/>
          </p:nvSpPr>
          <p:spPr>
            <a:xfrm>
              <a:off x="309668" y="1262787"/>
              <a:ext cx="8424935" cy="3330370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100000">
                  <a:srgbClr val="CCFFCC"/>
                </a:gs>
                <a:gs pos="100000">
                  <a:srgbClr val="D1C39F">
                    <a:lumMod val="0"/>
                    <a:alpha val="39000"/>
                  </a:srgbClr>
                </a:gs>
              </a:gsLst>
              <a:lin ang="16200000" scaled="0"/>
            </a:gra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87851" y="1385889"/>
              <a:ext cx="7404020" cy="3193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早晨  穿戴  鲜艳  服装  打扮  敬爱  国旗  敬礼  </a:t>
              </a:r>
              <a:r>
                <a:rPr lang="zh-CN" altLang="en-US" sz="32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安静  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树枝  好奇  </a:t>
              </a:r>
              <a:r>
                <a:rPr lang="zh-CN" altLang="en-US" sz="32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招引</a:t>
              </a:r>
              <a:endPara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32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粗壮  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枝干  影子  阵雨  荒野  跳舞  狂欢  功课  放假  </a:t>
              </a:r>
              <a:r>
                <a:rPr lang="zh-CN" altLang="en-US" sz="32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互相  狂风  </a:t>
              </a:r>
              <a:r>
                <a:rPr lang="zh-CN" altLang="en-US" sz="32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自然  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能够  </a:t>
              </a:r>
              <a:r>
                <a:rPr lang="zh-CN" altLang="en-US" sz="32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双臂  急急忙忙</a:t>
              </a:r>
              <a:endPara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41910" y="24655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词语积累</a:t>
              </a:r>
            </a:p>
          </p:txBody>
        </p:sp>
      </p:grpSp>
      <p:sp>
        <p:nvSpPr>
          <p:cNvPr id="10" name="横卷形 9"/>
          <p:cNvSpPr/>
          <p:nvPr/>
        </p:nvSpPr>
        <p:spPr>
          <a:xfrm>
            <a:off x="64240" y="4201364"/>
            <a:ext cx="8964488" cy="57606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解析：进行词语积累时要注意读准字音，熟记字形，理解词意。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83768" y="33950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《大青树下的小学》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5408" y="1635646"/>
            <a:ext cx="4504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绚丽多彩：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形容色彩华丽。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D51A7E70-90CA-4D53-ABB1-F035F61D3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2167164"/>
            <a:ext cx="2507164" cy="1878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55780" y="48352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《花的学校》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60" y="1230329"/>
            <a:ext cx="8014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急急忙忙：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因为着急而行动加快，匆匆忙忙。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7A422CBE-0E84-44AB-A07B-942F964BFD2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318" y="2355726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87824" y="267494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《不懂就要问》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7064" y="843558"/>
            <a:ext cx="853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咿咿呀呀：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①指物体转动、摇动或摩擦时的声音，多用于形容桨声与胡琴声。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②指小孩子学话的声音、低哭声；有时也指鸟叫声。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437064" y="2139702"/>
            <a:ext cx="8532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糊里糊涂：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+mn-ea"/>
              </a:rPr>
              <a:t>认识模糊，不明事理。也形容思想处于模糊不清的状态。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437064" y="3150871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摇头晃脑：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形容自得其乐或自以为是的样子。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437064" y="3674091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鸦雀无声：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形容非常安静。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437064" y="4230991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一字不漏：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没有偏差，形容很全面，非常细心的意思。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3953" y="1341516"/>
            <a:ext cx="1980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ɑ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  <a:sym typeface="+mn-ea"/>
              </a:rPr>
              <a:t>b</a:t>
            </a:r>
            <a:r>
              <a:rPr lang="en-US" altLang="zh-CN" sz="3200" b="1" dirty="0" err="1">
                <a:latin typeface="汉语拼音" pitchFamily="34" charset="0"/>
                <a:cs typeface="汉语拼音" pitchFamily="34" charset="0"/>
              </a:rPr>
              <a:t>ɑ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  <a:sym typeface="+mn-ea"/>
              </a:rPr>
              <a:t>c</a:t>
            </a:r>
            <a:r>
              <a:rPr lang="zh-CN" altLang="en-US" sz="3200" b="1" dirty="0">
                <a:latin typeface="+mn-ea"/>
                <a:sym typeface="+mn-ea"/>
              </a:rPr>
              <a:t>式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419876" y="555526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急急忙忙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691775" y="555526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咿咿呀呀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419876" y="2069436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鸦雀无声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03953" y="586303"/>
            <a:ext cx="19800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ɑ</a:t>
            </a:r>
            <a:r>
              <a:rPr lang="en-US" altLang="zh-CN" sz="3200" b="1" dirty="0" err="1">
                <a:latin typeface="汉语拼音" pitchFamily="34" charset="0"/>
                <a:cs typeface="汉语拼音" pitchFamily="34" charset="0"/>
              </a:rPr>
              <a:t>ɑ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bb</a:t>
            </a:r>
            <a:r>
              <a:rPr lang="zh-CN" altLang="en-US" sz="3200" b="1" dirty="0">
                <a:latin typeface="+mn-ea"/>
              </a:rPr>
              <a:t>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03953" y="2130991"/>
            <a:ext cx="19800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+mn-ea"/>
              </a:rPr>
              <a:t>表示比喻</a:t>
            </a:r>
          </a:p>
        </p:txBody>
      </p:sp>
      <p:sp>
        <p:nvSpPr>
          <p:cNvPr id="16" name="文本框 2"/>
          <p:cNvSpPr txBox="1"/>
          <p:nvPr/>
        </p:nvSpPr>
        <p:spPr>
          <a:xfrm>
            <a:off x="1003953" y="2923079"/>
            <a:ext cx="1980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ym typeface="+mn-ea"/>
              </a:rPr>
              <a:t>含有数字</a:t>
            </a:r>
          </a:p>
        </p:txBody>
      </p:sp>
      <p:sp>
        <p:nvSpPr>
          <p:cNvPr id="17" name="文本框 9"/>
          <p:cNvSpPr txBox="1"/>
          <p:nvPr/>
        </p:nvSpPr>
        <p:spPr>
          <a:xfrm>
            <a:off x="3419876" y="2861524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一字不漏</a:t>
            </a:r>
          </a:p>
        </p:txBody>
      </p:sp>
      <p:sp>
        <p:nvSpPr>
          <p:cNvPr id="19" name="文本框 9"/>
          <p:cNvSpPr txBox="1"/>
          <p:nvPr/>
        </p:nvSpPr>
        <p:spPr>
          <a:xfrm>
            <a:off x="3419876" y="1310739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糊里糊涂</a:t>
            </a:r>
          </a:p>
        </p:txBody>
      </p:sp>
      <p:sp>
        <p:nvSpPr>
          <p:cNvPr id="20" name="圆角矩形标注 19"/>
          <p:cNvSpPr/>
          <p:nvPr/>
        </p:nvSpPr>
        <p:spPr>
          <a:xfrm>
            <a:off x="1115616" y="3766271"/>
            <a:ext cx="7416824" cy="1020309"/>
          </a:xfrm>
          <a:prstGeom prst="wedgeRoundRectCallout">
            <a:avLst>
              <a:gd name="adj1" fmla="val -20833"/>
              <a:gd name="adj2" fmla="val 459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chemeClr val="bg1"/>
                </a:solidFill>
              </a:rPr>
              <a:t>    </a:t>
            </a:r>
            <a:r>
              <a:rPr lang="zh-CN" altLang="en-US" sz="2400" dirty="0" smtClean="0">
                <a:solidFill>
                  <a:schemeClr val="bg1"/>
                </a:solidFill>
              </a:rPr>
              <a:t>    四</a:t>
            </a:r>
            <a:r>
              <a:rPr lang="zh-CN" altLang="en-US" sz="2400" dirty="0">
                <a:solidFill>
                  <a:schemeClr val="bg1"/>
                </a:solidFill>
              </a:rPr>
              <a:t>字成语常出现的题型是仿写和理解成语意思，所以平时要注意积累。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4" grpId="0"/>
      <p:bldP spid="17" grpId="0"/>
      <p:bldP spid="19" grpId="0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24" y="1086792"/>
            <a:ext cx="8494395" cy="379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  <a:sym typeface="+mn-ea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sym typeface="+mn-ea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sym typeface="+mn-ea"/>
              </a:rPr>
              <a:t>）鸦雀无声（含有比喻的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sym typeface="+mn-ea"/>
              </a:rPr>
              <a:t>）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___________   ___________   ____________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）一字不漏（含有数字的）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___________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___________   ____________</a:t>
            </a:r>
          </a:p>
          <a:p>
            <a:pPr>
              <a:lnSpc>
                <a:spcPct val="14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）急急忙忙（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AABB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式）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___________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___________   ____________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58860" y="1777791"/>
            <a:ext cx="183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门庭若市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70926" y="1777791"/>
            <a:ext cx="182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铁证如山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504580" y="4186406"/>
            <a:ext cx="2147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浩浩荡荡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061208" y="1762551"/>
            <a:ext cx="19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爱财如命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99488" y="2981759"/>
            <a:ext cx="1880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九牛二虎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499818" y="2981759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七上八下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69848" y="419951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红红火火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084168" y="2995087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百密一疏</a:t>
            </a:r>
          </a:p>
        </p:txBody>
      </p:sp>
      <p:sp>
        <p:nvSpPr>
          <p:cNvPr id="21" name="文本框 6"/>
          <p:cNvSpPr txBox="1"/>
          <p:nvPr/>
        </p:nvSpPr>
        <p:spPr>
          <a:xfrm>
            <a:off x="6156176" y="4191443"/>
            <a:ext cx="2147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团团圆圆</a:t>
            </a:r>
          </a:p>
        </p:txBody>
      </p:sp>
      <p:sp>
        <p:nvSpPr>
          <p:cNvPr id="13" name="文本框 17"/>
          <p:cNvSpPr txBox="1"/>
          <p:nvPr/>
        </p:nvSpPr>
        <p:spPr>
          <a:xfrm>
            <a:off x="539552" y="695618"/>
            <a:ext cx="2818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仿写成语。</a:t>
            </a:r>
          </a:p>
        </p:txBody>
      </p:sp>
      <p:sp>
        <p:nvSpPr>
          <p:cNvPr id="14" name="文本框 8"/>
          <p:cNvSpPr txBox="1"/>
          <p:nvPr/>
        </p:nvSpPr>
        <p:spPr>
          <a:xfrm>
            <a:off x="467544" y="123478"/>
            <a:ext cx="2016224" cy="58477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5" grpId="0"/>
      <p:bldP spid="16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179175"/>
            <a:ext cx="84943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摇（  </a:t>
            </a:r>
            <a:r>
              <a:rPr lang="zh-CN" altLang="en-US" sz="24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4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晃（  </a:t>
            </a:r>
            <a:r>
              <a:rPr lang="zh-CN" altLang="en-US" sz="24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披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）散（  ） 张（  ）舞（  ）  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提（  ）吊（  ）  （  ）忙（  ）乱 （  ）干（  ）燥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）这些成语都是和人有关的，我还能写</a:t>
            </a:r>
            <a:endParaRPr lang="en-US" altLang="zh-CN" sz="2400" b="1" u="sng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___________   ___________   ____________</a:t>
            </a:r>
          </a:p>
          <a:p>
            <a:pPr>
              <a:lnSpc>
                <a:spcPct val="140000"/>
              </a:lnSpc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）画“</a:t>
            </a:r>
            <a:r>
              <a:rPr lang="zh-CN" altLang="en-US" sz="24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 的成语的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意思你知道吗？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23928" y="124918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头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16974" y="123932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头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516216" y="122156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牙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79822" y="2758157"/>
            <a:ext cx="1880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眼疾手快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47864" y="2758157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面红耳赤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508104" y="2758157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三头六臂</a:t>
            </a:r>
          </a:p>
        </p:txBody>
      </p:sp>
      <p:sp>
        <p:nvSpPr>
          <p:cNvPr id="13" name="文本框 17"/>
          <p:cNvSpPr txBox="1"/>
          <p:nvPr/>
        </p:nvSpPr>
        <p:spPr>
          <a:xfrm>
            <a:off x="467544" y="645502"/>
            <a:ext cx="5307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补充成语，然后填空。</a:t>
            </a:r>
          </a:p>
        </p:txBody>
      </p:sp>
      <p:sp>
        <p:nvSpPr>
          <p:cNvPr id="17" name="文本框 4"/>
          <p:cNvSpPr txBox="1"/>
          <p:nvPr/>
        </p:nvSpPr>
        <p:spPr>
          <a:xfrm>
            <a:off x="5138202" y="123044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发</a:t>
            </a:r>
          </a:p>
        </p:txBody>
      </p:sp>
      <p:sp>
        <p:nvSpPr>
          <p:cNvPr id="19" name="文本框 4"/>
          <p:cNvSpPr txBox="1"/>
          <p:nvPr/>
        </p:nvSpPr>
        <p:spPr>
          <a:xfrm>
            <a:off x="1015990" y="1764117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心</a:t>
            </a:r>
          </a:p>
        </p:txBody>
      </p:sp>
      <p:sp>
        <p:nvSpPr>
          <p:cNvPr id="20" name="文本框 4"/>
          <p:cNvSpPr txBox="1"/>
          <p:nvPr/>
        </p:nvSpPr>
        <p:spPr>
          <a:xfrm>
            <a:off x="3437628" y="174337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手</a:t>
            </a:r>
          </a:p>
        </p:txBody>
      </p:sp>
      <p:sp>
        <p:nvSpPr>
          <p:cNvPr id="22" name="文本框 4"/>
          <p:cNvSpPr txBox="1"/>
          <p:nvPr/>
        </p:nvSpPr>
        <p:spPr>
          <a:xfrm>
            <a:off x="4711698" y="1750045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脚</a:t>
            </a:r>
          </a:p>
        </p:txBody>
      </p:sp>
      <p:sp>
        <p:nvSpPr>
          <p:cNvPr id="23" name="文本框 4"/>
          <p:cNvSpPr txBox="1"/>
          <p:nvPr/>
        </p:nvSpPr>
        <p:spPr>
          <a:xfrm>
            <a:off x="6070972" y="177987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口</a:t>
            </a:r>
          </a:p>
        </p:txBody>
      </p:sp>
      <p:sp>
        <p:nvSpPr>
          <p:cNvPr id="24" name="文本框 15"/>
          <p:cNvSpPr txBox="1"/>
          <p:nvPr/>
        </p:nvSpPr>
        <p:spPr>
          <a:xfrm>
            <a:off x="1111056" y="3867894"/>
            <a:ext cx="6701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形容自己感觉很有乐趣或自己认为很不差的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样子。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2240126" y="124820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脑</a:t>
            </a:r>
          </a:p>
        </p:txBody>
      </p:sp>
      <p:sp>
        <p:nvSpPr>
          <p:cNvPr id="25" name="文本框 7"/>
          <p:cNvSpPr txBox="1"/>
          <p:nvPr/>
        </p:nvSpPr>
        <p:spPr>
          <a:xfrm>
            <a:off x="7740352" y="122156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爪</a:t>
            </a:r>
          </a:p>
        </p:txBody>
      </p:sp>
      <p:sp>
        <p:nvSpPr>
          <p:cNvPr id="26" name="文本框 7"/>
          <p:cNvSpPr txBox="1"/>
          <p:nvPr/>
        </p:nvSpPr>
        <p:spPr>
          <a:xfrm>
            <a:off x="2240126" y="1755239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胆</a:t>
            </a:r>
          </a:p>
        </p:txBody>
      </p:sp>
      <p:sp>
        <p:nvSpPr>
          <p:cNvPr id="27" name="文本框 7"/>
          <p:cNvSpPr txBox="1"/>
          <p:nvPr/>
        </p:nvSpPr>
        <p:spPr>
          <a:xfrm>
            <a:off x="7312864" y="174337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舌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6" grpId="0"/>
      <p:bldP spid="17" grpId="0"/>
      <p:bldP spid="19" grpId="0"/>
      <p:bldP spid="20" grpId="0"/>
      <p:bldP spid="22" grpId="0"/>
      <p:bldP spid="23" grpId="0"/>
      <p:bldP spid="24" grpId="0"/>
      <p:bldP spid="21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1151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根据要求写成语。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101885"/>
            <a:ext cx="864096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）表示颜色的，如：绚丽多彩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___________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___________   ____________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）和人体有关的，如：摇头晃脑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___________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___________   ____________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）含有数字的，如：一字不漏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___________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___________   ____________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3648" y="1626593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五颜六色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3928" y="1626593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五彩缤纷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44208" y="1626593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万紫千红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1754" y="264375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手舞足蹈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手忙脚乱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44208" y="264375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面红耳赤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85242" y="3679029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一五一十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23928" y="365187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十拿九稳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44208" y="368660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五湖四海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066547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    本单元有很多描写充满画面感的句子，让我们一起来总结一下吧！</a:t>
            </a:r>
          </a:p>
        </p:txBody>
      </p:sp>
    </p:spTree>
    <p:extLst>
      <p:ext uri="{BB962C8B-B14F-4D97-AF65-F5344CB8AC3E}">
        <p14:creationId xmlns:p14="http://schemas.microsoft.com/office/powerpoint/2010/main" val="422061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15566"/>
            <a:ext cx="76932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亲爱的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同学们，在第一单元中，我们学习了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大青树下的小学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花的学校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不懂就要问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以及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语文园地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，让我们一起来复习一下本单元的知识吧！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 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首先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让我们一起来看看本单元有哪些需要注意的生字。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0808" y="1131590"/>
            <a:ext cx="8409664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1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早晨，  山坡上，  坪坝里，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条条开着绒球花和太阳花的小路上，走来了许多小学生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  汉族   ，  傣族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  景颇族    ，   阿昌族和德昂族   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（《大青树下的小学》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41151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排比句</a:t>
              </a:r>
            </a:p>
          </p:txBody>
        </p:sp>
      </p:grpSp>
      <p:sp>
        <p:nvSpPr>
          <p:cNvPr id="24" name="横卷形 23"/>
          <p:cNvSpPr/>
          <p:nvPr/>
        </p:nvSpPr>
        <p:spPr>
          <a:xfrm>
            <a:off x="539552" y="3507854"/>
            <a:ext cx="8280920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</a:rPr>
              <a:t>用排比的写法，写出了大青树小学的学生来自不同的民族。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848417" y="1146830"/>
            <a:ext cx="7668783" cy="2093146"/>
            <a:chOff x="848417" y="1146830"/>
            <a:chExt cx="7668783" cy="2093146"/>
          </a:xfrm>
        </p:grpSpPr>
        <p:sp>
          <p:nvSpPr>
            <p:cNvPr id="13" name="TextBox 12"/>
            <p:cNvSpPr txBox="1"/>
            <p:nvPr/>
          </p:nvSpPr>
          <p:spPr>
            <a:xfrm>
              <a:off x="2683465" y="11590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从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73228" y="11590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从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78952" y="11468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从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890368" y="1692414"/>
              <a:ext cx="6268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itchFamily="49" charset="-122"/>
                  <a:ea typeface="楷体" pitchFamily="49" charset="-122"/>
                </a:rPr>
                <a:t>有    </a:t>
              </a:r>
              <a:r>
                <a:rPr lang="zh-CN" altLang="en-US" sz="2800" b="1" dirty="0" smtClean="0">
                  <a:solidFill>
                    <a:srgbClr val="00B050"/>
                  </a:solidFill>
                  <a:latin typeface="楷体" pitchFamily="49" charset="-122"/>
                  <a:ea typeface="楷体" pitchFamily="49" charset="-122"/>
                </a:rPr>
                <a:t> </a:t>
              </a:r>
              <a:endParaRPr lang="zh-CN" altLang="en-US" sz="2800" b="1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92617" y="216991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itchFamily="49" charset="-122"/>
                  <a:ea typeface="楷体" pitchFamily="49" charset="-122"/>
                </a:rPr>
                <a:t>有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71800" y="216747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itchFamily="49" charset="-122"/>
                  <a:ea typeface="楷体" pitchFamily="49" charset="-122"/>
                </a:rPr>
                <a:t>的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96136" y="2162066"/>
              <a:ext cx="10588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00B050"/>
                  </a:solidFill>
                  <a:latin typeface="楷体" pitchFamily="49" charset="-122"/>
                  <a:ea typeface="楷体" pitchFamily="49" charset="-122"/>
                </a:rPr>
                <a:t>还有</a:t>
              </a:r>
              <a:endParaRPr lang="zh-CN" altLang="en-US" sz="2800" b="1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48417" y="2194608"/>
              <a:ext cx="5453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rgbClr val="00B050"/>
                  </a:solidFill>
                  <a:latin typeface="楷体" pitchFamily="49" charset="-122"/>
                  <a:ea typeface="楷体" pitchFamily="49" charset="-122"/>
                </a:rPr>
                <a:t>的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93584" y="216991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itchFamily="49" charset="-122"/>
                  <a:ea typeface="楷体" pitchFamily="49" charset="-122"/>
                </a:rPr>
                <a:t>有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00164" y="217730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itchFamily="49" charset="-122"/>
                  <a:ea typeface="楷体" pitchFamily="49" charset="-122"/>
                </a:rPr>
                <a:t>的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26156" y="271675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itchFamily="49" charset="-122"/>
                  <a:ea typeface="楷体" pitchFamily="49" charset="-122"/>
                </a:rPr>
                <a:t>的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3528" y="771550"/>
            <a:ext cx="8568951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2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同学们   在校园里欢唱的小鸟打招呼，   敬爱的老师问好，  高高飘扬的国旗敬礼。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（《大青树下的小学》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97304" y="131661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向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68344" y="131661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向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99792" y="183160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向</a:t>
            </a:r>
          </a:p>
        </p:txBody>
      </p:sp>
      <p:sp>
        <p:nvSpPr>
          <p:cNvPr id="24" name="横卷形 23"/>
          <p:cNvSpPr/>
          <p:nvPr/>
        </p:nvSpPr>
        <p:spPr>
          <a:xfrm>
            <a:off x="935088" y="3291830"/>
            <a:ext cx="7597352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</a:rPr>
              <a:t>用排比的写法，写出了大青树小学的学生很有礼貌。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3568" y="1275606"/>
            <a:ext cx="7559628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你没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看见他们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是怎样地急着要到那儿去吗？你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不知道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们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为什么那样急急忙忙吗？ 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（《花的学校》）</a:t>
            </a:r>
            <a:endParaRPr lang="en-US" altLang="zh-CN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38866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反问句</a:t>
              </a:r>
            </a:p>
          </p:txBody>
        </p:sp>
      </p:grpSp>
      <p:sp>
        <p:nvSpPr>
          <p:cNvPr id="9" name="横卷形 8"/>
          <p:cNvSpPr/>
          <p:nvPr/>
        </p:nvSpPr>
        <p:spPr>
          <a:xfrm>
            <a:off x="1115616" y="3291830"/>
            <a:ext cx="6984776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两个反问句，表达了花孩子急于回家的强烈愿望。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7016" y="1085248"/>
            <a:ext cx="838944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孙中山想：这样糊里糊涂地背，有什么用呢？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（《不懂就要问》）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1547664" y="3003798"/>
            <a:ext cx="5904656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反问句，说明了孙中山严谨的求学态度。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0" y="62753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流程图: 延期 2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楷体" panose="02010609060101010101" charset="-122"/>
                  <a:ea typeface="楷体" panose="02010609060101010101" charset="-122"/>
                </a:rPr>
                <a:t>借代</a:t>
              </a:r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句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107504" y="1566540"/>
            <a:ext cx="9036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那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鲜艳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的服装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，把学校打扮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得绚丽多彩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（《大青树下的小学》）</a:t>
            </a:r>
            <a:endParaRPr lang="zh-CN" altLang="en-US" sz="32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2915816" y="2087914"/>
            <a:ext cx="108201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3275856" y="742049"/>
            <a:ext cx="2557486" cy="7128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借代为穿着民族服装的孩子们</a:t>
            </a:r>
          </a:p>
        </p:txBody>
      </p:sp>
      <p:sp>
        <p:nvSpPr>
          <p:cNvPr id="8" name="横卷形 7"/>
          <p:cNvSpPr/>
          <p:nvPr/>
        </p:nvSpPr>
        <p:spPr>
          <a:xfrm>
            <a:off x="1907704" y="3147814"/>
            <a:ext cx="6048672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说明了这些孩子把学校打扮得很漂亮。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134492"/>
            <a:ext cx="79770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1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湿润的东风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走过荒野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，在竹林中吹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着风笛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（《花的学校》）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grpSp>
        <p:nvGrpSpPr>
          <p:cNvPr id="3" name="组合 3"/>
          <p:cNvGrpSpPr/>
          <p:nvPr/>
        </p:nvGrpSpPr>
        <p:grpSpPr>
          <a:xfrm>
            <a:off x="0" y="483518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拟人句</a:t>
              </a: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3069435" y="1666126"/>
            <a:ext cx="95842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横卷形 8"/>
          <p:cNvSpPr/>
          <p:nvPr/>
        </p:nvSpPr>
        <p:spPr>
          <a:xfrm>
            <a:off x="1370917" y="3086679"/>
            <a:ext cx="6297427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把东风当作人来写，是一种新鲜的表达方式。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5860" y="1002090"/>
            <a:ext cx="85166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于是，一群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一群的花从无人知道的地方突然跑出来，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在绿草上跳舞，狂欢。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（《花的学校》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522358" y="2067694"/>
            <a:ext cx="222570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横卷形 8"/>
          <p:cNvSpPr/>
          <p:nvPr/>
        </p:nvSpPr>
        <p:spPr>
          <a:xfrm>
            <a:off x="2251924" y="3075806"/>
            <a:ext cx="5200396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写出了花在风雨中自由快乐的样子。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5860" y="1134492"/>
            <a:ext cx="85166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3.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树枝在林中互相碰触着，绿叶在狂风里簌簌地响，雷云拍着大手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《花的学校》）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9" name="横卷形 8"/>
          <p:cNvSpPr/>
          <p:nvPr/>
        </p:nvSpPr>
        <p:spPr>
          <a:xfrm>
            <a:off x="2771800" y="3003798"/>
            <a:ext cx="3888432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</a:rPr>
              <a:t>写出了当时的天气情况。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3364" y="846460"/>
            <a:ext cx="79050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这时，花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孩子们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便穿了紫的、黄的、白的衣裳，冲了出来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《花的学校》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2699792" y="2715766"/>
            <a:ext cx="3888432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说明了花孩子渴望自由。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5458" y="1117506"/>
            <a:ext cx="87490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如果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他们想在放学以前出来游戏，他们的老师是要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罚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他们的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《花的学校》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-6802" y="339502"/>
            <a:ext cx="4355976" cy="940357"/>
            <a:chOff x="458" y="988"/>
            <a:chExt cx="4134" cy="168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4134" cy="167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含有关联词语的句子</a:t>
              </a:r>
            </a:p>
          </p:txBody>
        </p:sp>
      </p:grpSp>
      <p:sp>
        <p:nvSpPr>
          <p:cNvPr id="6" name="横卷形 5"/>
          <p:cNvSpPr/>
          <p:nvPr/>
        </p:nvSpPr>
        <p:spPr>
          <a:xfrm>
            <a:off x="971600" y="3075806"/>
            <a:ext cx="7128792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假设关系的句子，写出了花的不自由。贴近生活。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标注 29">
            <a:extLst>
              <a:ext uri="{FF2B5EF4-FFF2-40B4-BE49-F238E27FC236}">
                <a16:creationId xmlns:a16="http://schemas.microsoft.com/office/drawing/2014/main" xmlns="" id="{23CCD877-865F-44DA-A487-632056F50083}"/>
              </a:ext>
            </a:extLst>
          </p:cNvPr>
          <p:cNvSpPr/>
          <p:nvPr/>
        </p:nvSpPr>
        <p:spPr>
          <a:xfrm>
            <a:off x="497280" y="1362854"/>
            <a:ext cx="4104456" cy="14401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4"/>
          <p:cNvGrpSpPr/>
          <p:nvPr/>
        </p:nvGrpSpPr>
        <p:grpSpPr>
          <a:xfrm>
            <a:off x="-140271" y="300807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易读错的字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60030" y="194082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摔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59654" y="1383618"/>
            <a:ext cx="12009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sh</a:t>
            </a: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uāi</a:t>
            </a:r>
            <a:endParaRPr lang="zh-CN" altLang="en-US" sz="3200" dirty="0">
              <a:latin typeface="汉语拼音" pitchFamily="34" charset="0"/>
              <a:ea typeface="楷体" panose="02010609060101010101" charset="-122"/>
              <a:cs typeface="汉语拼音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13013" y="194082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裳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943708" y="1383618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sh</a:t>
            </a:r>
            <a:r>
              <a:rPr lang="en-US" altLang="zh-CN" sz="3200" dirty="0" smtClean="0">
                <a:latin typeface="汉语拼音" pitchFamily="34" charset="0"/>
                <a:cs typeface="汉语拼音" pitchFamily="34" charset="0"/>
              </a:rPr>
              <a:t>ɑng</a:t>
            </a:r>
            <a:endParaRPr lang="zh-CN" altLang="en-US" sz="3200" dirty="0">
              <a:latin typeface="汉语拼音" pitchFamily="34" charset="0"/>
              <a:ea typeface="楷体" panose="02010609060101010101" charset="-122"/>
              <a:cs typeface="汉语拼音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60284" y="194082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诵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824028" y="1383618"/>
            <a:ext cx="1072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s</a:t>
            </a:r>
            <a:r>
              <a:rPr lang="en-US" altLang="zh-CN" sz="3200" dirty="0">
                <a:latin typeface="汉语拼音" pitchFamily="34" charset="0"/>
                <a:cs typeface="汉语拼音" pitchFamily="34" charset="0"/>
              </a:rPr>
              <a:t>òng</a:t>
            </a:r>
            <a:endParaRPr lang="zh-CN" altLang="en-US" sz="3200" dirty="0">
              <a:latin typeface="汉语拼音" pitchFamily="34" charset="0"/>
              <a:ea typeface="楷体" panose="02010609060101010101" charset="-122"/>
              <a:cs typeface="汉语拼音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537870" y="194082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楚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91383" y="1383618"/>
            <a:ext cx="893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ch</a:t>
            </a:r>
            <a:r>
              <a:rPr lang="en-US" altLang="zh-CN" sz="3200" dirty="0">
                <a:latin typeface="汉语拼音" pitchFamily="34" charset="0"/>
                <a:cs typeface="汉语拼音" pitchFamily="34" charset="0"/>
              </a:rPr>
              <a:t>ǔ</a:t>
            </a:r>
            <a:endParaRPr lang="zh-CN" altLang="en-US"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60030" y="343584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假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02509" y="2931792"/>
            <a:ext cx="715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ji</a:t>
            </a:r>
            <a:r>
              <a:rPr lang="en-US" altLang="zh-CN" sz="3200" b="1" dirty="0">
                <a:solidFill>
                  <a:srgbClr val="FF0000"/>
                </a:solidFill>
                <a:latin typeface="汉语拼音" pitchFamily="34" charset="0"/>
                <a:ea typeface="楷体" pitchFamily="49" charset="-122"/>
                <a:cs typeface="汉语拼音" pitchFamily="34" charset="0"/>
              </a:rPr>
              <a:t>à</a:t>
            </a:r>
            <a:endParaRPr lang="zh-CN" altLang="en-US" sz="3200" dirty="0">
              <a:solidFill>
                <a:srgbClr val="FF0000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213013" y="343584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背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247477" y="2931792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bèi</a:t>
            </a:r>
            <a:endParaRPr lang="zh-CN" altLang="en-US" sz="3200" dirty="0">
              <a:solidFill>
                <a:srgbClr val="FF0000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537870" y="343584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圈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375966" y="2931790"/>
            <a:ext cx="1124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qu</a:t>
            </a:r>
            <a:r>
              <a:rPr lang="en-US" altLang="zh-CN" sz="3200" b="1" dirty="0">
                <a:solidFill>
                  <a:srgbClr val="FF0000"/>
                </a:solidFill>
                <a:latin typeface="汉语拼音" pitchFamily="34" charset="0"/>
                <a:ea typeface="黑体" pitchFamily="49" charset="-122"/>
                <a:cs typeface="汉语拼音" pitchFamily="34" charset="0"/>
              </a:rPr>
              <a:t>ā</a:t>
            </a:r>
            <a:r>
              <a:rPr lang="en-US" altLang="zh-CN" sz="3200" dirty="0" smtClean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n</a:t>
            </a:r>
            <a:endParaRPr lang="en-US" altLang="zh-CN"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E3EA6F40-904C-4594-8524-3EB72511F891}"/>
              </a:ext>
            </a:extLst>
          </p:cNvPr>
          <p:cNvGrpSpPr/>
          <p:nvPr/>
        </p:nvGrpSpPr>
        <p:grpSpPr>
          <a:xfrm>
            <a:off x="6252033" y="1419622"/>
            <a:ext cx="2136391" cy="1368152"/>
            <a:chOff x="6228184" y="1347614"/>
            <a:chExt cx="1732208" cy="1368152"/>
          </a:xfrm>
        </p:grpSpPr>
        <p:sp>
          <p:nvSpPr>
            <p:cNvPr id="33" name="横卷形 32"/>
            <p:cNvSpPr/>
            <p:nvPr/>
          </p:nvSpPr>
          <p:spPr>
            <a:xfrm>
              <a:off x="6228184" y="1347614"/>
              <a:ext cx="1634776" cy="1368152"/>
            </a:xfrm>
            <a:prstGeom prst="horizontalScroll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405933" y="1640001"/>
              <a:ext cx="155445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/>
                <a:t>注意：读准平翘舌音。</a:t>
              </a:r>
              <a:endParaRPr lang="en-US" altLang="zh-CN" sz="2400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843808" y="699542"/>
            <a:ext cx="1584176" cy="369332"/>
          </a:xfrm>
          <a:prstGeom prst="wedgeEllipseCallout">
            <a:avLst>
              <a:gd name="adj1" fmla="val -27567"/>
              <a:gd name="adj2" fmla="val 1243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翘舌音</a:t>
            </a:r>
          </a:p>
        </p:txBody>
      </p:sp>
      <p:sp>
        <p:nvSpPr>
          <p:cNvPr id="37" name="椭圆形标注 36"/>
          <p:cNvSpPr/>
          <p:nvPr/>
        </p:nvSpPr>
        <p:spPr>
          <a:xfrm>
            <a:off x="5255880" y="760957"/>
            <a:ext cx="1368152" cy="442641"/>
          </a:xfrm>
          <a:prstGeom prst="wedgeEllipseCallout">
            <a:avLst>
              <a:gd name="adj1" fmla="val -26960"/>
              <a:gd name="adj2" fmla="val 860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平舌音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FE0E0C5-7D37-429A-A5D4-66418A0594EC}"/>
              </a:ext>
            </a:extLst>
          </p:cNvPr>
          <p:cNvSpPr/>
          <p:nvPr/>
        </p:nvSpPr>
        <p:spPr>
          <a:xfrm>
            <a:off x="4824028" y="1419622"/>
            <a:ext cx="1072730" cy="14070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6" grpId="0"/>
      <p:bldP spid="8" grpId="0"/>
      <p:bldP spid="12" grpId="0"/>
      <p:bldP spid="18" grpId="0"/>
      <p:bldP spid="21" grpId="0"/>
      <p:bldP spid="26" grpId="0"/>
      <p:bldP spid="28" grpId="0"/>
      <p:bldP spid="36" grpId="0" animBg="1"/>
      <p:bldP spid="37" grpId="0" animBg="1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3" y="1206729"/>
            <a:ext cx="8208913" cy="345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楷体" panose="02010609060101010101" charset="-122"/>
              </a:rPr>
              <a:t>   </a:t>
            </a:r>
            <a:r>
              <a:rPr lang="en-US" altLang="zh-CN" sz="2800" b="1" dirty="0" smtClean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楷体" panose="02010609060101010101" charset="-122"/>
              </a:rPr>
              <a:t>1</a:t>
            </a:r>
            <a:r>
              <a:rPr lang="en-US" altLang="zh-CN" sz="2800" b="1" dirty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楷体" panose="02010609060101010101" charset="-122"/>
              </a:rPr>
              <a:t>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孙中山想：这样糊里糊涂地背，有什么用呢？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2800" b="1" dirty="0">
                <a:latin typeface="+mn-ea"/>
                <a:cs typeface="楷体" panose="02010609060101010101" charset="-122"/>
              </a:rPr>
              <a:t>（改成陈述句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）</a:t>
            </a:r>
            <a:endParaRPr lang="en-US" altLang="zh-CN" sz="2800" b="1" dirty="0" smtClean="0">
              <a:latin typeface="+mn-ea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  <a:cs typeface="楷体" panose="02010609060101010101" charset="-122"/>
                <a:sym typeface="+mn-ea"/>
              </a:rPr>
              <a:t>    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楷体" panose="02010609060101010101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湿润的东风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走过荒野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，在竹林中吹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着风笛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 </a:t>
            </a:r>
            <a:r>
              <a:rPr lang="zh-CN" altLang="en-US" sz="2800" b="1" dirty="0">
                <a:latin typeface="+mn-ea"/>
                <a:cs typeface="楷体" panose="02010609060101010101" charset="-122"/>
                <a:sym typeface="+mn-ea"/>
              </a:rPr>
              <a:t>（仿写拟人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  <a:sym typeface="+mn-ea"/>
              </a:rPr>
              <a:t>句）</a:t>
            </a:r>
            <a:endParaRPr lang="en-US" altLang="zh-CN" sz="2800" b="1" dirty="0">
              <a:latin typeface="+mn-ea"/>
              <a:cs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endParaRPr lang="zh-CN" altLang="en-US" sz="2800" u="sng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1655" y="2336562"/>
            <a:ext cx="8190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孙中山想：这样糊里糊涂地背，没有什么用。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133663" y="4004781"/>
            <a:ext cx="8190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溪水中金鱼悠闲地摇着尾巴游过来。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C74A318-91EE-4E5A-BAB0-1A404F6F8A11}"/>
              </a:ext>
            </a:extLst>
          </p:cNvPr>
          <p:cNvSpPr/>
          <p:nvPr/>
        </p:nvSpPr>
        <p:spPr>
          <a:xfrm>
            <a:off x="424351" y="126500"/>
            <a:ext cx="1627369" cy="57304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楷体" panose="02010609060101010101" charset="-122"/>
              </a:rPr>
              <a:t>巩固练习</a:t>
            </a:r>
            <a:endParaRPr lang="en-US" altLang="zh-CN" sz="2800" b="1" dirty="0">
              <a:latin typeface="新宋体" panose="02010609030101010101" charset="-122"/>
              <a:ea typeface="新宋体" panose="02010609030101010101" charset="-122"/>
              <a:cs typeface="楷体" panose="02010609060101010101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BEAA53E-4485-4614-B875-1710E6E33738}"/>
              </a:ext>
            </a:extLst>
          </p:cNvPr>
          <p:cNvSpPr txBox="1"/>
          <p:nvPr/>
        </p:nvSpPr>
        <p:spPr>
          <a:xfrm>
            <a:off x="467544" y="77155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一、按要求写句子</a:t>
            </a:r>
            <a:endParaRPr lang="en-US" altLang="zh-CN" sz="2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"/>
          <p:cNvSpPr txBox="1"/>
          <p:nvPr/>
        </p:nvSpPr>
        <p:spPr>
          <a:xfrm>
            <a:off x="326479" y="734305"/>
            <a:ext cx="8352928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  <a:cs typeface="楷体" panose="02010609060101010101" charset="-122"/>
                <a:sym typeface="+mn-ea"/>
              </a:rPr>
              <a:t>    3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如果他们想在放学以前出来游戏，他们的老师是要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他们的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  <a:sym typeface="+mn-ea"/>
              </a:rPr>
              <a:t>（用</a:t>
            </a:r>
            <a:r>
              <a:rPr lang="zh-CN" altLang="en-US" sz="2800" b="1" dirty="0">
                <a:latin typeface="+mn-ea"/>
                <a:cs typeface="楷体" panose="02010609060101010101" charset="-122"/>
                <a:sym typeface="+mn-ea"/>
              </a:rPr>
              <a:t>句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  <a:sym typeface="+mn-ea"/>
              </a:rPr>
              <a:t>中的关联</a:t>
            </a:r>
            <a:r>
              <a:rPr lang="zh-CN" altLang="en-US" sz="2800" b="1" dirty="0">
                <a:latin typeface="+mn-ea"/>
                <a:cs typeface="楷体" panose="02010609060101010101" charset="-122"/>
                <a:sym typeface="+mn-ea"/>
              </a:rPr>
              <a:t>词语造句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  <a:sym typeface="+mn-ea"/>
              </a:rPr>
              <a:t>）</a:t>
            </a:r>
            <a:endParaRPr lang="zh-CN" altLang="en-US" sz="2800" u="sng" dirty="0">
              <a:latin typeface="+mn-ea"/>
              <a:cs typeface="楷体" panose="02010609060101010101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1115616" y="1832506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如果世界上没了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空气，人类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就灭亡了。</a:t>
            </a:r>
          </a:p>
        </p:txBody>
      </p:sp>
      <p:sp>
        <p:nvSpPr>
          <p:cNvPr id="4" name="文本框 2"/>
          <p:cNvSpPr txBox="1"/>
          <p:nvPr/>
        </p:nvSpPr>
        <p:spPr>
          <a:xfrm>
            <a:off x="395536" y="2606131"/>
            <a:ext cx="8352928" cy="50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  <a:cs typeface="楷体" panose="02010609060101010101" charset="-122"/>
                <a:sym typeface="+mn-ea"/>
              </a:rPr>
              <a:t>    4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楷体" panose="02010609060101010101" charset="-122"/>
                <a:sym typeface="+mn-ea"/>
              </a:rPr>
              <a:t>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楷体" panose="02010609060101010101" charset="-122"/>
                <a:sym typeface="+mn-ea"/>
              </a:rPr>
              <a:t>铜钟敲响了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  <a:sym typeface="+mn-ea"/>
              </a:rPr>
              <a:t>（</a:t>
            </a:r>
            <a:r>
              <a:rPr lang="zh-CN" altLang="en-US" sz="2800" b="1" dirty="0">
                <a:latin typeface="+mn-ea"/>
                <a:cs typeface="楷体" panose="02010609060101010101" charset="-122"/>
                <a:sym typeface="+mn-ea"/>
              </a:rPr>
              <a:t>扩句，至少扩两处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  <a:sym typeface="+mn-ea"/>
              </a:rPr>
              <a:t>）</a:t>
            </a:r>
            <a:endParaRPr lang="zh-CN" altLang="en-US" sz="2800" u="sng" dirty="0">
              <a:latin typeface="+mn-ea"/>
              <a:cs typeface="楷体" panose="02010609060101010101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1190576" y="3291830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大青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树上的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铜钟“当当”地敲响了。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5536" y="611333"/>
            <a:ext cx="8064896" cy="1456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itchFamily="49" charset="-122"/>
                <a:ea typeface="楷体" pitchFamily="49" charset="-122"/>
                <a:cs typeface="楷体" panose="02010609060101010101" charset="-122"/>
                <a:sym typeface="+mn-ea"/>
              </a:rPr>
              <a:t>    5.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雨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一来，他们便放假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 smtClean="0">
                <a:latin typeface="+mn-ea"/>
                <a:cs typeface="楷体" panose="02010609060101010101" charset="-122"/>
                <a:sym typeface="+mn-ea"/>
              </a:rPr>
              <a:t>    你</a:t>
            </a:r>
            <a:r>
              <a:rPr lang="zh-CN" altLang="en-US" sz="2800" b="1" dirty="0">
                <a:latin typeface="+mn-ea"/>
                <a:cs typeface="楷体" panose="02010609060101010101" charset="-122"/>
                <a:sym typeface="+mn-ea"/>
              </a:rPr>
              <a:t>喜欢这样的表达吗？请照样子写一写，如，“清风一吹，他们</a:t>
            </a:r>
            <a:r>
              <a:rPr lang="en-US" altLang="zh-CN" sz="2800" b="1" dirty="0">
                <a:latin typeface="+mn-ea"/>
                <a:cs typeface="楷体" panose="02010609060101010101" charset="-122"/>
                <a:sym typeface="+mn-ea"/>
              </a:rPr>
              <a:t>……”“</a:t>
            </a:r>
            <a:r>
              <a:rPr lang="zh-CN" altLang="en-US" sz="2800" b="1" dirty="0">
                <a:latin typeface="+mn-ea"/>
                <a:cs typeface="楷体" panose="02010609060101010101" charset="-122"/>
                <a:sym typeface="+mn-ea"/>
              </a:rPr>
              <a:t>蝴蝶一来，他们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  <a:sym typeface="+mn-ea"/>
              </a:rPr>
              <a:t>……”</a:t>
            </a:r>
            <a:endParaRPr lang="en-US" altLang="zh-CN" sz="2800" b="1" dirty="0">
              <a:latin typeface="+mn-ea"/>
              <a:cs typeface="楷体" panose="02010609060101010101" charset="-122"/>
              <a:sym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337723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清风一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吹，他们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便跳起了轻快的舞。</a:t>
            </a:r>
            <a:b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蝴蝶一来，他们便撒欢了。</a:t>
            </a:r>
          </a:p>
        </p:txBody>
      </p:sp>
    </p:spTree>
    <p:extLst>
      <p:ext uri="{BB962C8B-B14F-4D97-AF65-F5344CB8AC3E}">
        <p14:creationId xmlns:p14="http://schemas.microsoft.com/office/powerpoint/2010/main" val="3521839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969571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     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6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那鲜艳的花朵，把学校变成了一座花园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800" b="1" dirty="0" smtClean="0">
                <a:latin typeface="+mn-ea"/>
              </a:rPr>
              <a:t>(</a:t>
            </a:r>
            <a:r>
              <a:rPr lang="zh-CN" altLang="en-US" sz="2800" b="1" dirty="0">
                <a:latin typeface="+mn-ea"/>
              </a:rPr>
              <a:t>改为“被”字句</a:t>
            </a:r>
            <a:r>
              <a:rPr lang="en-US" altLang="zh-CN" sz="2800" b="1" dirty="0" smtClean="0">
                <a:latin typeface="+mn-ea"/>
              </a:rPr>
              <a:t>)</a:t>
            </a:r>
            <a:endParaRPr lang="zh-CN" altLang="en-US" sz="3200" dirty="0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2571749"/>
            <a:ext cx="6588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学校被那鲜艳的花朵变成了一座花园。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865095"/>
            <a:ext cx="78488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同学们向在校园里欢唱的小鸟打招呼，向敬爱的老师问好，向高高飘扬的国旗敬礼。</a:t>
            </a:r>
          </a:p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①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通过观察我们会发现这句话中共有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________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个“向”字，可以看出同学们都非常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________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②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请你也用“向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向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向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……”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来写一句话：</a:t>
            </a:r>
          </a:p>
          <a:p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6216" y="1668745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三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36096" y="2060869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开心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3003798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同学们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向农田里的农民敬礼，向铁轨上工作的铁道工人鞠躬，向守卫在边疆的战士致以崇高的敬意。</a:t>
            </a:r>
          </a:p>
        </p:txBody>
      </p:sp>
    </p:spTree>
    <p:extLst>
      <p:ext uri="{BB962C8B-B14F-4D97-AF65-F5344CB8AC3E}">
        <p14:creationId xmlns:p14="http://schemas.microsoft.com/office/powerpoint/2010/main" val="16666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这一单元的课文中有哪些知识点呢？我们一起来复习吧！</a:t>
            </a:r>
          </a:p>
        </p:txBody>
      </p:sp>
    </p:spTree>
    <p:extLst>
      <p:ext uri="{BB962C8B-B14F-4D97-AF65-F5344CB8AC3E}">
        <p14:creationId xmlns:p14="http://schemas.microsoft.com/office/powerpoint/2010/main" val="33768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1627" y="1669946"/>
            <a:ext cx="82638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《大青树下的小学》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通过描写边疆的</a:t>
            </a:r>
            <a:r>
              <a:rPr lang="zh-CN" altLang="en-US" sz="2800" u="sng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反映了孩子们的</a:t>
            </a:r>
            <a:r>
              <a:rPr lang="zh-CN" altLang="en-US" sz="2800" u="sng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，体现了祖国各民族之间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</a:t>
            </a:r>
            <a:r>
              <a:rPr lang="zh-CN" altLang="en-US" sz="2800" u="sng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 </a:t>
            </a:r>
            <a:r>
              <a:rPr lang="zh-CN" altLang="en-US" sz="2800" u="sng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0" y="123478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本单元知识点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460250" y="170453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黑体" panose="02010609060101010101" pitchFamily="49" charset="-122"/>
                <a:sym typeface="+mn-ea"/>
              </a:rPr>
              <a:t>一所小学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210761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黑体" panose="02010609060101010101" pitchFamily="49" charset="-122"/>
                <a:sym typeface="+mn-ea"/>
              </a:rPr>
              <a:t>学习生活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5768" y="252362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友爱和团结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3528" y="96841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大青树下的小学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一文是按照怎样的顺序记叙的？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2067694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课文先写上学的路上和来到学校时的情景；再写课上和课下，最后以自豪的感情点题。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395536" y="1275606"/>
            <a:ext cx="861377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文章描写我国边疆地区的一所大青树下的小学，在学校里，各民族的小学生身着鲜艳的服装，把学校装点得绚丽多彩；古老的铜钟，还有凤尾竹，更增添了学校的乡村气息和民族特色。来自不同民族的学生，穿戴不同，语言不同，但都成了好朋友，在祖国的大家庭里，在鲜艳的五星红旗下共同生活，在同一间教室里学习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23528" y="627534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黑体" panose="02010609060101010101" pitchFamily="49" charset="-122"/>
                <a:sym typeface="+mn-ea"/>
              </a:rPr>
              <a:t>● 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这所学校有哪些特别的地方？用自己的话说一说。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4464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980004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这句话告诉我们这些来自不同民族的小朋友，早早地起床，迎着朝阳，踩着露珠，高高兴兴地朝着一个共同一个地方──学校走去。这句话描绘出众多的学生由远及近汇集而来的壮观景象了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40" y="642273"/>
            <a:ext cx="7870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重点句解析：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  <a:cs typeface="黑体" panose="02010609060101010101" pitchFamily="49" charset="-122"/>
                <a:sym typeface="+mn-ea"/>
              </a:rPr>
              <a:t>早晨，从山坡上，从坪坝里，从一条条开着绒球花和太阳花的小路上，走来了许多小学生，有傣族的，有景颇族的，还有阿昌族和德昂族的。</a:t>
            </a:r>
            <a:endParaRPr lang="zh-CN" altLang="en-US" sz="2400" dirty="0">
              <a:latin typeface="黑体" pitchFamily="49" charset="-122"/>
              <a:ea typeface="黑体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55576" y="987574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艳 静 绒 服 装 荒 舞 晨 罚 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491880" y="3051996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绒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716016" y="3051996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舞</a:t>
            </a:r>
          </a:p>
        </p:txBody>
      </p:sp>
      <p:grpSp>
        <p:nvGrpSpPr>
          <p:cNvPr id="2" name="组合 3"/>
          <p:cNvGrpSpPr/>
          <p:nvPr/>
        </p:nvGrpSpPr>
        <p:grpSpPr>
          <a:xfrm>
            <a:off x="50157" y="123478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易写错的字</a:t>
              </a:r>
            </a:p>
          </p:txBody>
        </p:sp>
      </p:grpSp>
      <p:sp>
        <p:nvSpPr>
          <p:cNvPr id="15" name="文本框 8"/>
          <p:cNvSpPr txBox="1"/>
          <p:nvPr/>
        </p:nvSpPr>
        <p:spPr>
          <a:xfrm>
            <a:off x="971600" y="2223904"/>
            <a:ext cx="2080151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易多写一笔</a:t>
            </a:r>
          </a:p>
        </p:txBody>
      </p:sp>
      <p:sp>
        <p:nvSpPr>
          <p:cNvPr id="16" name="文本框 9"/>
          <p:cNvSpPr txBox="1"/>
          <p:nvPr/>
        </p:nvSpPr>
        <p:spPr>
          <a:xfrm>
            <a:off x="3491880" y="2079888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荒</a:t>
            </a:r>
          </a:p>
        </p:txBody>
      </p:sp>
      <p:sp>
        <p:nvSpPr>
          <p:cNvPr id="18" name="文本框 9"/>
          <p:cNvSpPr txBox="1"/>
          <p:nvPr/>
        </p:nvSpPr>
        <p:spPr>
          <a:xfrm>
            <a:off x="5940152" y="3051996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晨</a:t>
            </a:r>
          </a:p>
        </p:txBody>
      </p:sp>
      <p:sp>
        <p:nvSpPr>
          <p:cNvPr id="19" name="文本框 8"/>
          <p:cNvSpPr txBox="1"/>
          <p:nvPr/>
        </p:nvSpPr>
        <p:spPr>
          <a:xfrm>
            <a:off x="971600" y="3144329"/>
            <a:ext cx="2080151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易少写一笔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 animBg="1"/>
      <p:bldP spid="16" grpId="0"/>
      <p:bldP spid="18" grpId="0"/>
      <p:bldP spid="1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7" y="2124020"/>
            <a:ext cx="75608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这一句课文作了提示“我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好像看到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了这样的情景”这是想象的句子。这句话中连续用了三个“向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……”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，写出了学校的生活的美好，孩子们来到学校时的欢快心情。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77215" y="627534"/>
            <a:ext cx="79552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重点句解析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那鲜艳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的服装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，把学校打扮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得绚丽多彩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。同学们向在校园里欢唱的小鸟打招呼，向敬爱的老师问好，向高高飘扬的国旗敬礼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1707654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这句话告诉我们这是一所民族团结的学校。大家虽然来自不同的家庭，来自不同的民族，穿戴不同，语言不同，但都成了好朋友。在祖国的大家庭里，在鲜艳的五星红旗下共同过着幸福的学习生活。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9552" y="627534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重点句解析：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  <a:cs typeface="黑体" panose="02010609060101010101" pitchFamily="49" charset="-122"/>
                <a:sym typeface="+mn-ea"/>
              </a:rPr>
              <a:t>大家穿戴不同，来到学校，都成了好朋友。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7544" y="483518"/>
            <a:ext cx="8136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花的学校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一课主要写了什么内容？是按照怎样的顺序记叙的？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468" y="1292289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课文以儿童的视角描绘了一群活泼天真，渴望自由的花孩子，通过丰富的想象，把孩子和妈妈之间的感情表达得自然深厚。</a:t>
            </a:r>
            <a:endParaRPr lang="en-US" altLang="zh-CN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全文共九个自然段，描绘了一幅幅生动的画面，先描写了阵雨落下时，花儿在绿草上跳舞、狂欢；接着想象关了门做功课的花朵们，雨一来就放假了；然后想象他们穿着各色的衣裳，在雨中冲了出来；最后想象，花孩子们急急忙忙赶回家，对着妈妈扬起了双臂。画面与画面之间衔接紧密，浑然一体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539552" y="627534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  <a:cs typeface="黑体" panose="02010609060101010101" pitchFamily="49" charset="-122"/>
                <a:sym typeface="+mn-ea"/>
              </a:rPr>
              <a:t>不懂就要问</a:t>
            </a:r>
            <a:r>
              <a:rPr lang="en-US" altLang="zh-CN" sz="2800" dirty="0">
                <a:latin typeface="黑体" pitchFamily="49" charset="-122"/>
                <a:ea typeface="黑体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  <a:cs typeface="黑体" panose="02010609060101010101" pitchFamily="49" charset="-122"/>
                <a:sym typeface="+mn-ea"/>
              </a:rPr>
              <a:t>一课讲述了一件什么事？告诉了我们什么道理？</a:t>
            </a:r>
            <a:endParaRPr lang="en-US" altLang="zh-CN" sz="2800" dirty="0">
              <a:latin typeface="黑体" pitchFamily="49" charset="-122"/>
              <a:ea typeface="黑体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779662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课文讲的是孙中山小时候在私塾读书，敢于独立思考，敢于质疑，为了弄懂书里的意思，不怕先生的惩罚，大胆地向先生提出问题的事情。告诉我们学无止境，要努力学习，更要认真思考，大胆提问的道理。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48" y="1387678"/>
            <a:ext cx="83164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大家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________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不同，来到学校，都成了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________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。那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________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的服装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，把学校打扮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得</a:t>
            </a:r>
            <a:r>
              <a:rPr lang="en-US" altLang="zh-CN" sz="2400" dirty="0" smtClean="0">
                <a:latin typeface="黑体" pitchFamily="49" charset="-122"/>
                <a:ea typeface="黑体" pitchFamily="49" charset="-122"/>
              </a:rPr>
              <a:t>__________</a:t>
            </a: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。</a:t>
            </a:r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大青树下的小学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）</a:t>
            </a:r>
            <a:endParaRPr lang="zh-CN" altLang="zh-CN" sz="2400" dirty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《大青树下的小学》描写小学生欢乐幸福的学校生活，它体现了我国各族儿童之间的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_</a:t>
            </a:r>
            <a:r>
              <a:rPr lang="en-US" altLang="zh-CN" sz="2400" u="sng" dirty="0">
                <a:latin typeface="黑体" pitchFamily="49" charset="-122"/>
                <a:ea typeface="黑体" pitchFamily="49" charset="-122"/>
              </a:rPr>
              <a:t>       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_______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。</a:t>
            </a:r>
          </a:p>
          <a:p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3. 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读了《不懂就要问》这篇课文，让我感受最深的是孙中山的一句话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“________________________________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。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我将保持这个学习方法，使自己的学习更上一层楼</a:t>
            </a:r>
            <a:r>
              <a:rPr lang="zh-CN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12168" y="135806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穿戴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36042" y="1373963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好朋友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1770" y="173987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鲜艳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60032" y="1747718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绚丽多彩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27984" y="282783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友爱和团结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27784" y="3566427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学问学问，不懂就要问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B05BEF4-E4F1-4A56-9EA1-094889E71C4E}"/>
              </a:ext>
            </a:extLst>
          </p:cNvPr>
          <p:cNvSpPr/>
          <p:nvPr/>
        </p:nvSpPr>
        <p:spPr>
          <a:xfrm>
            <a:off x="179512" y="91534"/>
            <a:ext cx="1832553" cy="6417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新宋体" panose="02010609030101010101" charset="-122"/>
                <a:ea typeface="新宋体" panose="02010609030101010101" charset="-122"/>
                <a:cs typeface="楷体" panose="02010609060101010101" charset="-122"/>
              </a:rPr>
              <a:t>巩固练习</a:t>
            </a:r>
            <a:endParaRPr lang="en-US" altLang="zh-CN" sz="3200" b="1" dirty="0">
              <a:latin typeface="新宋体" panose="02010609030101010101" charset="-122"/>
              <a:ea typeface="新宋体" panose="02010609030101010101" charset="-122"/>
              <a:cs typeface="楷体" panose="02010609060101010101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3387EF8-994B-461B-A111-44248B64A6F9}"/>
              </a:ext>
            </a:extLst>
          </p:cNvPr>
          <p:cNvSpPr txBox="1"/>
          <p:nvPr/>
        </p:nvSpPr>
        <p:spPr>
          <a:xfrm>
            <a:off x="205845" y="819160"/>
            <a:ext cx="280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一、填空。</a:t>
            </a:r>
            <a:endParaRPr lang="en-US" altLang="zh-CN" sz="2400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0355" y="559818"/>
            <a:ext cx="8843645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读片段，回答问题。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课了，不同民族的小学生，在同一间教室里学习。大家一起朗读课文，那声音真好听！这时候，窗外十分安静，树枝不摇了，鸟儿不叫了，蝴蝶停在花朵上，好像都在听同学们读课文。最有趣的是，跑来了两只猴子。这些山林里的朋友，是那样好奇地听着。下课了，大家在大青树下跳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孔雀舞，摔跤，做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游戏，招引来许多小鸟，连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松鼠也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赶来看热闹。</a:t>
            </a:r>
            <a:endParaRPr lang="en-US" altLang="zh-CN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0355" y="131208"/>
            <a:ext cx="316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二、课文练习。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3000" y="2219440"/>
            <a:ext cx="9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u="sng" dirty="0" smtClean="0">
                <a:solidFill>
                  <a:srgbClr val="FF0000"/>
                </a:solidFill>
              </a:rPr>
              <a:t>_____________________________________________________________________________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96" y="315554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u="sng" dirty="0">
                <a:solidFill>
                  <a:srgbClr val="FF0000"/>
                </a:solidFill>
              </a:rPr>
              <a:t>                                                                                                                              </a:t>
            </a:r>
            <a:r>
              <a:rPr lang="zh-CN" altLang="en-US" b="1" dirty="0">
                <a:solidFill>
                  <a:schemeClr val="bg1"/>
                </a:solidFill>
              </a:rPr>
              <a:t>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5008" y="2651488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u="sng" dirty="0" smtClean="0">
                <a:solidFill>
                  <a:srgbClr val="FF0000"/>
                </a:solidFill>
              </a:rPr>
              <a:t>___________________________________________________________________________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xmlns="" id="{FB2CCD76-E0AA-41EE-A41A-AB8AF1D68F47}"/>
              </a:ext>
            </a:extLst>
          </p:cNvPr>
          <p:cNvSpPr txBox="1"/>
          <p:nvPr/>
        </p:nvSpPr>
        <p:spPr>
          <a:xfrm>
            <a:off x="7147059" y="1773538"/>
            <a:ext cx="2770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_______________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2892" y="703834"/>
            <a:ext cx="7979548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2313">
              <a:lnSpc>
                <a:spcPct val="110000"/>
              </a:lnSpc>
            </a:pPr>
            <a:r>
              <a:rPr lang="en-US" altLang="zh-CN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1.</a:t>
            </a:r>
            <a:r>
              <a:rPr lang="zh-CN" altLang="en-US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“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这些山林里的朋友”中“朋友”指的是</a:t>
            </a:r>
            <a:r>
              <a:rPr lang="en-US" altLang="zh-CN" sz="2800" b="1" u="sng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   </a:t>
            </a:r>
            <a:r>
              <a:rPr lang="zh-CN" altLang="en-US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、</a:t>
            </a:r>
            <a:r>
              <a:rPr lang="en-US" altLang="zh-CN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   </a:t>
            </a:r>
            <a:r>
              <a:rPr lang="zh-CN" altLang="en-US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、</a:t>
            </a:r>
            <a:r>
              <a:rPr lang="zh-CN" altLang="en-US" sz="2800" b="1" u="sng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    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。</a:t>
            </a:r>
          </a:p>
          <a:p>
            <a:pPr indent="722313">
              <a:lnSpc>
                <a:spcPct val="110000"/>
              </a:lnSpc>
              <a:tabLst>
                <a:tab pos="2951163" algn="l"/>
              </a:tabLst>
            </a:pPr>
            <a:r>
              <a:rPr lang="en-US" altLang="zh-CN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2.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这段话写的是大青树下的小学的</a:t>
            </a:r>
            <a:r>
              <a:rPr lang="zh-CN" altLang="en-US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孩子们</a:t>
            </a:r>
            <a:r>
              <a:rPr lang="en-US" altLang="zh-CN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___________</a:t>
            </a:r>
            <a:r>
              <a:rPr lang="zh-CN" altLang="en-US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的情景。</a:t>
            </a:r>
          </a:p>
          <a:p>
            <a:pPr indent="722313">
              <a:lnSpc>
                <a:spcPct val="110000"/>
              </a:lnSpc>
            </a:pPr>
            <a:r>
              <a:rPr lang="en-US" altLang="zh-CN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3.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用“</a:t>
            </a:r>
            <a:r>
              <a:rPr lang="en-US" altLang="zh-CN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_____”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画出选文中表现“窗外安静”的句子。从这个句子中，我感受到</a:t>
            </a:r>
            <a:r>
              <a:rPr lang="zh-CN" altLang="en-US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了</a:t>
            </a:r>
            <a:r>
              <a:rPr lang="en-US" altLang="zh-CN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__________________________________________</a:t>
            </a:r>
            <a:endParaRPr lang="zh-CN" altLang="en-US" sz="2800" b="1" u="sng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722313">
              <a:lnSpc>
                <a:spcPct val="110000"/>
              </a:lnSpc>
            </a:pPr>
            <a:endParaRPr lang="en-US" altLang="zh-CN" sz="2800" b="1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1091734" y="113630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鸟儿</a:t>
            </a:r>
          </a:p>
        </p:txBody>
      </p:sp>
      <p:sp>
        <p:nvSpPr>
          <p:cNvPr id="22" name="文本框 5"/>
          <p:cNvSpPr txBox="1"/>
          <p:nvPr/>
        </p:nvSpPr>
        <p:spPr>
          <a:xfrm>
            <a:off x="726548" y="210817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上课和下课</a:t>
            </a:r>
          </a:p>
        </p:txBody>
      </p:sp>
      <p:sp>
        <p:nvSpPr>
          <p:cNvPr id="25" name="文本框 5"/>
          <p:cNvSpPr txBox="1"/>
          <p:nvPr/>
        </p:nvSpPr>
        <p:spPr>
          <a:xfrm>
            <a:off x="1152690" y="3493340"/>
            <a:ext cx="6156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大青树下的小学的孩子们学习认真。</a:t>
            </a:r>
          </a:p>
        </p:txBody>
      </p:sp>
      <p:sp>
        <p:nvSpPr>
          <p:cNvPr id="7" name="文本框 5"/>
          <p:cNvSpPr txBox="1"/>
          <p:nvPr/>
        </p:nvSpPr>
        <p:spPr>
          <a:xfrm>
            <a:off x="2771800" y="113482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蝴蝶</a:t>
            </a:r>
          </a:p>
        </p:txBody>
      </p:sp>
      <p:sp>
        <p:nvSpPr>
          <p:cNvPr id="8" name="文本框 5"/>
          <p:cNvSpPr txBox="1"/>
          <p:nvPr/>
        </p:nvSpPr>
        <p:spPr>
          <a:xfrm>
            <a:off x="4644008" y="113482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猴子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/>
      <p:bldP spid="7" grpId="0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28809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6575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判断下列说法是否正确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对的打“√”，错的打“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×”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 indent="536575"/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①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读到“树枝不摇了，乌儿不叫了”时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我仿佛看到最好动、最调皮的风都被同学们朗读时好听的声音吸引了，就连对自己歌喉最自信的小鸟都被征服了。               （   ）</a:t>
            </a:r>
          </a:p>
          <a:p>
            <a:pPr indent="536575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②“蝴蝶停在花朵上”是因为花太香了；猴子跑来是因为可以和小朋友一起玩儿。（   ）</a:t>
            </a:r>
          </a:p>
          <a:p>
            <a:pPr indent="536575"/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③读到“连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松鼠也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赶来看热闹”时，我会想到松鼠和山狸平时最怕人，现在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赶来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看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热闹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，一定是被同学们游戏时欢乐的气氛所感染了。 （    ）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41388" y="179361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√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7944" y="255723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endParaRPr lang="zh-CN" altLang="en-US" sz="28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365187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7534"/>
            <a:ext cx="8136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    5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下面选项中对语段中第三句话理解正确的一项是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(    )</a:t>
            </a:r>
          </a:p>
          <a:p>
            <a:pPr indent="711200"/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A.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说明鸟儿和蝴蝶也喜欢读书。</a:t>
            </a:r>
          </a:p>
          <a:p>
            <a:pPr indent="711200"/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B.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作者这样写更能突出我们的民族小学很美。</a:t>
            </a:r>
          </a:p>
          <a:p>
            <a:pPr indent="711200"/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C.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作者把鸟儿、蝴蝶当人来写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十分生动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突出了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同学们读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得认真、动听。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87824" y="112287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C</a:t>
            </a:r>
            <a:endParaRPr lang="zh-CN" altLang="en-US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835696" y="1726669"/>
            <a:ext cx="5472608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所 见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3600" b="1" dirty="0" smtClean="0">
                <a:latin typeface="+mn-ea"/>
              </a:rPr>
              <a:t>[</a:t>
            </a:r>
            <a:r>
              <a:rPr lang="zh-CN" altLang="en-US" sz="3200" b="1" dirty="0" smtClean="0">
                <a:latin typeface="+mn-ea"/>
              </a:rPr>
              <a:t>清</a:t>
            </a:r>
            <a:r>
              <a:rPr lang="en-US" altLang="zh-CN" sz="3200" b="1" dirty="0" smtClean="0">
                <a:latin typeface="+mn-ea"/>
              </a:rPr>
              <a:t>]</a:t>
            </a:r>
            <a:r>
              <a:rPr lang="zh-CN" altLang="en-US" sz="3200" b="1" dirty="0" smtClean="0">
                <a:latin typeface="+mn-ea"/>
              </a:rPr>
              <a:t>袁 枚</a:t>
            </a:r>
            <a:endParaRPr lang="zh-CN" altLang="en-US" sz="3600" b="1" dirty="0">
              <a:latin typeface="+mn-ea"/>
            </a:endParaRPr>
          </a:p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牧童骑黄牛，歌声振林樾。</a:t>
            </a:r>
          </a:p>
          <a:p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意欲捕鸣蝉，忽然闭口立。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17612" y="985656"/>
            <a:ext cx="1562100" cy="499586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359AA12-FA1F-4C3D-BA4C-BF1B83F8970C}"/>
              </a:ext>
            </a:extLst>
          </p:cNvPr>
          <p:cNvGrpSpPr/>
          <p:nvPr/>
        </p:nvGrpSpPr>
        <p:grpSpPr>
          <a:xfrm>
            <a:off x="0" y="24341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>
              <a:extLst>
                <a:ext uri="{FF2B5EF4-FFF2-40B4-BE49-F238E27FC236}">
                  <a16:creationId xmlns:a16="http://schemas.microsoft.com/office/drawing/2014/main" xmlns="" id="{81F157A0-1081-483E-B875-26C5B9D93BAB}"/>
                </a:ext>
              </a:extLst>
            </p:cNvPr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2" action="ppaction://hlinkfile"/>
              <a:extLst>
                <a:ext uri="{FF2B5EF4-FFF2-40B4-BE49-F238E27FC236}">
                  <a16:creationId xmlns:a16="http://schemas.microsoft.com/office/drawing/2014/main" xmlns="" id="{9A560996-2A00-4DD6-A581-994B3E679ED1}"/>
                </a:ext>
              </a:extLst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积累背诵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967230"/>
            <a:ext cx="836172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汉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：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①汉水。 ②汉族。 ③天河；银河。 ④成年男人。 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⑤朝代名。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36" y="843558"/>
            <a:ext cx="84604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绒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：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①柔软细小的毛。 ②棉、丝或毛制成的上面有一层细毛的纺织品。 ③细布。④刺绣用的细丝。</a:t>
            </a:r>
          </a:p>
        </p:txBody>
      </p:sp>
      <p:grpSp>
        <p:nvGrpSpPr>
          <p:cNvPr id="4" name="组合 4"/>
          <p:cNvGrpSpPr/>
          <p:nvPr/>
        </p:nvGrpSpPr>
        <p:grpSpPr>
          <a:xfrm>
            <a:off x="-11008" y="252780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多义字</a:t>
              </a:r>
            </a:p>
          </p:txBody>
        </p:sp>
      </p:grpSp>
      <p:sp>
        <p:nvSpPr>
          <p:cNvPr id="10" name="文本框 2"/>
          <p:cNvSpPr txBox="1"/>
          <p:nvPr/>
        </p:nvSpPr>
        <p:spPr>
          <a:xfrm>
            <a:off x="395536" y="3147814"/>
            <a:ext cx="846043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服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：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衣服；衣裳。 ②丧服。 ③穿（衣服）。 ④吃（药）。 ⑤担任（职务）；承当（义务或刑罚）。 ⑥承认；服从；信服。 ⑦使信服。 ⑧适应。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203598"/>
            <a:ext cx="7735918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36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村 居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dirty="0" smtClean="0">
                <a:latin typeface="+mn-ea"/>
                <a:ea typeface="+mn-ea"/>
              </a:rPr>
              <a:t>[</a:t>
            </a:r>
            <a:r>
              <a:rPr lang="zh-CN" altLang="en-US" dirty="0" smtClean="0">
                <a:latin typeface="+mn-ea"/>
                <a:ea typeface="+mn-ea"/>
              </a:rPr>
              <a:t>清</a:t>
            </a:r>
            <a:r>
              <a:rPr lang="en-US" altLang="zh-CN" dirty="0" smtClean="0">
                <a:latin typeface="+mn-ea"/>
                <a:ea typeface="+mn-ea"/>
              </a:rPr>
              <a:t>]</a:t>
            </a:r>
            <a:r>
              <a:rPr lang="zh-CN" altLang="en-US" dirty="0" smtClean="0">
                <a:latin typeface="+mn-ea"/>
                <a:ea typeface="+mn-ea"/>
              </a:rPr>
              <a:t>高 鼎</a:t>
            </a:r>
            <a:endParaRPr lang="zh-CN" altLang="en-US" dirty="0">
              <a:latin typeface="+mn-ea"/>
              <a:ea typeface="+mn-ea"/>
            </a:endParaRPr>
          </a:p>
          <a:p>
            <a:pPr algn="ctr"/>
            <a:r>
              <a:rPr lang="zh-CN" altLang="en-US" dirty="0"/>
              <a:t>草长莺飞二月</a:t>
            </a:r>
            <a:r>
              <a:rPr lang="zh-CN" altLang="en-US" dirty="0" smtClean="0"/>
              <a:t>天，拂</a:t>
            </a:r>
            <a:r>
              <a:rPr lang="zh-CN" altLang="en-US" dirty="0"/>
              <a:t>堤杨柳醉春烟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儿童</a:t>
            </a:r>
            <a:r>
              <a:rPr lang="zh-CN" altLang="en-US" dirty="0"/>
              <a:t>散学归来</a:t>
            </a:r>
            <a:r>
              <a:rPr lang="zh-CN" altLang="en-US" dirty="0" smtClean="0"/>
              <a:t>早，忙</a:t>
            </a:r>
            <a:r>
              <a:rPr lang="zh-CN" altLang="en-US" dirty="0"/>
              <a:t>趁东风放纸鸢。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00990" y="318771"/>
            <a:ext cx="849630" cy="499586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拓展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3954"/>
            <a:ext cx="7560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把古诗补充完整。</a:t>
            </a:r>
            <a:endParaRPr lang="en-US" altLang="zh-CN" sz="2800" b="1" dirty="0"/>
          </a:p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所 见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800" b="1" dirty="0" smtClean="0">
                <a:latin typeface="+mn-ea"/>
              </a:rPr>
              <a:t>[</a:t>
            </a:r>
            <a:r>
              <a:rPr lang="zh-CN" altLang="en-US" sz="2800" b="1" dirty="0" smtClean="0">
                <a:latin typeface="+mn-ea"/>
              </a:rPr>
              <a:t>清</a:t>
            </a:r>
            <a:r>
              <a:rPr lang="en-US" altLang="zh-CN" sz="2800" b="1" dirty="0" smtClean="0">
                <a:latin typeface="+mn-ea"/>
              </a:rPr>
              <a:t>]</a:t>
            </a:r>
            <a:r>
              <a:rPr lang="zh-CN" altLang="en-US" sz="2800" b="1" dirty="0" smtClean="0">
                <a:latin typeface="+mn-ea"/>
              </a:rPr>
              <a:t>袁 枚</a:t>
            </a:r>
            <a:endParaRPr lang="zh-CN" altLang="en-US" sz="2800" b="1" dirty="0">
              <a:latin typeface="+mn-ea"/>
            </a:endParaRPr>
          </a:p>
          <a:p>
            <a:pPr algn="ctr"/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</a:rPr>
              <a:t>        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，歌声振林樾。</a:t>
            </a:r>
          </a:p>
          <a:p>
            <a:pPr algn="ctr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意欲捕鸣蝉，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</a:rPr>
              <a:t>         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  <a:p>
            <a:pPr indent="711200"/>
            <a:r>
              <a:rPr lang="zh-CN" altLang="en-US" sz="2800" b="1" dirty="0">
                <a:latin typeface="+mn-ea"/>
              </a:rPr>
              <a:t>诗人先写小牧童的（     ），后写小牧童（     ），这从（   ）到（     ）的变化，写得既突然有自然，把小牧童（         ）、（          ）的形象，刻画得活灵活现</a:t>
            </a:r>
            <a:r>
              <a:rPr lang="zh-CN" altLang="en-US" sz="2800" b="1" dirty="0" smtClean="0">
                <a:latin typeface="+mn-ea"/>
              </a:rPr>
              <a:t>。</a:t>
            </a:r>
            <a:endParaRPr lang="zh-CN" altLang="en-US" sz="2800" dirty="0">
              <a:latin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01528" y="163564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牧童骑黄牛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27984" y="211067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忽然闭口立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6016" y="255723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动态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6178" y="2960818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静态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08940" y="297477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动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38256" y="29892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静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24128" y="336383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天真烂漫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87624" y="379588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好听多事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0"/>
            <a:ext cx="9139428" cy="5143500"/>
          </a:xfrm>
          <a:prstGeom prst="rect">
            <a:avLst/>
          </a:prstGeom>
        </p:spPr>
      </p:pic>
      <p:sp>
        <p:nvSpPr>
          <p:cNvPr id="3" name="文本框 3"/>
          <p:cNvSpPr txBox="1"/>
          <p:nvPr/>
        </p:nvSpPr>
        <p:spPr>
          <a:xfrm>
            <a:off x="651128" y="1419622"/>
            <a:ext cx="7834196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</a:p>
        </p:txBody>
      </p:sp>
      <p:grpSp>
        <p:nvGrpSpPr>
          <p:cNvPr id="2" name="组合 3"/>
          <p:cNvGrpSpPr/>
          <p:nvPr/>
        </p:nvGrpSpPr>
        <p:grpSpPr>
          <a:xfrm>
            <a:off x="6968256" y="2"/>
            <a:ext cx="1927372" cy="771551"/>
            <a:chOff x="6968256" y="-1"/>
            <a:chExt cx="1927372" cy="7715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7" name="文本框 35"/>
            <p:cNvSpPr txBox="1"/>
            <p:nvPr/>
          </p:nvSpPr>
          <p:spPr>
            <a:xfrm>
              <a:off x="7079329" y="509940"/>
              <a:ext cx="94609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099062"/>
            <a:ext cx="8792845" cy="2984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一、给下面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红色字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选择正确的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读音，画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✔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摔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200" b="1" dirty="0" err="1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zhuāi</a:t>
            </a:r>
            <a:r>
              <a:rPr lang="en-US" altLang="zh-CN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 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shuāi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）跤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诵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sòn</a:t>
            </a:r>
            <a:r>
              <a:rPr lang="en-US" altLang="zh-CN" sz="3200" b="1" dirty="0" err="1">
                <a:solidFill>
                  <a:prstClr val="black"/>
                </a:solidFill>
                <a:latin typeface="汉语拼音" pitchFamily="34" charset="0"/>
                <a:cs typeface="汉语拼音" pitchFamily="34" charset="0"/>
              </a:rPr>
              <a:t>g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shòn</a:t>
            </a:r>
            <a:r>
              <a:rPr lang="en-US" altLang="zh-CN" sz="3200" b="1" dirty="0" err="1" smtClean="0">
                <a:solidFill>
                  <a:prstClr val="black"/>
                </a:solidFill>
                <a:latin typeface="汉语拼音" pitchFamily="34" charset="0"/>
                <a:cs typeface="汉语拼音" pitchFamily="34" charset="0"/>
              </a:rPr>
              <a:t>g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读</a:t>
            </a:r>
          </a:p>
          <a:p>
            <a:pPr lvl="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衣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裳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sh</a:t>
            </a:r>
            <a:r>
              <a:rPr lang="en-US" altLang="zh-CN" sz="3200" b="1" dirty="0" err="1" smtClean="0">
                <a:solidFill>
                  <a:prstClr val="black"/>
                </a:solidFill>
                <a:latin typeface="汉语拼音" pitchFamily="34" charset="0"/>
                <a:cs typeface="汉语拼音" pitchFamily="34" charset="0"/>
              </a:rPr>
              <a:t>ɑng</a:t>
            </a:r>
            <a:r>
              <a:rPr lang="zh-CN" altLang="en-US" sz="3200" b="1" dirty="0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s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ɑng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   放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假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jiǎ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 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jià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背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bèi   bēi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）后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 圆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圈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qu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ā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n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 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ju</a:t>
            </a:r>
            <a:r>
              <a:rPr lang="en-US" altLang="zh-CN" sz="32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à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n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）</a:t>
            </a:r>
            <a:endParaRPr lang="en-US" altLang="zh-CN" sz="3200" b="1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02984" y="2347015"/>
            <a:ext cx="3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799328" y="2283718"/>
            <a:ext cx="390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259632" y="3643159"/>
            <a:ext cx="390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231376" y="3715167"/>
            <a:ext cx="390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89298" y="483518"/>
            <a:ext cx="1834430" cy="58477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21" name="文本框 6"/>
          <p:cNvSpPr txBox="1"/>
          <p:nvPr/>
        </p:nvSpPr>
        <p:spPr>
          <a:xfrm>
            <a:off x="2085396" y="2990037"/>
            <a:ext cx="3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</a:p>
        </p:txBody>
      </p:sp>
      <p:sp>
        <p:nvSpPr>
          <p:cNvPr id="22" name="文本框 6"/>
          <p:cNvSpPr txBox="1"/>
          <p:nvPr/>
        </p:nvSpPr>
        <p:spPr>
          <a:xfrm>
            <a:off x="6938099" y="3037440"/>
            <a:ext cx="3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8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207675"/>
            <a:ext cx="76492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二、同音字组词。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tabLst>
                <a:tab pos="1249363" algn="l"/>
                <a:tab pos="3322638" algn="l"/>
                <a:tab pos="5470525" algn="l"/>
              </a:tabLst>
            </a:pP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chén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清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重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灰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tabLst>
                <a:tab pos="1249363" algn="l"/>
                <a:tab pos="3322638" algn="l"/>
                <a:tab pos="5470525" algn="l"/>
              </a:tabLst>
            </a:pP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y</a:t>
            </a:r>
            <a:r>
              <a:rPr lang="en-US" altLang="zh-CN" sz="32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à</a:t>
            </a: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n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）子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鲜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）会</a:t>
            </a:r>
          </a:p>
          <a:p>
            <a:pPr>
              <a:lnSpc>
                <a:spcPct val="150000"/>
              </a:lnSpc>
              <a:tabLst>
                <a:tab pos="1249363" algn="l"/>
                <a:tab pos="3322638" algn="l"/>
                <a:tab pos="5470525" algn="l"/>
              </a:tabLst>
            </a:pP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jìn</a:t>
            </a:r>
            <a:r>
              <a:rPr lang="en-US" altLang="zh-CN" sz="3200" dirty="0" err="1" smtClean="0">
                <a:solidFill>
                  <a:prstClr val="black"/>
                </a:solidFill>
                <a:latin typeface="汉语拼音" pitchFamily="34" charset="0"/>
                <a:cs typeface="汉语拼音" pitchFamily="34" charset="0"/>
              </a:rPr>
              <a:t>g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干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安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）爱</a:t>
            </a:r>
          </a:p>
          <a:p>
            <a:pPr>
              <a:lnSpc>
                <a:spcPct val="150000"/>
              </a:lnSpc>
              <a:tabLst>
                <a:tab pos="1249363" algn="l"/>
                <a:tab pos="3322638" algn="l"/>
                <a:tab pos="5470525" algn="l"/>
              </a:tabLst>
            </a:pP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tín</a:t>
            </a:r>
            <a:r>
              <a:rPr lang="en-US" altLang="zh-CN" sz="3200" dirty="0" err="1" smtClean="0">
                <a:solidFill>
                  <a:prstClr val="black"/>
                </a:solidFill>
                <a:latin typeface="汉语拼音" pitchFamily="34" charset="0"/>
                <a:cs typeface="汉语拼音" pitchFamily="34" charset="0"/>
              </a:rPr>
              <a:t>g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）下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家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）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tabLst>
                <a:tab pos="1249363" algn="l"/>
                <a:tab pos="3322638" algn="l"/>
                <a:tab pos="5470525" algn="l"/>
              </a:tabLst>
            </a:pP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y</a:t>
            </a:r>
            <a:r>
              <a:rPr lang="en-US" altLang="zh-CN" sz="3200" dirty="0" err="1" smtClean="0">
                <a:latin typeface="汉语拼音" pitchFamily="34" charset="0"/>
                <a:ea typeface="黑体" pitchFamily="49" charset="-122"/>
                <a:cs typeface="汉语拼音" pitchFamily="34" charset="0"/>
              </a:rPr>
              <a:t>á</a:t>
            </a: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ng</a:t>
            </a:r>
            <a:r>
              <a:rPr lang="en-US" altLang="zh-CN" sz="3200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飞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光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	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海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771800" y="1071771"/>
            <a:ext cx="577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晨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368955" y="1071771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沉</a:t>
            </a:r>
          </a:p>
        </p:txBody>
      </p:sp>
      <p:sp>
        <p:nvSpPr>
          <p:cNvPr id="14" name="文本框 7"/>
          <p:cNvSpPr txBox="1"/>
          <p:nvPr/>
        </p:nvSpPr>
        <p:spPr>
          <a:xfrm>
            <a:off x="6948264" y="1071771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尘</a:t>
            </a:r>
          </a:p>
        </p:txBody>
      </p:sp>
      <p:sp>
        <p:nvSpPr>
          <p:cNvPr id="15" name="文本框 7"/>
          <p:cNvSpPr txBox="1"/>
          <p:nvPr/>
        </p:nvSpPr>
        <p:spPr>
          <a:xfrm>
            <a:off x="2326443" y="178373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燕</a:t>
            </a:r>
          </a:p>
        </p:txBody>
      </p:sp>
      <p:sp>
        <p:nvSpPr>
          <p:cNvPr id="16" name="文本框 7"/>
          <p:cNvSpPr txBox="1"/>
          <p:nvPr/>
        </p:nvSpPr>
        <p:spPr>
          <a:xfrm>
            <a:off x="4837936" y="181421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艳</a:t>
            </a:r>
          </a:p>
        </p:txBody>
      </p:sp>
      <p:sp>
        <p:nvSpPr>
          <p:cNvPr id="17" name="文本框 7"/>
          <p:cNvSpPr txBox="1"/>
          <p:nvPr/>
        </p:nvSpPr>
        <p:spPr>
          <a:xfrm>
            <a:off x="6529195" y="181421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宴</a:t>
            </a:r>
          </a:p>
        </p:txBody>
      </p:sp>
      <p:sp>
        <p:nvSpPr>
          <p:cNvPr id="18" name="文本框 7"/>
          <p:cNvSpPr txBox="1"/>
          <p:nvPr/>
        </p:nvSpPr>
        <p:spPr>
          <a:xfrm>
            <a:off x="2771800" y="253429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净</a:t>
            </a:r>
          </a:p>
        </p:txBody>
      </p:sp>
      <p:sp>
        <p:nvSpPr>
          <p:cNvPr id="19" name="文本框 7"/>
          <p:cNvSpPr txBox="1"/>
          <p:nvPr/>
        </p:nvSpPr>
        <p:spPr>
          <a:xfrm>
            <a:off x="4833744" y="253429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静</a:t>
            </a:r>
          </a:p>
        </p:txBody>
      </p:sp>
      <p:sp>
        <p:nvSpPr>
          <p:cNvPr id="20" name="文本框 7"/>
          <p:cNvSpPr txBox="1"/>
          <p:nvPr/>
        </p:nvSpPr>
        <p:spPr>
          <a:xfrm>
            <a:off x="6585963" y="2532559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敬</a:t>
            </a:r>
          </a:p>
        </p:txBody>
      </p:sp>
      <p:sp>
        <p:nvSpPr>
          <p:cNvPr id="21" name="文本框 7"/>
          <p:cNvSpPr txBox="1"/>
          <p:nvPr/>
        </p:nvSpPr>
        <p:spPr>
          <a:xfrm>
            <a:off x="2352731" y="3250302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停</a:t>
            </a:r>
          </a:p>
        </p:txBody>
      </p:sp>
      <p:sp>
        <p:nvSpPr>
          <p:cNvPr id="22" name="文本框 7"/>
          <p:cNvSpPr txBox="1"/>
          <p:nvPr/>
        </p:nvSpPr>
        <p:spPr>
          <a:xfrm>
            <a:off x="4440963" y="3226351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亭</a:t>
            </a:r>
          </a:p>
        </p:txBody>
      </p:sp>
      <p:sp>
        <p:nvSpPr>
          <p:cNvPr id="23" name="文本框 7"/>
          <p:cNvSpPr txBox="1"/>
          <p:nvPr/>
        </p:nvSpPr>
        <p:spPr>
          <a:xfrm>
            <a:off x="6963504" y="3241591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庭</a:t>
            </a:r>
          </a:p>
        </p:txBody>
      </p:sp>
      <p:sp>
        <p:nvSpPr>
          <p:cNvPr id="24" name="文本框 7"/>
          <p:cNvSpPr txBox="1"/>
          <p:nvPr/>
        </p:nvSpPr>
        <p:spPr>
          <a:xfrm>
            <a:off x="2754299" y="3972719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扬</a:t>
            </a:r>
          </a:p>
        </p:txBody>
      </p:sp>
      <p:sp>
        <p:nvSpPr>
          <p:cNvPr id="25" name="文本框 7"/>
          <p:cNvSpPr txBox="1"/>
          <p:nvPr/>
        </p:nvSpPr>
        <p:spPr>
          <a:xfrm>
            <a:off x="4399435" y="3987959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阳</a:t>
            </a:r>
          </a:p>
        </p:txBody>
      </p:sp>
      <p:sp>
        <p:nvSpPr>
          <p:cNvPr id="26" name="文本框 7"/>
          <p:cNvSpPr txBox="1"/>
          <p:nvPr/>
        </p:nvSpPr>
        <p:spPr>
          <a:xfrm>
            <a:off x="6989792" y="3970382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279" y="339502"/>
            <a:ext cx="3664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三、多音字组词。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895808"/>
            <a:ext cx="8568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     </a:t>
            </a:r>
            <a:r>
              <a:rPr lang="en-US" altLang="zh-CN" sz="32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jiǎ</a:t>
            </a:r>
            <a:r>
              <a:rPr lang="en-US" altLang="zh-CN" sz="3200" b="1" dirty="0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 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（   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）     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bèi</a:t>
            </a:r>
            <a:r>
              <a:rPr lang="en-US" altLang="zh-CN" sz="3200" b="1" dirty="0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（    ）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假                 背               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    </a:t>
            </a:r>
            <a:r>
              <a:rPr lang="en-US" altLang="zh-CN" sz="3200" dirty="0">
                <a:latin typeface="汉语拼音" pitchFamily="34" charset="0"/>
                <a:ea typeface="楷体" pitchFamily="49" charset="-122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jià</a:t>
            </a:r>
            <a:r>
              <a:rPr lang="en-US" altLang="zh-CN" sz="3200" b="1" dirty="0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  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（   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）     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楷体" pitchFamily="49" charset="-122"/>
                <a:cs typeface="汉语拼音" pitchFamily="34" charset="0"/>
              </a:rPr>
              <a:t>bēi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（   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）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3200" b="1" dirty="0">
                <a:latin typeface="汉语拼音" pitchFamily="34" charset="0"/>
                <a:ea typeface="楷体" pitchFamily="49" charset="-122"/>
                <a:cs typeface="汉语拼音" pitchFamily="34" charset="0"/>
              </a:rPr>
              <a:t>quān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（    ）     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  </a:t>
            </a:r>
            <a:endParaRPr lang="en-US" altLang="zh-CN" sz="32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圈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    </a:t>
            </a:r>
            <a:r>
              <a:rPr lang="en-US" altLang="zh-CN" sz="3200" b="1" dirty="0">
                <a:latin typeface="汉语拼音" pitchFamily="34" charset="0"/>
                <a:ea typeface="楷体" pitchFamily="49" charset="-122"/>
                <a:cs typeface="汉语拼音" pitchFamily="34" charset="0"/>
              </a:rPr>
              <a:t>juàn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（    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）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367136" y="1156402"/>
            <a:ext cx="288032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左大括号 4"/>
          <p:cNvSpPr/>
          <p:nvPr/>
        </p:nvSpPr>
        <p:spPr>
          <a:xfrm>
            <a:off x="5148064" y="1190269"/>
            <a:ext cx="288032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771800" y="86243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假发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71800" y="185021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放假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44208" y="90751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背后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15633" y="1842959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背包</a:t>
            </a:r>
          </a:p>
        </p:txBody>
      </p:sp>
      <p:sp>
        <p:nvSpPr>
          <p:cNvPr id="11" name="左大括号 10"/>
          <p:cNvSpPr/>
          <p:nvPr/>
        </p:nvSpPr>
        <p:spPr>
          <a:xfrm>
            <a:off x="1223120" y="3111687"/>
            <a:ext cx="288032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817664" y="2781684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圆圈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43808" y="3823611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羊圈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9502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四、查字典，填空。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1048544"/>
            <a:ext cx="82089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     “绒”用音序查字法应先查</a:t>
            </a:r>
            <a:r>
              <a:rPr lang="zh-CN" altLang="en-US" sz="3200" b="1" u="sng" dirty="0"/>
              <a:t>         </a:t>
            </a:r>
            <a:r>
              <a:rPr lang="zh-CN" altLang="en-US" sz="3200" b="1" dirty="0"/>
              <a:t>，再查</a:t>
            </a:r>
            <a:r>
              <a:rPr lang="zh-CN" altLang="en-US" sz="3200" b="1" u="sng" dirty="0"/>
              <a:t>             </a:t>
            </a:r>
            <a:r>
              <a:rPr lang="zh-CN" altLang="en-US" sz="3200" b="1" dirty="0" smtClean="0"/>
              <a:t>。用</a:t>
            </a:r>
            <a:r>
              <a:rPr lang="zh-CN" altLang="en-US" sz="3200" b="1" dirty="0"/>
              <a:t>部首查字法应先查</a:t>
            </a:r>
            <a:r>
              <a:rPr lang="zh-CN" altLang="en-US" sz="3200" b="1" u="sng" dirty="0"/>
              <a:t>        </a:t>
            </a:r>
            <a:r>
              <a:rPr lang="zh-CN" altLang="en-US" sz="3200" b="1" dirty="0"/>
              <a:t>部，再查</a:t>
            </a:r>
            <a:r>
              <a:rPr lang="zh-CN" altLang="en-US" sz="3200" b="1" u="sng" dirty="0"/>
              <a:t>       </a:t>
            </a:r>
            <a:r>
              <a:rPr lang="zh-CN" altLang="en-US" sz="3200" b="1" dirty="0"/>
              <a:t>画</a:t>
            </a:r>
            <a:r>
              <a:rPr lang="zh-CN" altLang="en-US" sz="3200" b="1" dirty="0" smtClean="0"/>
              <a:t>。   </a:t>
            </a:r>
            <a:endParaRPr lang="en-US" altLang="zh-CN" sz="3200" b="1" dirty="0" smtClean="0"/>
          </a:p>
          <a:p>
            <a:r>
              <a:rPr lang="en-US" altLang="zh-CN" sz="3200" b="1" dirty="0"/>
              <a:t> </a:t>
            </a:r>
            <a:r>
              <a:rPr lang="en-US" altLang="zh-CN" sz="3200" b="1" dirty="0" smtClean="0"/>
              <a:t>      </a:t>
            </a:r>
            <a:r>
              <a:rPr lang="zh-CN" altLang="en-US" sz="3200" b="1" dirty="0" smtClean="0"/>
              <a:t>“绒”</a:t>
            </a:r>
            <a:r>
              <a:rPr lang="zh-CN" altLang="en-US" sz="3200" b="1" dirty="0"/>
              <a:t>的意思有</a:t>
            </a:r>
            <a:r>
              <a:rPr lang="zh-CN" altLang="en-US" sz="3200" b="1" dirty="0" smtClean="0"/>
              <a:t>：</a:t>
            </a:r>
            <a:r>
              <a:rPr lang="zh-CN" altLang="en-US" sz="3200" b="1" dirty="0" smtClean="0">
                <a:latin typeface="+mn-ea"/>
                <a:cs typeface="楷体" panose="02010609060101010101" charset="-122"/>
                <a:sym typeface="+mn-ea"/>
              </a:rPr>
              <a:t>①</a:t>
            </a:r>
            <a:r>
              <a:rPr lang="zh-CN" altLang="en-US" sz="3200" b="1" dirty="0">
                <a:latin typeface="+mn-ea"/>
                <a:cs typeface="楷体" panose="02010609060101010101" charset="-122"/>
                <a:sym typeface="+mn-ea"/>
              </a:rPr>
              <a:t>柔软细小的毛</a:t>
            </a:r>
            <a:r>
              <a:rPr lang="zh-CN" altLang="en-US" sz="3200" b="1" dirty="0" smtClean="0">
                <a:latin typeface="+mn-ea"/>
                <a:cs typeface="楷体" panose="02010609060101010101" charset="-122"/>
                <a:sym typeface="+mn-ea"/>
              </a:rPr>
              <a:t>。②</a:t>
            </a:r>
            <a:r>
              <a:rPr lang="zh-CN" altLang="en-US" sz="3200" b="1" dirty="0">
                <a:latin typeface="+mn-ea"/>
                <a:cs typeface="楷体" panose="02010609060101010101" charset="-122"/>
                <a:sym typeface="+mn-ea"/>
              </a:rPr>
              <a:t>棉、丝或毛制成的上面有一层细毛的纺织品</a:t>
            </a:r>
            <a:r>
              <a:rPr lang="zh-CN" altLang="en-US" sz="3200" b="1" dirty="0" smtClean="0">
                <a:latin typeface="+mn-ea"/>
                <a:cs typeface="楷体" panose="02010609060101010101" charset="-122"/>
                <a:sym typeface="+mn-ea"/>
              </a:rPr>
              <a:t>。③</a:t>
            </a:r>
            <a:r>
              <a:rPr lang="zh-CN" altLang="en-US" sz="3200" b="1" dirty="0">
                <a:latin typeface="+mn-ea"/>
                <a:cs typeface="楷体" panose="02010609060101010101" charset="-122"/>
                <a:sym typeface="+mn-ea"/>
              </a:rPr>
              <a:t>细布。④刺绣用的细丝。</a:t>
            </a:r>
            <a:endParaRPr lang="en-US" altLang="zh-CN" sz="3200" b="1" dirty="0">
              <a:latin typeface="+mn-ea"/>
              <a:cs typeface="楷体" panose="02010609060101010101" charset="-122"/>
              <a:sym typeface="+mn-ea"/>
            </a:endParaRPr>
          </a:p>
          <a:p>
            <a:r>
              <a:rPr lang="zh-CN" altLang="en-US" sz="3200" b="1" dirty="0">
                <a:latin typeface="+mn-ea"/>
                <a:sym typeface="+mn-ea"/>
              </a:rPr>
              <a:t>   </a:t>
            </a:r>
            <a:r>
              <a:rPr lang="zh-CN" altLang="en-US" sz="3200" b="1" dirty="0" smtClean="0">
                <a:latin typeface="+mn-ea"/>
                <a:sym typeface="+mn-ea"/>
              </a:rPr>
              <a:t> 绒毛</a:t>
            </a:r>
            <a:r>
              <a:rPr lang="zh-CN" altLang="en-US" sz="3200" b="1" dirty="0">
                <a:latin typeface="+mn-ea"/>
                <a:sym typeface="+mn-ea"/>
              </a:rPr>
              <a:t>中绒应选（    ）解释</a:t>
            </a:r>
            <a:r>
              <a:rPr lang="zh-CN" altLang="en-US" sz="3200" b="1" dirty="0" smtClean="0">
                <a:latin typeface="+mn-ea"/>
                <a:sym typeface="+mn-ea"/>
              </a:rPr>
              <a:t>。 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6728" y="99429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R</a:t>
            </a:r>
            <a:endParaRPr lang="zh-CN" altLang="en-US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9977" y="1477052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err="1" smtClean="0">
                <a:solidFill>
                  <a:srgbClr val="FF0000"/>
                </a:solidFill>
                <a:latin typeface="汉语拼音" pitchFamily="34" charset="0"/>
                <a:ea typeface="楷体" pitchFamily="49" charset="-122"/>
                <a:cs typeface="汉语拼音" pitchFamily="34" charset="0"/>
              </a:rPr>
              <a:t>rón</a:t>
            </a:r>
            <a:r>
              <a:rPr lang="en-US" altLang="zh-CN" sz="3200" dirty="0" err="1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g</a:t>
            </a:r>
            <a:endParaRPr lang="zh-CN" altLang="en-US" sz="3200" dirty="0">
              <a:solidFill>
                <a:srgbClr val="FF0000"/>
              </a:solidFill>
              <a:latin typeface="汉语拼音" pitchFamily="34" charset="0"/>
              <a:ea typeface="楷体" panose="02010609060101010101" charset="-122"/>
              <a:cs typeface="汉语拼音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1516337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纟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15616" y="2008505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endParaRPr lang="zh-CN" altLang="en-US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91488" y="399432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279</TotalTime>
  <Words>2830</Words>
  <Application>Microsoft Office PowerPoint</Application>
  <PresentationFormat>全屏显示(16:9)</PresentationFormat>
  <Paragraphs>325</Paragraphs>
  <Slides>52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53" baseType="lpstr">
      <vt:lpstr>平衡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Microsoft</cp:lastModifiedBy>
  <cp:revision>673</cp:revision>
  <dcterms:created xsi:type="dcterms:W3CDTF">2019-08-10T12:25:05Z</dcterms:created>
  <dcterms:modified xsi:type="dcterms:W3CDTF">2022-08-01T06:21:25Z</dcterms:modified>
</cp:coreProperties>
</file>