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523" r:id="rId2"/>
    <p:sldId id="1024" r:id="rId3"/>
    <p:sldId id="1069" r:id="rId4"/>
    <p:sldId id="1086" r:id="rId5"/>
    <p:sldId id="1046" r:id="rId6"/>
    <p:sldId id="1091" r:id="rId7"/>
    <p:sldId id="1047" r:id="rId8"/>
    <p:sldId id="1092" r:id="rId9"/>
    <p:sldId id="1048" r:id="rId10"/>
    <p:sldId id="1049" r:id="rId11"/>
    <p:sldId id="1050" r:id="rId12"/>
    <p:sldId id="1051" r:id="rId13"/>
    <p:sldId id="1053" r:id="rId14"/>
    <p:sldId id="1061" r:id="rId15"/>
    <p:sldId id="1055" r:id="rId16"/>
    <p:sldId id="1093" r:id="rId17"/>
    <p:sldId id="1058" r:id="rId18"/>
    <p:sldId id="1059" r:id="rId19"/>
    <p:sldId id="1087" r:id="rId20"/>
    <p:sldId id="1088" r:id="rId21"/>
    <p:sldId id="1008" r:id="rId22"/>
  </p:sldIdLst>
  <p:sldSz cx="9144000" cy="5143500" type="screen16x9"/>
  <p:notesSz cx="6858000" cy="9144000"/>
  <p:embeddedFontLst>
    <p:embeddedFont>
      <p:font typeface="楷体" pitchFamily="49" charset="-122"/>
      <p:regular r:id="rId25"/>
    </p:embeddedFont>
    <p:embeddedFont>
      <p:font typeface="微软雅黑" pitchFamily="34" charset="-122"/>
      <p:regular r:id="rId26"/>
      <p:bold r:id="rId27"/>
    </p:embeddedFont>
    <p:embeddedFont>
      <p:font typeface="汉语拼音" pitchFamily="34" charset="0"/>
      <p:regular r:id="rId28"/>
    </p:embeddedFont>
    <p:embeddedFont>
      <p:font typeface="黑体" pitchFamily="49" charset="-122"/>
      <p:regular r:id="rId29"/>
    </p:embeddedFont>
    <p:embeddedFont>
      <p:font typeface="Calibri" pitchFamily="34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1902" y="-726"/>
      </p:cViewPr>
      <p:guideLst>
        <p:guide orient="horz" pos="3130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588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831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91777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2051720" y="1549202"/>
            <a:ext cx="5411345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</a:t>
            </a:r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专项复习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91777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339502"/>
            <a:ext cx="842493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下面每组的五个词语中，有一个不是同类的，找出来写在括号里。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3854" y="1764561"/>
            <a:ext cx="81026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残暴  贪婪  凶恶  狡猾  可爱    （      ） 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叽叽  咕咕  悄悄  喵喵  喔喔    （      ） 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小溪  小鸟  小鱼  小猫  小狗    （      ）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74195" y="1890344"/>
            <a:ext cx="165618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20272" y="2532640"/>
            <a:ext cx="165618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悄悄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020272" y="3138289"/>
            <a:ext cx="165618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小溪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25" grpId="0"/>
      <p:bldP spid="25" grpId="1"/>
      <p:bldP spid="28" grpId="0"/>
      <p:bldP spid="2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39553" y="1048544"/>
            <a:ext cx="8280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例：（做）游戏   </a:t>
            </a: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（     ）房子        （     ）头发 </a:t>
            </a: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（     ）地毯        （     ）扇子 </a:t>
            </a: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（     ）饺子        （     ）蔬菜 </a:t>
            </a: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（     ）油灯        （     ）蟋蟀 </a:t>
            </a: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（     ）舞蹈        （     ）圈套 </a:t>
            </a: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（     ）喷嚏        （     ）故事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08104" y="1530826"/>
            <a:ext cx="163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剪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9632" y="1529556"/>
            <a:ext cx="163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盖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08104" y="205266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扇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59632" y="2033612"/>
            <a:ext cx="163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铺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5508486" y="257449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种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1259632" y="2517983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包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1259632" y="2969716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扇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5508104" y="2989019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捉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1259632" y="347377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6"/>
          <p:cNvSpPr txBox="1"/>
          <p:nvPr/>
        </p:nvSpPr>
        <p:spPr>
          <a:xfrm>
            <a:off x="5508610" y="349282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设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1259632" y="397782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5508610" y="399687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讲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9552" y="279688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在括号里填上合适的动词。</a:t>
            </a: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/>
      <p:bldP spid="3" grpId="2"/>
      <p:bldP spid="7" grpId="1"/>
      <p:bldP spid="7" grpId="2"/>
      <p:bldP spid="9" grpId="1"/>
      <p:bldP spid="9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6" grpId="1"/>
      <p:bldP spid="16" grpId="2"/>
      <p:bldP spid="17" grpId="1"/>
      <p:bldP spid="17" grpId="2"/>
      <p:bldP spid="18" grpId="1"/>
      <p:bldP spid="18" grpId="2"/>
      <p:bldP spid="19" grpId="1"/>
      <p:bldP spid="19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05822" y="1577325"/>
            <a:ext cx="71945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（      ）地听着     （      ）地歌唱       （      ）地摇晃     （      ）地响着 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（      ）地猜测     （      ）地呼吸       （      ）地排列     （      ）地背诵 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（      ）地走着     （      ）地数着       （      ）地生长     （      ）地包裹 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23251" y="15444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欢快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81886" y="1538972"/>
            <a:ext cx="9361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45882" y="2416134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慢慢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3251" y="2825647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大声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5223251" y="197652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大声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445882" y="1977553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轻轻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5223251" y="3709020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紧紧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6"/>
          <p:cNvSpPr txBox="1"/>
          <p:nvPr/>
        </p:nvSpPr>
        <p:spPr>
          <a:xfrm>
            <a:off x="5223251" y="240857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深深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1445882" y="3293296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缓慢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223251" y="32625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仔细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1445882" y="2854715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整齐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6"/>
          <p:cNvSpPr txBox="1"/>
          <p:nvPr/>
        </p:nvSpPr>
        <p:spPr>
          <a:xfrm>
            <a:off x="1445882" y="3731875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悄悄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9552" y="411510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4375"/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我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是“地”，我的后面是动词，我的前面应该填写什么呢？快来试一试吧！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4" grpId="1"/>
      <p:bldP spid="4" grpId="2"/>
      <p:bldP spid="7" grpId="1"/>
      <p:bldP spid="7" grpId="2"/>
      <p:bldP spid="8" grpId="1"/>
      <p:bldP spid="8" grpId="2"/>
      <p:bldP spid="11" grpId="1"/>
      <p:bldP spid="11" grpId="2"/>
      <p:bldP spid="12" grpId="1"/>
      <p:bldP spid="12" grpId="2"/>
      <p:bldP spid="14" grpId="1"/>
      <p:bldP spid="14" grpId="2"/>
      <p:bldP spid="17" grpId="1"/>
      <p:bldP spid="17" grpId="2"/>
      <p:bldP spid="19" grpId="1"/>
      <p:bldP spid="19" grpId="2"/>
      <p:bldP spid="21" grpId="1"/>
      <p:bldP spid="21" grpId="2"/>
      <p:bldP spid="22" grpId="1"/>
      <p:bldP spid="22" grpId="2"/>
      <p:bldP spid="23" grpId="1"/>
      <p:bldP spid="23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512" y="483518"/>
            <a:ext cx="2082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连一连。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528" y="1419622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走过    展开    拍着     收起     抽出     闻到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    </a:t>
            </a: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气味    荒野    翅膀     枝条     戒尺     大手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55576" y="1921014"/>
            <a:ext cx="1224136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123728" y="1955468"/>
            <a:ext cx="1224136" cy="12645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148064" y="1921014"/>
            <a:ext cx="1512168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220072" y="1955468"/>
            <a:ext cx="1440160" cy="12645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683568" y="1921014"/>
            <a:ext cx="7704856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563888" y="1921014"/>
            <a:ext cx="4680520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0340" y="33950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我是火眼金睛，找出能组成反义词的一对。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2975" y="1007795"/>
            <a:ext cx="70134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一本正经      糊糊涂涂       细嚼慢咽      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争先恐后      鸦雀无声       横眉怒目 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清清楚楚      慢条斯理       嬉皮笑脸      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和颜悦色      狼吞虎咽       七嘴八舌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3528" y="2715766"/>
            <a:ext cx="8401898" cy="2160591"/>
            <a:chOff x="432048" y="1059582"/>
            <a:chExt cx="8401898" cy="2160591"/>
          </a:xfrm>
        </p:grpSpPr>
        <p:sp>
          <p:nvSpPr>
            <p:cNvPr id="7" name="文本框 5"/>
            <p:cNvSpPr txBox="1"/>
            <p:nvPr/>
          </p:nvSpPr>
          <p:spPr>
            <a:xfrm>
              <a:off x="467544" y="1059582"/>
              <a:ext cx="8294394" cy="2160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反义词：    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        </a:t>
              </a:r>
              <a:r>
                <a:rPr lang="en-US" altLang="zh-CN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——                    ——          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    ——                    ——        ——                    —— </a:t>
              </a:r>
              <a:endPara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8" name="文本框 1"/>
            <p:cNvSpPr txBox="1"/>
            <p:nvPr/>
          </p:nvSpPr>
          <p:spPr>
            <a:xfrm>
              <a:off x="432048" y="1599347"/>
              <a:ext cx="19797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一本正经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" name="文本框 2"/>
            <p:cNvSpPr txBox="1"/>
            <p:nvPr/>
          </p:nvSpPr>
          <p:spPr>
            <a:xfrm>
              <a:off x="2641258" y="1599972"/>
              <a:ext cx="187220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嬉皮笑脸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0" name="文本框 3"/>
            <p:cNvSpPr txBox="1"/>
            <p:nvPr/>
          </p:nvSpPr>
          <p:spPr>
            <a:xfrm>
              <a:off x="4716016" y="2607310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横眉怒目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" name="文本框 3"/>
            <p:cNvSpPr txBox="1"/>
            <p:nvPr/>
          </p:nvSpPr>
          <p:spPr>
            <a:xfrm>
              <a:off x="6961738" y="2607935"/>
              <a:ext cx="165618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和颜悦色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文本框 3"/>
            <p:cNvSpPr txBox="1"/>
            <p:nvPr/>
          </p:nvSpPr>
          <p:spPr>
            <a:xfrm>
              <a:off x="432048" y="2607310"/>
              <a:ext cx="16916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鸦雀无声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3" name="文本框 3"/>
            <p:cNvSpPr txBox="1"/>
            <p:nvPr/>
          </p:nvSpPr>
          <p:spPr>
            <a:xfrm>
              <a:off x="2641258" y="2607310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七嘴八舌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4" name="文本框 3"/>
            <p:cNvSpPr txBox="1"/>
            <p:nvPr/>
          </p:nvSpPr>
          <p:spPr>
            <a:xfrm>
              <a:off x="4716016" y="1599972"/>
              <a:ext cx="165618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糊糊涂涂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5" name="文本框 3"/>
            <p:cNvSpPr txBox="1"/>
            <p:nvPr/>
          </p:nvSpPr>
          <p:spPr>
            <a:xfrm>
              <a:off x="6961738" y="1599972"/>
              <a:ext cx="187220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清清楚楚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6" name="文本框 3"/>
            <p:cNvSpPr txBox="1"/>
            <p:nvPr/>
          </p:nvSpPr>
          <p:spPr>
            <a:xfrm>
              <a:off x="432048" y="2068649"/>
              <a:ext cx="169168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细嚼慢咽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41258" y="2068649"/>
              <a:ext cx="165618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狼吞虎咽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文本框 3"/>
            <p:cNvSpPr txBox="1"/>
            <p:nvPr/>
          </p:nvSpPr>
          <p:spPr>
            <a:xfrm>
              <a:off x="4716016" y="2068024"/>
              <a:ext cx="16561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争先恐后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9" name="文本框 3"/>
            <p:cNvSpPr txBox="1"/>
            <p:nvPr/>
          </p:nvSpPr>
          <p:spPr>
            <a:xfrm>
              <a:off x="6961738" y="2068024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慢条斯理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490180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我们一起参加叠词大聚会。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1193" y="1203598"/>
            <a:ext cx="8263255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1.ABB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式的词语   黑洞洞       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     急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   慢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 smtClean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endParaRPr lang="en-US" altLang="zh-CN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2.AABB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式词语 密密层层    </a:t>
            </a: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认真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    舒服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吱嘎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    规矩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15345" y="1717179"/>
            <a:ext cx="915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匆匆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7755" y="1717179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晶晶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6516216" y="1717179"/>
            <a:ext cx="956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吞吞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云形标注 11"/>
          <p:cNvSpPr/>
          <p:nvPr/>
        </p:nvSpPr>
        <p:spPr>
          <a:xfrm>
            <a:off x="1547664" y="843558"/>
            <a:ext cx="1440160" cy="504056"/>
          </a:xfrm>
          <a:prstGeom prst="cloud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3"/>
          <p:cNvSpPr txBox="1"/>
          <p:nvPr/>
        </p:nvSpPr>
        <p:spPr>
          <a:xfrm>
            <a:off x="1259632" y="3259033"/>
            <a:ext cx="194421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认认真真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4499992" y="3259033"/>
            <a:ext cx="17281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舒舒服服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1259632" y="3777972"/>
            <a:ext cx="17281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吱吱嘎嘎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4499992" y="3780869"/>
            <a:ext cx="1800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规规矩矩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13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9798" y="965850"/>
            <a:ext cx="69065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3.AABC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式词语          萧萧梧叶    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连连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         匆匆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闪闪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         耿耿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4.ABCC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式词语    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银光闪闪    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习习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累累         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滚滚  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32128" y="1347614"/>
            <a:ext cx="915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2128" y="1779662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星光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5592568" y="1347614"/>
            <a:ext cx="956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而来 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5580112" y="1833756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于怀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984056" y="3507854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硕果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5018400" y="3514323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春雷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5004048" y="3098284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凉风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13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4016" y="976536"/>
            <a:ext cx="87484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脑袋摇来摇去。形容自己感觉很有乐趣或自己认为很不差的样子。（          ） 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形容色彩鲜艳，花样繁多，颜色光彩鲜艳多色。（          ） 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发怒时瞪大了眼睛。形容很愤怒。（          ） 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形容很规矩，很庄重。（          ） </a:t>
            </a: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形容人或动物很多，自然地聚集在一起，后来也比喻团结一致。（          ）  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3457972" y="1399059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摇头晃脑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5032623" y="3127251"/>
            <a:ext cx="17281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循规蹈矩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611560" y="227268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五光十色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6876256" y="2661295"/>
            <a:ext cx="1800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怒目圆睁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"/>
          <p:cNvSpPr txBox="1"/>
          <p:nvPr/>
        </p:nvSpPr>
        <p:spPr>
          <a:xfrm>
            <a:off x="3131840" y="397382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成群结队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107504" y="207680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我会根据语境写词语。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39552" y="1435243"/>
            <a:ext cx="80224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小朋友在草地上互相（          ），嬉戏。 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我们在奋力（          ）逃跑的敌人。 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黑猫警长正在（          ）逃犯一只耳。 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我们每个人都应该有（          ）。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98566" y="1573327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追逐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3557658" y="219254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追击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3908173" y="284061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5069826" y="348869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699542"/>
            <a:ext cx="831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用“追”字组成合适的词语填在括号里。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4016" y="471319"/>
            <a:ext cx="8349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按原文给下列句子填上合适的关联词语。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750" y="1191399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（      ）他们想在放学以前出来游戏，他们的老师是要罚他们的。 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它心想：我要是（     ）答应，（      ）会被青头发现。 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（      ）他近视，就没有发现漏刮了一根胡子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（      ）看看胡萝卜先生走了多长的路，（      ）可以知道他的这根胡子已经长了多长了。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91680" y="1172235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27984" y="2055495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36296" y="2036331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39305" y="2866633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因为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3"/>
          <p:cNvSpPr txBox="1"/>
          <p:nvPr/>
        </p:nvSpPr>
        <p:spPr>
          <a:xfrm>
            <a:off x="1706538" y="332295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3"/>
          <p:cNvSpPr txBox="1"/>
          <p:nvPr/>
        </p:nvSpPr>
        <p:spPr>
          <a:xfrm>
            <a:off x="971600" y="3764523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4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339502"/>
            <a:ext cx="28026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四字词语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7790" y="1094790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急急忙忙   闪闪发光    大吃一惊   一本正经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来来往往   银光闪闪    严严实实   糊里糊涂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鸦雀无声   频频点头    哆哆嗦嗦   摇摇摆摆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争先恐后   七上八下    自言自语   匆匆忙忙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百发百中   各种各样    成群结队   祖祖辈辈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葱葱茏茏   密密层层    汹涌澎湃   波澜壮阔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凝神静气   恍然大悟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气焰嚣张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当头一棒    硝烟滚滚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争分夺秒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3529" y="550944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你知道下面成语的意思吗？连一连。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742" y="1835988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马大哈    乱弹琴     碰钉子    百宝箱    白日梦   </a:t>
            </a: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幻想      马虎       胡闹      财富      拒绝  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99592" y="2333908"/>
            <a:ext cx="1584176" cy="124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771800" y="2333908"/>
            <a:ext cx="1584176" cy="124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741485" y="2344925"/>
            <a:ext cx="3263974" cy="12349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300192" y="2344925"/>
            <a:ext cx="0" cy="13069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925061" y="2272917"/>
            <a:ext cx="7056784" cy="13069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4047" y="411510"/>
            <a:ext cx="79063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AABB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急急忙忙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来来往往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严严实实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哆哆嗦嗦  摇摇摆摆  匆匆忙忙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葱葱茏茏  祖祖辈辈  密密层层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047" y="2269197"/>
            <a:ext cx="79063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糊里糊涂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自言自语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各种各样  百发百中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ABCC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554047" y="3854906"/>
            <a:ext cx="7906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银光闪闪   硝烟滚滚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8072" y="900014"/>
            <a:ext cx="8500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含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近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义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词的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凝神静气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争分夺秒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8072" y="2067694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AABC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闪闪发光   频频点头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04306" y="339502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近义词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1766" y="1083057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穿戴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打扮    好奇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惊奇   飘扬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飘动  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平静    招引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吸引   安静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平静  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招引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吸引    快乐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高兴   喜爱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喜欢 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假装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伪装    观察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观测   使劲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用劲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仔细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认真    勤劳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辛劳   甜蜜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甜美  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飘扬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飘荡    有趣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风趣   发颤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发抖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肯定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一定    本来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原来   可惜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惋惜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吩咐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命令 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立刻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01766" y="1048544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解释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说明   漂亮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美丽   特别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特殊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绽开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裂开   继续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持续   凉爽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凉快  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香甜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甘甜   快活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愉快   适宜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适合  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大致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大概   舒展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伸展   苏醒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醒来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看护   随意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随便   清闲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空闲  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拜访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访问   调节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调整   忿忿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生气  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究竟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到底   详细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详尽   光滑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平滑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拜访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拜见   迎候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等候   大概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大约</a:t>
            </a:r>
          </a:p>
        </p:txBody>
      </p:sp>
      <p:sp>
        <p:nvSpPr>
          <p:cNvPr id="4" name="文本框 4"/>
          <p:cNvSpPr txBox="1"/>
          <p:nvPr/>
        </p:nvSpPr>
        <p:spPr>
          <a:xfrm>
            <a:off x="404306" y="339502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近义词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2298" y="306149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反义词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9758" y="1049704"/>
            <a:ext cx="87067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仔细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马虎 经常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偶尔	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垂头丧气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兴高采烈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突兀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凹陷   失信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守信    特别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普通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痛苦   精心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粗心    希望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失望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温暖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凉爽   辛勤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懒惰    辽阔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狭窄  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匆匆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慢慢   艳丽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素雅    密切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疏远  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潮湿   减少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增加    超常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一般 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陌生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熟悉   细微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明显    简单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浪费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节约   伟大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渺小    容易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困难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9758" y="1059582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渊博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贫乏   长进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衰颓   闻名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无名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辽阔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窄小   茂盛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枯萎   滋润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干燥  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下降   黑暗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光明   巨大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窄小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减轻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加重   容易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困难   坚固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松散  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粗糙   富饶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贫穷   茂密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稀疏 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庞大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微小   漫长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短暂   清澈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浑浊 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热情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冷淡   防守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进攻   紧张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放松 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短处   集合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分散   胜利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失败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332298" y="306149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反义词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4544" y="411510"/>
            <a:ext cx="4967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我会看拼音写词语。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79179" y="1155065"/>
            <a:ext cx="80972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chī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bǎo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   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chuán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cānɡ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   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cuì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niǎo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</a:p>
          <a:p>
            <a:pPr>
              <a:spcAft>
                <a:spcPts val="1200"/>
              </a:spcAft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（      ）   （      ）   （      ）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wán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shuǎ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    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hā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qiàn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diào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yú</a:t>
            </a:r>
            <a:endParaRPr lang="en-US" altLang="zh-CN" sz="2800" b="1" dirty="0" smtClean="0"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  <a:p>
            <a:pPr>
              <a:spcAft>
                <a:spcPts val="1200"/>
              </a:spcAft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（      ）   （      ）   （       ）    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zhāo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wù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    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chì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bǎnɡ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    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cháo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shī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（      ）   （      ）   （       ）  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53272" y="163564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吃饱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3851920" y="163564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船舱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6588224" y="1645171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翠鸟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1153272" y="2714749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玩耍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3851920" y="2663061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哈欠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6588224" y="270705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钓鱼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1153272" y="3795633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朝雾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851920" y="3795633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翅膀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6588224" y="383398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潮湿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7" grpId="0"/>
      <p:bldP spid="7" grpId="1"/>
      <p:bldP spid="8" grpId="0"/>
      <p:bldP spid="8" grpId="1"/>
      <p:bldP spid="10" grpId="1"/>
      <p:bldP spid="10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dc6d3b9-f0a1-4ddf-bdde-5002b43d53d9}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</Words>
  <Application>Microsoft Office PowerPoint</Application>
  <PresentationFormat>全屏显示(16:9)</PresentationFormat>
  <Paragraphs>209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Arial</vt:lpstr>
      <vt:lpstr>宋体</vt:lpstr>
      <vt:lpstr>Xingkai SC</vt:lpstr>
      <vt:lpstr>楷体</vt:lpstr>
      <vt:lpstr>微软雅黑</vt:lpstr>
      <vt:lpstr>汉语拼音</vt:lpstr>
      <vt:lpstr>黑体</vt:lpstr>
      <vt:lpstr>Times New Roman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171</cp:revision>
  <dcterms:created xsi:type="dcterms:W3CDTF">2017-03-17T02:28:00Z</dcterms:created>
  <dcterms:modified xsi:type="dcterms:W3CDTF">2023-07-18T03:32:02Z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