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340" r:id="rId2"/>
    <p:sldId id="346" r:id="rId3"/>
    <p:sldId id="335" r:id="rId4"/>
    <p:sldId id="336" r:id="rId5"/>
    <p:sldId id="337" r:id="rId6"/>
    <p:sldId id="338" r:id="rId7"/>
    <p:sldId id="339" r:id="rId8"/>
    <p:sldId id="277" r:id="rId9"/>
    <p:sldId id="341" r:id="rId10"/>
    <p:sldId id="342" r:id="rId11"/>
    <p:sldId id="343" r:id="rId12"/>
    <p:sldId id="344" r:id="rId13"/>
    <p:sldId id="280" r:id="rId14"/>
    <p:sldId id="319" r:id="rId15"/>
    <p:sldId id="320" r:id="rId16"/>
    <p:sldId id="321" r:id="rId17"/>
    <p:sldId id="322" r:id="rId18"/>
    <p:sldId id="323" r:id="rId19"/>
    <p:sldId id="324" r:id="rId20"/>
    <p:sldId id="313" r:id="rId21"/>
    <p:sldId id="295" r:id="rId22"/>
    <p:sldId id="330" r:id="rId23"/>
    <p:sldId id="329" r:id="rId24"/>
    <p:sldId id="332" r:id="rId25"/>
    <p:sldId id="345" r:id="rId26"/>
  </p:sldIdLst>
  <p:sldSz cx="9144000" cy="5143500" type="screen16x9"/>
  <p:notesSz cx="7104063" cy="10234613"/>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3429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685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0287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1714500" algn="l" defTabSz="6858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057400" algn="l" defTabSz="6858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2400300" algn="l" defTabSz="6858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2743200" algn="l" defTabSz="6858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FF"/>
    <a:srgbClr val="990000"/>
    <a:srgbClr val="202020"/>
    <a:srgbClr val="323232"/>
    <a:srgbClr val="CC3300"/>
    <a:srgbClr val="CC0000"/>
    <a:srgbClr val="FF3300"/>
    <a:srgbClr val="0000CC"/>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00" d="100"/>
          <a:sy n="100" d="100"/>
        </p:scale>
        <p:origin x="-606" y="-34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79083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F2F2F2"/>
            </a:gs>
            <a:gs pos="100000">
              <a:schemeClr val="bg2"/>
            </a:gs>
          </a:gsLst>
          <a:lin ang="5400000"/>
        </a:grad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952184" y="123478"/>
            <a:ext cx="915984" cy="360040"/>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 id="2147483711" r:id="rId2"/>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l" rtl="0" eaLnBrk="0" fontAlgn="base" hangingPunct="0">
        <a:lnSpc>
          <a:spcPct val="90000"/>
        </a:lnSpc>
        <a:spcBef>
          <a:spcPct val="0"/>
        </a:spcBef>
        <a:spcAft>
          <a:spcPct val="0"/>
        </a:spcAft>
        <a:defRPr sz="3000" kern="1200">
          <a:solidFill>
            <a:srgbClr val="202020"/>
          </a:solidFill>
          <a:effectLst>
            <a:outerShdw blurRad="50800" dist="38100" dir="5400000" algn="t" rotWithShape="0">
              <a:prstClr val="black">
                <a:alpha val="20000"/>
              </a:prstClr>
            </a:outerShdw>
          </a:effectLst>
          <a:latin typeface="微软雅黑" panose="020B0503020204020204" charset="-122"/>
          <a:ea typeface="微软雅黑" panose="020B0503020204020204" charset="-122"/>
          <a:cs typeface="+mj-cs"/>
        </a:defRPr>
      </a:lvl1pPr>
      <a:lvl2pPr algn="l" rtl="0" eaLnBrk="0" fontAlgn="base" hangingPunct="0">
        <a:lnSpc>
          <a:spcPct val="90000"/>
        </a:lnSpc>
        <a:spcBef>
          <a:spcPct val="0"/>
        </a:spcBef>
        <a:spcAft>
          <a:spcPct val="0"/>
        </a:spcAft>
        <a:defRPr sz="3000">
          <a:solidFill>
            <a:srgbClr val="202020"/>
          </a:solidFill>
          <a:latin typeface="微软雅黑" panose="020B0503020204020204" charset="-122"/>
          <a:ea typeface="微软雅黑" panose="020B0503020204020204" charset="-122"/>
        </a:defRPr>
      </a:lvl2pPr>
      <a:lvl3pPr algn="l" rtl="0" eaLnBrk="0" fontAlgn="base" hangingPunct="0">
        <a:lnSpc>
          <a:spcPct val="90000"/>
        </a:lnSpc>
        <a:spcBef>
          <a:spcPct val="0"/>
        </a:spcBef>
        <a:spcAft>
          <a:spcPct val="0"/>
        </a:spcAft>
        <a:defRPr sz="3000">
          <a:solidFill>
            <a:srgbClr val="202020"/>
          </a:solidFill>
          <a:latin typeface="微软雅黑" panose="020B0503020204020204" charset="-122"/>
          <a:ea typeface="微软雅黑" panose="020B0503020204020204" charset="-122"/>
        </a:defRPr>
      </a:lvl3pPr>
      <a:lvl4pPr algn="l" rtl="0" eaLnBrk="0" fontAlgn="base" hangingPunct="0">
        <a:lnSpc>
          <a:spcPct val="90000"/>
        </a:lnSpc>
        <a:spcBef>
          <a:spcPct val="0"/>
        </a:spcBef>
        <a:spcAft>
          <a:spcPct val="0"/>
        </a:spcAft>
        <a:defRPr sz="3000">
          <a:solidFill>
            <a:srgbClr val="202020"/>
          </a:solidFill>
          <a:latin typeface="微软雅黑" panose="020B0503020204020204" charset="-122"/>
          <a:ea typeface="微软雅黑" panose="020B0503020204020204" charset="-122"/>
        </a:defRPr>
      </a:lvl4pPr>
      <a:lvl5pPr algn="l" rtl="0" eaLnBrk="0" fontAlgn="base" hangingPunct="0">
        <a:lnSpc>
          <a:spcPct val="90000"/>
        </a:lnSpc>
        <a:spcBef>
          <a:spcPct val="0"/>
        </a:spcBef>
        <a:spcAft>
          <a:spcPct val="0"/>
        </a:spcAft>
        <a:defRPr sz="3000">
          <a:solidFill>
            <a:srgbClr val="202020"/>
          </a:solidFill>
          <a:latin typeface="微软雅黑" panose="020B0503020204020204" charset="-122"/>
          <a:ea typeface="微软雅黑" panose="020B0503020204020204" charset="-122"/>
        </a:defRPr>
      </a:lvl5pPr>
      <a:lvl6pPr marL="342900" algn="l" rtl="0" fontAlgn="base">
        <a:lnSpc>
          <a:spcPct val="90000"/>
        </a:lnSpc>
        <a:spcBef>
          <a:spcPct val="0"/>
        </a:spcBef>
        <a:spcAft>
          <a:spcPct val="0"/>
        </a:spcAft>
        <a:defRPr sz="3000">
          <a:solidFill>
            <a:srgbClr val="202020"/>
          </a:solidFill>
          <a:latin typeface="微软雅黑" panose="020B0503020204020204" charset="-122"/>
          <a:ea typeface="微软雅黑" panose="020B0503020204020204" charset="-122"/>
        </a:defRPr>
      </a:lvl6pPr>
      <a:lvl7pPr marL="685800" algn="l" rtl="0" fontAlgn="base">
        <a:lnSpc>
          <a:spcPct val="90000"/>
        </a:lnSpc>
        <a:spcBef>
          <a:spcPct val="0"/>
        </a:spcBef>
        <a:spcAft>
          <a:spcPct val="0"/>
        </a:spcAft>
        <a:defRPr sz="3000">
          <a:solidFill>
            <a:srgbClr val="202020"/>
          </a:solidFill>
          <a:latin typeface="微软雅黑" panose="020B0503020204020204" charset="-122"/>
          <a:ea typeface="微软雅黑" panose="020B0503020204020204" charset="-122"/>
        </a:defRPr>
      </a:lvl7pPr>
      <a:lvl8pPr marL="1028700" algn="l" rtl="0" fontAlgn="base">
        <a:lnSpc>
          <a:spcPct val="90000"/>
        </a:lnSpc>
        <a:spcBef>
          <a:spcPct val="0"/>
        </a:spcBef>
        <a:spcAft>
          <a:spcPct val="0"/>
        </a:spcAft>
        <a:defRPr sz="3000">
          <a:solidFill>
            <a:srgbClr val="202020"/>
          </a:solidFill>
          <a:latin typeface="微软雅黑" panose="020B0503020204020204" charset="-122"/>
          <a:ea typeface="微软雅黑" panose="020B0503020204020204" charset="-122"/>
        </a:defRPr>
      </a:lvl8pPr>
      <a:lvl9pPr marL="1371600" algn="l" rtl="0" fontAlgn="base">
        <a:lnSpc>
          <a:spcPct val="90000"/>
        </a:lnSpc>
        <a:spcBef>
          <a:spcPct val="0"/>
        </a:spcBef>
        <a:spcAft>
          <a:spcPct val="0"/>
        </a:spcAft>
        <a:defRPr sz="3000">
          <a:solidFill>
            <a:srgbClr val="202020"/>
          </a:solidFill>
          <a:latin typeface="微软雅黑" panose="020B0503020204020204" charset="-122"/>
          <a:ea typeface="微软雅黑" panose="020B0503020204020204" charset="-122"/>
        </a:defRPr>
      </a:lvl9pPr>
    </p:titleStyle>
    <p:bodyStyle>
      <a:lvl1pPr marL="171450" indent="-171450" algn="l" rtl="0" eaLnBrk="0" fontAlgn="base" hangingPunct="0">
        <a:lnSpc>
          <a:spcPct val="120000"/>
        </a:lnSpc>
        <a:spcBef>
          <a:spcPts val="750"/>
        </a:spcBef>
        <a:spcAft>
          <a:spcPct val="0"/>
        </a:spcAft>
        <a:buSzPct val="75000"/>
        <a:buFont typeface="Arial" panose="020B0604020202020204" pitchFamily="34" charset="0"/>
        <a:buChar char="•"/>
        <a:defRPr sz="2100" kern="1200">
          <a:solidFill>
            <a:srgbClr val="262626"/>
          </a:solidFill>
          <a:latin typeface="微软雅黑" panose="020B0503020204020204" charset="-122"/>
          <a:ea typeface="微软雅黑" panose="020B0503020204020204" charset="-122"/>
          <a:cs typeface="+mn-cs"/>
        </a:defRPr>
      </a:lvl1pPr>
      <a:lvl2pPr marL="431006" indent="-171450" algn="l" rtl="0" eaLnBrk="0" fontAlgn="base" hangingPunct="0">
        <a:lnSpc>
          <a:spcPct val="120000"/>
        </a:lnSpc>
        <a:spcBef>
          <a:spcPts val="375"/>
        </a:spcBef>
        <a:spcAft>
          <a:spcPct val="0"/>
        </a:spcAft>
        <a:buSzPct val="75000"/>
        <a:buFont typeface="Arial" panose="020B0604020202020204" pitchFamily="34" charset="0"/>
        <a:buChar char="•"/>
        <a:defRPr sz="1700" kern="1200">
          <a:solidFill>
            <a:srgbClr val="404040"/>
          </a:solidFill>
          <a:latin typeface="微软雅黑" panose="020B0503020204020204" charset="-122"/>
          <a:ea typeface="微软雅黑" panose="020B0503020204020204" charset="-122"/>
          <a:cs typeface="+mn-cs"/>
        </a:defRPr>
      </a:lvl2pPr>
      <a:lvl3pPr marL="754856" indent="-171450" algn="l" rtl="0" eaLnBrk="0" fontAlgn="base" hangingPunct="0">
        <a:lnSpc>
          <a:spcPct val="120000"/>
        </a:lnSpc>
        <a:spcBef>
          <a:spcPts val="375"/>
        </a:spcBef>
        <a:spcAft>
          <a:spcPct val="0"/>
        </a:spcAft>
        <a:buSzPct val="75000"/>
        <a:buFont typeface="Arial" panose="020B0604020202020204" pitchFamily="34" charset="0"/>
        <a:buChar char="‒"/>
        <a:defRPr sz="1500" kern="1200">
          <a:solidFill>
            <a:srgbClr val="595959"/>
          </a:solidFill>
          <a:latin typeface="微软雅黑" panose="020B0503020204020204" charset="-122"/>
          <a:ea typeface="微软雅黑" panose="020B0503020204020204" charset="-122"/>
          <a:cs typeface="+mn-cs"/>
        </a:defRPr>
      </a:lvl3pPr>
      <a:lvl4pPr marL="1133475" indent="-171450" algn="l" rtl="0" eaLnBrk="0" fontAlgn="base" hangingPunct="0">
        <a:spcBef>
          <a:spcPts val="375"/>
        </a:spcBef>
        <a:spcAft>
          <a:spcPct val="0"/>
        </a:spcAft>
        <a:buSzPct val="75000"/>
        <a:buFont typeface="Arial" panose="020B0604020202020204" pitchFamily="34" charset="0"/>
        <a:buChar char="˃"/>
        <a:defRPr kern="1200">
          <a:solidFill>
            <a:srgbClr val="7F7F7F"/>
          </a:solidFill>
          <a:latin typeface="微软雅黑" panose="020B0503020204020204" charset="-122"/>
          <a:ea typeface="微软雅黑" panose="020B0503020204020204" charset="-122"/>
          <a:cs typeface="+mn-cs"/>
        </a:defRPr>
      </a:lvl4pPr>
      <a:lvl5pPr marL="1457325" indent="-171450" algn="l" rtl="0" eaLnBrk="0" fontAlgn="base" hangingPunct="0">
        <a:lnSpc>
          <a:spcPct val="90000"/>
        </a:lnSpc>
        <a:spcBef>
          <a:spcPts val="375"/>
        </a:spcBef>
        <a:spcAft>
          <a:spcPct val="0"/>
        </a:spcAft>
        <a:buSzPct val="75000"/>
        <a:buFont typeface="Arial" panose="020B0604020202020204" pitchFamily="34" charset="0"/>
        <a:buChar char="˃"/>
        <a:defRPr kern="1200">
          <a:solidFill>
            <a:srgbClr val="7F7F7F"/>
          </a:solidFill>
          <a:latin typeface="微软雅黑" panose="020B0503020204020204" charset="-122"/>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48"/>
          <p:cNvSpPr txBox="1"/>
          <p:nvPr/>
        </p:nvSpPr>
        <p:spPr>
          <a:xfrm>
            <a:off x="727745" y="1548608"/>
            <a:ext cx="7759030" cy="1084912"/>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6600" b="1" dirty="0" smtClean="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课文知识点专项复习</a:t>
            </a:r>
            <a:endParaRPr lang="zh-CN" altLang="en-US" sz="66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
        <p:nvSpPr>
          <p:cNvPr id="5" name="矩形 4"/>
          <p:cNvSpPr/>
          <p:nvPr/>
        </p:nvSpPr>
        <p:spPr>
          <a:xfrm flipH="1">
            <a:off x="-36512" y="91777"/>
            <a:ext cx="2771800" cy="252000"/>
          </a:xfrm>
          <a:prstGeom prst="rect">
            <a:avLst/>
          </a:prstGeom>
          <a:gradFill flip="none" rotWithShape="1">
            <a:gsLst>
              <a:gs pos="60000">
                <a:schemeClr val="bg1"/>
              </a:gs>
              <a:gs pos="99000">
                <a:schemeClr val="bg1">
                  <a:alpha val="0"/>
                </a:schemeClr>
              </a:gs>
              <a:gs pos="90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TextBox 5"/>
          <p:cNvSpPr txBox="1"/>
          <p:nvPr/>
        </p:nvSpPr>
        <p:spPr>
          <a:xfrm>
            <a:off x="35496" y="91777"/>
            <a:ext cx="1685077" cy="276999"/>
          </a:xfrm>
          <a:prstGeom prst="rect">
            <a:avLst/>
          </a:prstGeom>
          <a:noFill/>
        </p:spPr>
        <p:txBody>
          <a:bodyPr wrap="none" rtlCol="0">
            <a:spAutoFit/>
          </a:bodyPr>
          <a:lstStyle/>
          <a:p>
            <a:r>
              <a:rPr lang="zh-CN" altLang="en-US" sz="1200" dirty="0" smtClean="0"/>
              <a:t>   语文    三年级    上册</a:t>
            </a:r>
            <a:endParaRPr lang="zh-CN" altLang="en-US" sz="12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18" name="文本框 99"/>
          <p:cNvSpPr txBox="1"/>
          <p:nvPr/>
        </p:nvSpPr>
        <p:spPr>
          <a:xfrm>
            <a:off x="421481" y="404336"/>
            <a:ext cx="8331994" cy="4335033"/>
          </a:xfrm>
          <a:prstGeom prst="rect">
            <a:avLst/>
          </a:prstGeom>
          <a:noFill/>
          <a:ln w="9525">
            <a:noFill/>
          </a:ln>
        </p:spPr>
        <p:txBody>
          <a:bodyPr wrap="square" lIns="68580" tIns="34290" rIns="68580" bIns="34290">
            <a:spAutoFit/>
          </a:bodyPr>
          <a:lstStyle/>
          <a:p>
            <a:pPr indent="447675" fontAlgn="auto">
              <a:lnSpc>
                <a:spcPct val="120000"/>
              </a:lnSpc>
              <a:spcBef>
                <a:spcPts val="0"/>
              </a:spcBef>
              <a:spcAft>
                <a:spcPts val="0"/>
              </a:spcAft>
              <a:defRPr/>
            </a:pPr>
            <a:r>
              <a:rPr lang="en-US" altLang="zh-CN" sz="2100" b="1" dirty="0">
                <a:latin typeface="+mj-ea"/>
                <a:ea typeface="+mj-ea"/>
              </a:rPr>
              <a:t>2.</a:t>
            </a:r>
            <a:r>
              <a:rPr lang="zh-CN" altLang="en-US" sz="2100" b="1" dirty="0">
                <a:latin typeface="+mj-ea"/>
                <a:ea typeface="+mj-ea"/>
              </a:rPr>
              <a:t>根据</a:t>
            </a:r>
            <a:r>
              <a:rPr lang="en-US" altLang="zh-CN" sz="2100" b="1" dirty="0">
                <a:latin typeface="+mj-ea"/>
                <a:ea typeface="+mj-ea"/>
              </a:rPr>
              <a:t>《</a:t>
            </a:r>
            <a:r>
              <a:rPr lang="zh-CN" altLang="en-US" sz="2100" b="1" dirty="0">
                <a:latin typeface="+mj-ea"/>
                <a:ea typeface="+mj-ea"/>
              </a:rPr>
              <a:t>望洞庭</a:t>
            </a:r>
            <a:r>
              <a:rPr lang="en-US" altLang="zh-CN" sz="2100" b="1" dirty="0">
                <a:latin typeface="+mj-ea"/>
                <a:ea typeface="+mj-ea"/>
              </a:rPr>
              <a:t>》</a:t>
            </a:r>
            <a:r>
              <a:rPr lang="zh-CN" altLang="en-US" sz="2100" b="1" dirty="0">
                <a:latin typeface="+mj-ea"/>
                <a:ea typeface="+mj-ea"/>
              </a:rPr>
              <a:t>完成填空。</a:t>
            </a:r>
            <a:endParaRPr lang="en-US" altLang="zh-CN" sz="2100" b="1" dirty="0">
              <a:latin typeface="+mj-ea"/>
              <a:ea typeface="+mj-ea"/>
            </a:endParaRPr>
          </a:p>
          <a:p>
            <a:pPr indent="447675" algn="ctr" fontAlgn="auto">
              <a:lnSpc>
                <a:spcPct val="120000"/>
              </a:lnSpc>
              <a:spcBef>
                <a:spcPts val="0"/>
              </a:spcBef>
              <a:spcAft>
                <a:spcPts val="0"/>
              </a:spcAft>
              <a:defRPr/>
            </a:pPr>
            <a:r>
              <a:rPr lang="zh-CN" altLang="en-US" sz="2100" b="1" u="sng" dirty="0">
                <a:latin typeface="楷体" panose="02010609060101010101" pitchFamily="49" charset="-122"/>
                <a:ea typeface="楷体" panose="02010609060101010101" pitchFamily="49" charset="-122"/>
              </a:rPr>
              <a:t>                  </a:t>
            </a:r>
            <a:r>
              <a:rPr lang="zh-CN" altLang="en-US" sz="2100" b="1" dirty="0">
                <a:latin typeface="楷体" panose="02010609060101010101" pitchFamily="49" charset="-122"/>
                <a:ea typeface="楷体" panose="02010609060101010101" pitchFamily="49" charset="-122"/>
              </a:rPr>
              <a:t>，潭面无风镜未磨。</a:t>
            </a:r>
            <a:endParaRPr lang="en-US" altLang="zh-CN" sz="2100" b="1" dirty="0">
              <a:latin typeface="楷体" panose="02010609060101010101" pitchFamily="49" charset="-122"/>
              <a:ea typeface="楷体" panose="02010609060101010101" pitchFamily="49" charset="-122"/>
            </a:endParaRPr>
          </a:p>
          <a:p>
            <a:pPr indent="447675" algn="ctr" fontAlgn="auto">
              <a:lnSpc>
                <a:spcPct val="120000"/>
              </a:lnSpc>
              <a:spcBef>
                <a:spcPts val="0"/>
              </a:spcBef>
              <a:spcAft>
                <a:spcPts val="0"/>
              </a:spcAft>
              <a:defRPr/>
            </a:pPr>
            <a:r>
              <a:rPr lang="zh-CN" altLang="en-US" sz="2100" b="1" dirty="0">
                <a:latin typeface="楷体" panose="02010609060101010101" pitchFamily="49" charset="-122"/>
                <a:ea typeface="楷体" panose="02010609060101010101" pitchFamily="49" charset="-122"/>
              </a:rPr>
              <a:t>遥望洞庭山水色，</a:t>
            </a:r>
            <a:r>
              <a:rPr lang="zh-CN" altLang="en-US" sz="2100" b="1" u="sng" dirty="0">
                <a:latin typeface="楷体" panose="02010609060101010101" pitchFamily="49" charset="-122"/>
                <a:ea typeface="楷体" panose="02010609060101010101" pitchFamily="49" charset="-122"/>
              </a:rPr>
              <a:t>                 </a:t>
            </a:r>
            <a:r>
              <a:rPr lang="zh-CN" altLang="en-US" sz="2100" b="1" dirty="0">
                <a:latin typeface="楷体" panose="02010609060101010101" pitchFamily="49" charset="-122"/>
                <a:ea typeface="楷体" panose="02010609060101010101" pitchFamily="49" charset="-122"/>
              </a:rPr>
              <a:t>。</a:t>
            </a:r>
            <a:endParaRPr lang="en-US" altLang="zh-CN" sz="2100" b="1" dirty="0">
              <a:latin typeface="楷体" panose="02010609060101010101" pitchFamily="49" charset="-122"/>
              <a:ea typeface="楷体" panose="02010609060101010101" pitchFamily="49" charset="-122"/>
            </a:endParaRPr>
          </a:p>
          <a:p>
            <a:pPr indent="447675" fontAlgn="auto">
              <a:lnSpc>
                <a:spcPct val="120000"/>
              </a:lnSpc>
              <a:spcBef>
                <a:spcPts val="0"/>
              </a:spcBef>
              <a:spcAft>
                <a:spcPts val="0"/>
              </a:spcAft>
              <a:defRPr/>
            </a:pPr>
            <a:r>
              <a:rPr lang="en-US" altLang="zh-CN" sz="2100" b="1" dirty="0" smtClean="0">
                <a:latin typeface="+mj-ea"/>
                <a:ea typeface="+mj-ea"/>
              </a:rPr>
              <a:t>⑴《</a:t>
            </a:r>
            <a:r>
              <a:rPr lang="zh-CN" altLang="en-US" sz="2100" b="1" dirty="0">
                <a:latin typeface="+mj-ea"/>
                <a:ea typeface="+mj-ea"/>
              </a:rPr>
              <a:t>望洞庭</a:t>
            </a:r>
            <a:r>
              <a:rPr lang="en-US" altLang="zh-CN" sz="2100" b="1" dirty="0">
                <a:latin typeface="+mj-ea"/>
                <a:ea typeface="+mj-ea"/>
              </a:rPr>
              <a:t>》</a:t>
            </a:r>
            <a:r>
              <a:rPr lang="zh-CN" altLang="en-US" sz="2100" b="1" dirty="0">
                <a:latin typeface="+mj-ea"/>
                <a:ea typeface="+mj-ea"/>
              </a:rPr>
              <a:t>是</a:t>
            </a:r>
            <a:r>
              <a:rPr lang="zh-CN" altLang="en-US" sz="2100" b="1" u="sng" dirty="0">
                <a:latin typeface="+mj-ea"/>
                <a:ea typeface="+mj-ea"/>
              </a:rPr>
              <a:t>     </a:t>
            </a:r>
            <a:r>
              <a:rPr lang="zh-CN" altLang="en-US" sz="2100" b="1" dirty="0">
                <a:latin typeface="+mj-ea"/>
                <a:ea typeface="+mj-ea"/>
              </a:rPr>
              <a:t>代诗人</a:t>
            </a:r>
            <a:r>
              <a:rPr lang="zh-CN" altLang="en-US" sz="2100" b="1" u="sng" dirty="0">
                <a:latin typeface="+mj-ea"/>
                <a:ea typeface="+mj-ea"/>
              </a:rPr>
              <a:t>        </a:t>
            </a:r>
            <a:r>
              <a:rPr lang="zh-CN" altLang="en-US" sz="2100" b="1" dirty="0">
                <a:latin typeface="+mj-ea"/>
                <a:ea typeface="+mj-ea"/>
              </a:rPr>
              <a:t>所作。在诗中，诗人采用</a:t>
            </a:r>
            <a:r>
              <a:rPr lang="zh-CN" altLang="en-US" sz="2100" b="1" dirty="0" smtClean="0">
                <a:latin typeface="+mj-ea"/>
                <a:ea typeface="+mj-ea"/>
              </a:rPr>
              <a:t>了</a:t>
            </a:r>
            <a:r>
              <a:rPr lang="en-US" altLang="zh-CN" sz="2100" b="1" dirty="0" smtClean="0">
                <a:latin typeface="+mj-ea"/>
                <a:ea typeface="+mj-ea"/>
              </a:rPr>
              <a:t>______</a:t>
            </a:r>
            <a:r>
              <a:rPr lang="zh-CN" altLang="en-US" sz="2100" b="1" dirty="0" smtClean="0">
                <a:latin typeface="+mj-ea"/>
                <a:ea typeface="+mj-ea"/>
              </a:rPr>
              <a:t>的</a:t>
            </a:r>
            <a:r>
              <a:rPr lang="zh-CN" altLang="en-US" sz="2100" b="1" dirty="0">
                <a:latin typeface="+mj-ea"/>
                <a:ea typeface="+mj-ea"/>
              </a:rPr>
              <a:t>修辞手法 形象生动地描绘了诗人眼中的洞庭山水美景 </a:t>
            </a:r>
          </a:p>
          <a:p>
            <a:pPr indent="447675" fontAlgn="auto">
              <a:lnSpc>
                <a:spcPct val="120000"/>
              </a:lnSpc>
              <a:spcBef>
                <a:spcPts val="0"/>
              </a:spcBef>
              <a:spcAft>
                <a:spcPts val="0"/>
              </a:spcAft>
              <a:defRPr/>
            </a:pPr>
            <a:r>
              <a:rPr lang="en-US" altLang="zh-CN" sz="2100" b="1" dirty="0" smtClean="0">
                <a:solidFill>
                  <a:prstClr val="black"/>
                </a:solidFill>
                <a:latin typeface="+mj-ea"/>
                <a:ea typeface="+mj-ea"/>
              </a:rPr>
              <a:t>⑵</a:t>
            </a:r>
            <a:r>
              <a:rPr lang="zh-CN" altLang="en-US" sz="2100" b="1" dirty="0" smtClean="0">
                <a:latin typeface="+mj-ea"/>
                <a:ea typeface="+mj-ea"/>
              </a:rPr>
              <a:t>给</a:t>
            </a:r>
            <a:r>
              <a:rPr lang="zh-CN" altLang="en-US" sz="2100" b="1" dirty="0">
                <a:latin typeface="+mj-ea"/>
                <a:ea typeface="+mj-ea"/>
              </a:rPr>
              <a:t>下列诗句选择正确答案。</a:t>
            </a:r>
            <a:endParaRPr lang="en-US" altLang="zh-CN" sz="2100" b="1" dirty="0">
              <a:latin typeface="+mj-ea"/>
              <a:ea typeface="+mj-ea"/>
            </a:endParaRPr>
          </a:p>
          <a:p>
            <a:pPr indent="447675" fontAlgn="auto">
              <a:lnSpc>
                <a:spcPct val="120000"/>
              </a:lnSpc>
              <a:spcBef>
                <a:spcPts val="0"/>
              </a:spcBef>
              <a:spcAft>
                <a:spcPts val="0"/>
              </a:spcAft>
              <a:defRPr/>
            </a:pPr>
            <a:r>
              <a:rPr lang="zh-CN" altLang="en-US" sz="2100" b="1" dirty="0">
                <a:latin typeface="楷体" panose="02010609060101010101" pitchFamily="49" charset="-122"/>
                <a:ea typeface="楷体" panose="02010609060101010101" pitchFamily="49" charset="-122"/>
              </a:rPr>
              <a:t>遥望洞庭山水色，白银盘里一青螺。    </a:t>
            </a:r>
            <a:r>
              <a:rPr lang="zh-CN" altLang="en-US" sz="2100" b="1" dirty="0">
                <a:latin typeface="+mj-ea"/>
                <a:ea typeface="+mj-ea"/>
              </a:rPr>
              <a:t>  </a:t>
            </a:r>
            <a:endParaRPr lang="en-US" altLang="zh-CN" sz="2100" b="1" dirty="0">
              <a:latin typeface="+mj-ea"/>
              <a:ea typeface="+mj-ea"/>
            </a:endParaRPr>
          </a:p>
          <a:p>
            <a:pPr indent="447675" fontAlgn="auto">
              <a:lnSpc>
                <a:spcPct val="120000"/>
              </a:lnSpc>
              <a:spcBef>
                <a:spcPts val="0"/>
              </a:spcBef>
              <a:spcAft>
                <a:spcPts val="0"/>
              </a:spcAft>
              <a:defRPr/>
            </a:pPr>
            <a:r>
              <a:rPr lang="zh-CN" altLang="en-US" sz="2100" b="1" dirty="0">
                <a:latin typeface="+mj-ea"/>
                <a:ea typeface="+mj-ea"/>
              </a:rPr>
              <a:t>白银盘”指的是洞庭湖水。（      ）  </a:t>
            </a:r>
            <a:endParaRPr lang="en-US" altLang="zh-CN" sz="2100" b="1" dirty="0">
              <a:latin typeface="+mj-ea"/>
              <a:ea typeface="+mj-ea"/>
            </a:endParaRPr>
          </a:p>
          <a:p>
            <a:pPr indent="447675" fontAlgn="auto">
              <a:lnSpc>
                <a:spcPct val="120000"/>
              </a:lnSpc>
              <a:spcBef>
                <a:spcPts val="0"/>
              </a:spcBef>
              <a:spcAft>
                <a:spcPts val="0"/>
              </a:spcAft>
              <a:defRPr/>
            </a:pPr>
            <a:r>
              <a:rPr lang="zh-CN" altLang="en-US" sz="2100" b="1" dirty="0">
                <a:latin typeface="+mj-ea"/>
                <a:ea typeface="+mj-ea"/>
              </a:rPr>
              <a:t>“白银盘”指的是洞庭湖面。（       ）  </a:t>
            </a:r>
            <a:endParaRPr lang="en-US" altLang="zh-CN" sz="2100" b="1" dirty="0">
              <a:latin typeface="+mj-ea"/>
              <a:ea typeface="+mj-ea"/>
            </a:endParaRPr>
          </a:p>
          <a:p>
            <a:pPr indent="447675" fontAlgn="auto">
              <a:lnSpc>
                <a:spcPct val="120000"/>
              </a:lnSpc>
              <a:spcBef>
                <a:spcPts val="0"/>
              </a:spcBef>
              <a:spcAft>
                <a:spcPts val="0"/>
              </a:spcAft>
              <a:defRPr/>
            </a:pPr>
            <a:r>
              <a:rPr lang="zh-CN" altLang="en-US" sz="2100" b="1" dirty="0">
                <a:latin typeface="+mj-ea"/>
                <a:ea typeface="+mj-ea"/>
              </a:rPr>
              <a:t>“青螺“指的是青色的田螺（       ） </a:t>
            </a:r>
            <a:endParaRPr lang="en-US" altLang="zh-CN" sz="2100" b="1" dirty="0">
              <a:latin typeface="+mj-ea"/>
              <a:ea typeface="+mj-ea"/>
            </a:endParaRPr>
          </a:p>
          <a:p>
            <a:pPr indent="447675" fontAlgn="auto">
              <a:lnSpc>
                <a:spcPct val="120000"/>
              </a:lnSpc>
              <a:spcBef>
                <a:spcPts val="0"/>
              </a:spcBef>
              <a:spcAft>
                <a:spcPts val="0"/>
              </a:spcAft>
              <a:defRPr/>
            </a:pPr>
            <a:r>
              <a:rPr lang="zh-CN" altLang="en-US" sz="2100" b="1" dirty="0">
                <a:latin typeface="+mj-ea"/>
                <a:ea typeface="+mj-ea"/>
              </a:rPr>
              <a:t>“青螺””指的是洞庭湖中的君山（      ）</a:t>
            </a:r>
            <a:endParaRPr lang="en-US" altLang="zh-CN" sz="2100" b="1" dirty="0">
              <a:latin typeface="+mj-ea"/>
              <a:ea typeface="+mj-ea"/>
            </a:endParaRPr>
          </a:p>
        </p:txBody>
      </p:sp>
      <p:sp>
        <p:nvSpPr>
          <p:cNvPr id="4" name="文本框 3"/>
          <p:cNvSpPr txBox="1"/>
          <p:nvPr/>
        </p:nvSpPr>
        <p:spPr>
          <a:xfrm>
            <a:off x="2941580" y="1566348"/>
            <a:ext cx="523160"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唐</a:t>
            </a:r>
          </a:p>
        </p:txBody>
      </p:sp>
      <p:sp>
        <p:nvSpPr>
          <p:cNvPr id="6" name="文本框 5"/>
          <p:cNvSpPr txBox="1"/>
          <p:nvPr/>
        </p:nvSpPr>
        <p:spPr>
          <a:xfrm>
            <a:off x="573881" y="1950693"/>
            <a:ext cx="998121"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比喻</a:t>
            </a:r>
          </a:p>
        </p:txBody>
      </p:sp>
      <p:sp>
        <p:nvSpPr>
          <p:cNvPr id="7" name="文本框 6"/>
          <p:cNvSpPr txBox="1"/>
          <p:nvPr/>
        </p:nvSpPr>
        <p:spPr>
          <a:xfrm>
            <a:off x="4342286" y="1553221"/>
            <a:ext cx="1179854"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刘禹锡</a:t>
            </a:r>
          </a:p>
        </p:txBody>
      </p:sp>
      <p:sp>
        <p:nvSpPr>
          <p:cNvPr id="10" name="文本框 9"/>
          <p:cNvSpPr txBox="1"/>
          <p:nvPr/>
        </p:nvSpPr>
        <p:spPr>
          <a:xfrm>
            <a:off x="5417751" y="4267608"/>
            <a:ext cx="809946"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a:t>
            </a:r>
          </a:p>
        </p:txBody>
      </p:sp>
      <p:sp>
        <p:nvSpPr>
          <p:cNvPr id="11" name="文本框 3"/>
          <p:cNvSpPr txBox="1"/>
          <p:nvPr/>
        </p:nvSpPr>
        <p:spPr>
          <a:xfrm>
            <a:off x="2651293" y="798889"/>
            <a:ext cx="2088398"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湖光秋月两相和</a:t>
            </a:r>
          </a:p>
        </p:txBody>
      </p:sp>
      <p:sp>
        <p:nvSpPr>
          <p:cNvPr id="13" name="文本框 11"/>
          <p:cNvSpPr txBox="1"/>
          <p:nvPr/>
        </p:nvSpPr>
        <p:spPr>
          <a:xfrm>
            <a:off x="4568869" y="1184525"/>
            <a:ext cx="2355966"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白银盘里一青螺</a:t>
            </a:r>
          </a:p>
        </p:txBody>
      </p:sp>
      <p:sp>
        <p:nvSpPr>
          <p:cNvPr id="14" name="文本框 11"/>
          <p:cNvSpPr txBox="1"/>
          <p:nvPr/>
        </p:nvSpPr>
        <p:spPr>
          <a:xfrm>
            <a:off x="4685167" y="3087305"/>
            <a:ext cx="515063"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en-US" altLang="zh-CN" sz="2000" b="1" dirty="0">
                <a:solidFill>
                  <a:srgbClr val="FF0000"/>
                </a:solidFill>
                <a:latin typeface="宋体" panose="02010600030101010101" pitchFamily="2" charset="-122"/>
                <a:ea typeface="+mn-ea"/>
              </a:rPr>
              <a:t>×</a:t>
            </a:r>
            <a:endParaRPr lang="zh-CN" altLang="en-US" sz="2000" b="1" dirty="0">
              <a:solidFill>
                <a:srgbClr val="FF0000"/>
              </a:solidFill>
              <a:latin typeface="宋体" panose="02010600030101010101" pitchFamily="2" charset="-122"/>
              <a:ea typeface="+mn-ea"/>
            </a:endParaRPr>
          </a:p>
        </p:txBody>
      </p:sp>
      <p:sp>
        <p:nvSpPr>
          <p:cNvPr id="19" name="文本框 9"/>
          <p:cNvSpPr txBox="1"/>
          <p:nvPr/>
        </p:nvSpPr>
        <p:spPr>
          <a:xfrm>
            <a:off x="4795040" y="3486333"/>
            <a:ext cx="809946"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a:t>
            </a:r>
          </a:p>
        </p:txBody>
      </p:sp>
      <p:sp>
        <p:nvSpPr>
          <p:cNvPr id="20" name="文本框 11"/>
          <p:cNvSpPr txBox="1"/>
          <p:nvPr/>
        </p:nvSpPr>
        <p:spPr>
          <a:xfrm>
            <a:off x="4654238" y="3863200"/>
            <a:ext cx="515063"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en-US" altLang="zh-CN" sz="2000" b="1" dirty="0">
                <a:solidFill>
                  <a:srgbClr val="FF0000"/>
                </a:solidFill>
                <a:latin typeface="宋体" panose="02010600030101010101" pitchFamily="2" charset="-122"/>
                <a:ea typeface="+mn-ea"/>
              </a:rPr>
              <a:t>×</a:t>
            </a:r>
            <a:endParaRPr lang="zh-CN" altLang="en-US" sz="2000" b="1" dirty="0">
              <a:solidFill>
                <a:srgbClr val="FF0000"/>
              </a:solidFill>
              <a:latin typeface="宋体" panose="02010600030101010101" pitchFamily="2" charset="-122"/>
              <a:ea typeface="+mn-ea"/>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1000"/>
                                        <p:tgtEl>
                                          <p:spTgt spid="19"/>
                                        </p:tgtEl>
                                      </p:cBhvr>
                                    </p:animEffect>
                                    <p:anim calcmode="lin" valueType="num">
                                      <p:cBhvr>
                                        <p:cTn id="32" dur="1000" fill="hold"/>
                                        <p:tgtEl>
                                          <p:spTgt spid="19"/>
                                        </p:tgtEl>
                                        <p:attrNameLst>
                                          <p:attrName>ppt_x</p:attrName>
                                        </p:attrNameLst>
                                      </p:cBhvr>
                                      <p:tavLst>
                                        <p:tav tm="0">
                                          <p:val>
                                            <p:strVal val="#ppt_x"/>
                                          </p:val>
                                        </p:tav>
                                        <p:tav tm="100000">
                                          <p:val>
                                            <p:strVal val="#ppt_x"/>
                                          </p:val>
                                        </p:tav>
                                      </p:tavLst>
                                    </p:anim>
                                    <p:anim calcmode="lin" valueType="num">
                                      <p:cBhvr>
                                        <p:cTn id="33" dur="1000" fill="hold"/>
                                        <p:tgtEl>
                                          <p:spTgt spid="1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anim calcmode="lin" valueType="num">
                                      <p:cBhvr>
                                        <p:cTn id="37" dur="1000" fill="hold"/>
                                        <p:tgtEl>
                                          <p:spTgt spid="20"/>
                                        </p:tgtEl>
                                        <p:attrNameLst>
                                          <p:attrName>ppt_x</p:attrName>
                                        </p:attrNameLst>
                                      </p:cBhvr>
                                      <p:tavLst>
                                        <p:tav tm="0">
                                          <p:val>
                                            <p:strVal val="#ppt_x"/>
                                          </p:val>
                                        </p:tav>
                                        <p:tav tm="100000">
                                          <p:val>
                                            <p:strVal val="#ppt_x"/>
                                          </p:val>
                                        </p:tav>
                                      </p:tavLst>
                                    </p:anim>
                                    <p:anim calcmode="lin" valueType="num">
                                      <p:cBhvr>
                                        <p:cTn id="38" dur="1000" fill="hold"/>
                                        <p:tgtEl>
                                          <p:spTgt spid="2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000"/>
                                        <p:tgtEl>
                                          <p:spTgt spid="10"/>
                                        </p:tgtEl>
                                      </p:cBhvr>
                                    </p:animEffect>
                                    <p:anim calcmode="lin" valueType="num">
                                      <p:cBhvr>
                                        <p:cTn id="42" dur="1000" fill="hold"/>
                                        <p:tgtEl>
                                          <p:spTgt spid="10"/>
                                        </p:tgtEl>
                                        <p:attrNameLst>
                                          <p:attrName>ppt_x</p:attrName>
                                        </p:attrNameLst>
                                      </p:cBhvr>
                                      <p:tavLst>
                                        <p:tav tm="0">
                                          <p:val>
                                            <p:strVal val="#ppt_x"/>
                                          </p:val>
                                        </p:tav>
                                        <p:tav tm="100000">
                                          <p:val>
                                            <p:strVal val="#ppt_x"/>
                                          </p:val>
                                        </p:tav>
                                      </p:tavLst>
                                    </p:anim>
                                    <p:anim calcmode="lin" valueType="num">
                                      <p:cBhvr>
                                        <p:cTn id="4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10" grpId="0"/>
      <p:bldP spid="11" grpId="0"/>
      <p:bldP spid="13" grpId="0"/>
      <p:bldP spid="14" grpId="0"/>
      <p:bldP spid="19"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18" name="文本框 99"/>
          <p:cNvSpPr txBox="1"/>
          <p:nvPr/>
        </p:nvSpPr>
        <p:spPr>
          <a:xfrm>
            <a:off x="548164" y="792117"/>
            <a:ext cx="8300561" cy="3171637"/>
          </a:xfrm>
          <a:prstGeom prst="rect">
            <a:avLst/>
          </a:prstGeom>
          <a:noFill/>
          <a:ln w="9525">
            <a:noFill/>
          </a:ln>
        </p:spPr>
        <p:txBody>
          <a:bodyPr wrap="square" lIns="68580" tIns="34290" rIns="68580" bIns="34290">
            <a:spAutoFit/>
          </a:bodyPr>
          <a:lstStyle/>
          <a:p>
            <a:pPr indent="447675" fontAlgn="auto">
              <a:lnSpc>
                <a:spcPct val="120000"/>
              </a:lnSpc>
              <a:spcBef>
                <a:spcPts val="0"/>
              </a:spcBef>
              <a:spcAft>
                <a:spcPts val="0"/>
              </a:spcAft>
              <a:defRPr/>
            </a:pPr>
            <a:r>
              <a:rPr lang="en-US" altLang="zh-CN" sz="2100" b="1" dirty="0">
                <a:latin typeface="+mj-ea"/>
                <a:ea typeface="+mj-ea"/>
              </a:rPr>
              <a:t>3.《</a:t>
            </a:r>
            <a:r>
              <a:rPr lang="zh-CN" altLang="en-US" sz="2100" b="1" dirty="0">
                <a:latin typeface="+mj-ea"/>
                <a:ea typeface="+mj-ea"/>
              </a:rPr>
              <a:t>夜书所见</a:t>
            </a:r>
            <a:r>
              <a:rPr lang="en-US" altLang="zh-CN" sz="2100" b="1" dirty="0">
                <a:latin typeface="+mj-ea"/>
                <a:ea typeface="+mj-ea"/>
              </a:rPr>
              <a:t>》</a:t>
            </a:r>
          </a:p>
          <a:p>
            <a:pPr indent="447675" algn="ctr" fontAlgn="auto">
              <a:lnSpc>
                <a:spcPct val="120000"/>
              </a:lnSpc>
              <a:spcBef>
                <a:spcPts val="0"/>
              </a:spcBef>
              <a:spcAft>
                <a:spcPts val="0"/>
              </a:spcAft>
              <a:defRPr/>
            </a:pPr>
            <a:r>
              <a:rPr lang="zh-CN" altLang="en-US" sz="2100" b="1" dirty="0">
                <a:latin typeface="楷体" panose="02010609060101010101" pitchFamily="49" charset="-122"/>
                <a:ea typeface="楷体" panose="02010609060101010101" pitchFamily="49" charset="-122"/>
              </a:rPr>
              <a:t>萧萧梧叶送寒声</a:t>
            </a:r>
            <a:r>
              <a:rPr lang="en-US" altLang="zh-CN" sz="2100" b="1" dirty="0">
                <a:latin typeface="楷体" panose="02010609060101010101" pitchFamily="49" charset="-122"/>
                <a:ea typeface="楷体" panose="02010609060101010101" pitchFamily="49" charset="-122"/>
              </a:rPr>
              <a:t>,</a:t>
            </a:r>
            <a:r>
              <a:rPr lang="en-US" altLang="zh-CN" sz="2100" b="1" u="sng" dirty="0">
                <a:latin typeface="楷体" panose="02010609060101010101" pitchFamily="49" charset="-122"/>
                <a:ea typeface="楷体" panose="02010609060101010101" pitchFamily="49" charset="-122"/>
              </a:rPr>
              <a:t>  </a:t>
            </a:r>
            <a:r>
              <a:rPr lang="en-US" altLang="zh-CN" sz="2100" b="1" u="sng" dirty="0" smtClean="0">
                <a:latin typeface="楷体" panose="02010609060101010101" pitchFamily="49" charset="-122"/>
                <a:ea typeface="楷体" panose="02010609060101010101" pitchFamily="49" charset="-122"/>
              </a:rPr>
              <a:t>              </a:t>
            </a:r>
            <a:r>
              <a:rPr lang="zh-CN" altLang="en-US" sz="2100" b="1" dirty="0">
                <a:latin typeface="楷体" panose="02010609060101010101" pitchFamily="49" charset="-122"/>
                <a:ea typeface="楷体" panose="02010609060101010101" pitchFamily="49" charset="-122"/>
              </a:rPr>
              <a:t>。</a:t>
            </a:r>
            <a:endParaRPr lang="en-US" altLang="zh-CN" sz="2100" b="1" dirty="0">
              <a:latin typeface="楷体" panose="02010609060101010101" pitchFamily="49" charset="-122"/>
              <a:ea typeface="楷体" panose="02010609060101010101" pitchFamily="49" charset="-122"/>
            </a:endParaRPr>
          </a:p>
          <a:p>
            <a:pPr algn="ctr" fontAlgn="auto">
              <a:lnSpc>
                <a:spcPct val="120000"/>
              </a:lnSpc>
              <a:spcBef>
                <a:spcPts val="0"/>
              </a:spcBef>
              <a:spcAft>
                <a:spcPts val="0"/>
              </a:spcAft>
              <a:defRPr/>
            </a:pPr>
            <a:r>
              <a:rPr lang="en-US" altLang="zh-CN" sz="2100" b="1" u="sng" dirty="0">
                <a:latin typeface="楷体" panose="02010609060101010101" pitchFamily="49" charset="-122"/>
                <a:ea typeface="楷体" panose="02010609060101010101" pitchFamily="49" charset="-122"/>
              </a:rPr>
              <a:t>              </a:t>
            </a:r>
            <a:r>
              <a:rPr lang="en-US" altLang="zh-CN" sz="2100" b="1" u="sng" dirty="0" smtClean="0">
                <a:latin typeface="楷体" panose="02010609060101010101" pitchFamily="49" charset="-122"/>
                <a:ea typeface="楷体" panose="02010609060101010101" pitchFamily="49" charset="-122"/>
              </a:rPr>
              <a:t>  </a:t>
            </a:r>
            <a:r>
              <a:rPr lang="en-US" altLang="zh-CN" sz="2100" b="1" dirty="0" smtClean="0">
                <a:latin typeface="楷体" panose="02010609060101010101" pitchFamily="49" charset="-122"/>
                <a:ea typeface="楷体" panose="02010609060101010101" pitchFamily="49" charset="-122"/>
              </a:rPr>
              <a:t>,</a:t>
            </a:r>
            <a:r>
              <a:rPr lang="zh-CN" altLang="en-US" sz="2100" b="1" dirty="0">
                <a:latin typeface="楷体" panose="02010609060101010101" pitchFamily="49" charset="-122"/>
                <a:ea typeface="楷体" panose="02010609060101010101" pitchFamily="49" charset="-122"/>
              </a:rPr>
              <a:t>夜深篱落一灯明。</a:t>
            </a:r>
            <a:r>
              <a:rPr lang="en-US" altLang="zh-CN" sz="2100" b="1" dirty="0">
                <a:latin typeface="楷体" panose="02010609060101010101" pitchFamily="49" charset="-122"/>
                <a:ea typeface="楷体" panose="02010609060101010101" pitchFamily="49" charset="-122"/>
              </a:rPr>
              <a:t> </a:t>
            </a:r>
          </a:p>
          <a:p>
            <a:pPr indent="447675" fontAlgn="auto">
              <a:lnSpc>
                <a:spcPct val="120000"/>
              </a:lnSpc>
              <a:spcBef>
                <a:spcPts val="0"/>
              </a:spcBef>
              <a:spcAft>
                <a:spcPts val="0"/>
              </a:spcAft>
              <a:defRPr/>
            </a:pPr>
            <a:r>
              <a:rPr lang="zh-CN" altLang="en-US" sz="2100" b="1" dirty="0" smtClean="0">
                <a:latin typeface="+mj-ea"/>
                <a:ea typeface="+mj-ea"/>
              </a:rPr>
              <a:t>⑴这</a:t>
            </a:r>
            <a:r>
              <a:rPr lang="zh-CN" altLang="en-US" sz="2100" b="1" dirty="0">
                <a:latin typeface="+mj-ea"/>
                <a:ea typeface="+mj-ea"/>
              </a:rPr>
              <a:t>首诗描写的是</a:t>
            </a:r>
            <a:r>
              <a:rPr lang="en-US" altLang="zh-CN" sz="2100" b="1" dirty="0" smtClean="0">
                <a:latin typeface="+mj-ea"/>
                <a:ea typeface="+mj-ea"/>
              </a:rPr>
              <a:t>_____</a:t>
            </a:r>
            <a:r>
              <a:rPr lang="zh-CN" altLang="en-US" sz="2100" b="1" dirty="0" smtClean="0">
                <a:latin typeface="+mj-ea"/>
                <a:ea typeface="+mj-ea"/>
              </a:rPr>
              <a:t>（季节）</a:t>
            </a:r>
            <a:r>
              <a:rPr lang="en-US" altLang="zh-CN" sz="2100" b="1" dirty="0" smtClean="0">
                <a:latin typeface="+mj-ea"/>
                <a:ea typeface="+mj-ea"/>
              </a:rPr>
              <a:t>_____</a:t>
            </a:r>
            <a:r>
              <a:rPr lang="zh-CN" altLang="en-US" sz="2100" b="1" dirty="0" smtClean="0">
                <a:latin typeface="+mj-ea"/>
                <a:ea typeface="+mj-ea"/>
              </a:rPr>
              <a:t>（时间</a:t>
            </a:r>
            <a:r>
              <a:rPr lang="zh-CN" altLang="en-US" sz="2100" b="1" dirty="0">
                <a:latin typeface="+mj-ea"/>
                <a:ea typeface="+mj-ea"/>
              </a:rPr>
              <a:t>）诗人的所见所想。</a:t>
            </a:r>
            <a:endParaRPr lang="en-US" altLang="zh-CN" sz="2100" b="1" dirty="0">
              <a:latin typeface="+mj-ea"/>
              <a:ea typeface="+mj-ea"/>
            </a:endParaRPr>
          </a:p>
          <a:p>
            <a:pPr indent="447675" fontAlgn="auto">
              <a:lnSpc>
                <a:spcPct val="120000"/>
              </a:lnSpc>
              <a:spcBef>
                <a:spcPts val="0"/>
              </a:spcBef>
              <a:spcAft>
                <a:spcPts val="0"/>
              </a:spcAft>
              <a:defRPr/>
            </a:pPr>
            <a:r>
              <a:rPr lang="zh-CN" altLang="en-US" sz="2100" b="1" dirty="0" smtClean="0">
                <a:solidFill>
                  <a:prstClr val="black"/>
                </a:solidFill>
                <a:latin typeface="+mj-ea"/>
                <a:ea typeface="+mj-ea"/>
              </a:rPr>
              <a:t>⑵</a:t>
            </a:r>
            <a:r>
              <a:rPr lang="en-US" altLang="zh-CN" sz="2100" b="1" dirty="0" smtClean="0">
                <a:latin typeface="+mj-ea"/>
                <a:ea typeface="+mj-ea"/>
              </a:rPr>
              <a:t>“</a:t>
            </a:r>
            <a:r>
              <a:rPr lang="zh-CN" altLang="en-US" sz="2100" b="1" dirty="0">
                <a:latin typeface="+mj-ea"/>
                <a:ea typeface="+mj-ea"/>
              </a:rPr>
              <a:t>夜书所见”中的书的意思是</a:t>
            </a:r>
            <a:r>
              <a:rPr lang="en-US" altLang="zh-CN" sz="2100" b="1" dirty="0">
                <a:latin typeface="+mj-ea"/>
                <a:ea typeface="+mj-ea"/>
              </a:rPr>
              <a:t>_____,</a:t>
            </a:r>
            <a:r>
              <a:rPr lang="zh-CN" altLang="en-US" sz="2100" b="1" dirty="0">
                <a:latin typeface="+mj-ea"/>
                <a:ea typeface="+mj-ea"/>
              </a:rPr>
              <a:t>从诗中我们可以知道</a:t>
            </a:r>
            <a:r>
              <a:rPr lang="en-US" altLang="zh-CN" sz="2100" b="1" dirty="0">
                <a:latin typeface="+mj-ea"/>
                <a:ea typeface="+mj-ea"/>
              </a:rPr>
              <a:t>,</a:t>
            </a:r>
            <a:r>
              <a:rPr lang="zh-CN" altLang="en-US" sz="2100" b="1" dirty="0">
                <a:latin typeface="+mj-ea"/>
                <a:ea typeface="+mj-ea"/>
              </a:rPr>
              <a:t>诗人见到的事物有</a:t>
            </a:r>
            <a:r>
              <a:rPr lang="zh-CN" altLang="en-US" sz="2100" b="1" u="sng" dirty="0">
                <a:latin typeface="+mj-ea"/>
                <a:ea typeface="+mj-ea"/>
              </a:rPr>
              <a:t>                                   </a:t>
            </a:r>
            <a:r>
              <a:rPr lang="zh-CN" altLang="en-US" sz="2100" b="1" dirty="0" smtClean="0">
                <a:latin typeface="+mj-ea"/>
                <a:ea typeface="+mj-ea"/>
              </a:rPr>
              <a:t>。</a:t>
            </a:r>
            <a:endParaRPr lang="en-US" altLang="zh-CN" sz="2100" b="1" dirty="0" smtClean="0">
              <a:latin typeface="+mj-ea"/>
              <a:ea typeface="+mj-ea"/>
            </a:endParaRPr>
          </a:p>
          <a:p>
            <a:pPr indent="447675" fontAlgn="auto">
              <a:lnSpc>
                <a:spcPct val="120000"/>
              </a:lnSpc>
              <a:spcBef>
                <a:spcPts val="0"/>
              </a:spcBef>
              <a:spcAft>
                <a:spcPts val="0"/>
              </a:spcAft>
              <a:defRPr/>
            </a:pPr>
            <a:r>
              <a:rPr lang="en-US" altLang="zh-CN" sz="2100" b="1" dirty="0" smtClean="0">
                <a:latin typeface="+mj-ea"/>
                <a:ea typeface="+mj-ea"/>
              </a:rPr>
              <a:t>⑶“</a:t>
            </a:r>
            <a:r>
              <a:rPr lang="zh-CN" altLang="en-US" sz="2100" b="1" dirty="0">
                <a:latin typeface="+mj-ea"/>
                <a:ea typeface="+mj-ea"/>
              </a:rPr>
              <a:t>动客情”中的情主要指诗人</a:t>
            </a:r>
            <a:r>
              <a:rPr lang="zh-CN" altLang="en-US" sz="2100" b="1" u="sng" dirty="0">
                <a:latin typeface="+mj-ea"/>
                <a:ea typeface="+mj-ea"/>
              </a:rPr>
              <a:t>       </a:t>
            </a:r>
            <a:r>
              <a:rPr lang="zh-CN" altLang="en-US" sz="2100" b="1" u="sng" dirty="0" smtClean="0">
                <a:latin typeface="+mj-ea"/>
                <a:ea typeface="+mj-ea"/>
              </a:rPr>
              <a:t>    </a:t>
            </a:r>
            <a:r>
              <a:rPr lang="zh-CN" altLang="en-US" sz="2100" b="1" dirty="0">
                <a:latin typeface="+mj-ea"/>
                <a:ea typeface="+mj-ea"/>
              </a:rPr>
              <a:t>的</a:t>
            </a:r>
            <a:r>
              <a:rPr lang="zh-CN" altLang="en-US" sz="2100" b="1" dirty="0" smtClean="0">
                <a:latin typeface="+mj-ea"/>
                <a:ea typeface="+mj-ea"/>
              </a:rPr>
              <a:t>感情，请</a:t>
            </a:r>
            <a:r>
              <a:rPr lang="zh-CN" altLang="en-US" sz="2100" b="1" dirty="0">
                <a:latin typeface="+mj-ea"/>
                <a:ea typeface="+mj-ea"/>
              </a:rPr>
              <a:t>你写两句和这首诗具有相似感情</a:t>
            </a:r>
            <a:r>
              <a:rPr lang="zh-CN" altLang="en-US" sz="2100" b="1" dirty="0" smtClean="0">
                <a:latin typeface="+mj-ea"/>
                <a:ea typeface="+mj-ea"/>
              </a:rPr>
              <a:t>诗句：</a:t>
            </a:r>
            <a:r>
              <a:rPr lang="en-US" altLang="zh-CN" sz="2100" b="1" dirty="0" smtClean="0">
                <a:latin typeface="+mj-ea"/>
                <a:ea typeface="+mj-ea"/>
              </a:rPr>
              <a:t>__</a:t>
            </a:r>
            <a:r>
              <a:rPr lang="en-US" altLang="zh-CN" sz="2100" b="1" dirty="0" smtClean="0">
                <a:latin typeface="+mj-ea"/>
              </a:rPr>
              <a:t>____________</a:t>
            </a:r>
            <a:r>
              <a:rPr lang="en-US" altLang="zh-CN" sz="2100" b="1" dirty="0" smtClean="0">
                <a:latin typeface="+mj-ea"/>
                <a:ea typeface="+mj-ea"/>
              </a:rPr>
              <a:t>____________________</a:t>
            </a:r>
            <a:endParaRPr lang="en-US" altLang="zh-CN" sz="2100" b="1" u="sng" dirty="0">
              <a:latin typeface="+mj-ea"/>
              <a:ea typeface="+mj-ea"/>
            </a:endParaRPr>
          </a:p>
        </p:txBody>
      </p:sp>
      <p:sp>
        <p:nvSpPr>
          <p:cNvPr id="4" name="文本框 3"/>
          <p:cNvSpPr txBox="1"/>
          <p:nvPr/>
        </p:nvSpPr>
        <p:spPr>
          <a:xfrm>
            <a:off x="2679454" y="1560049"/>
            <a:ext cx="2524082"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江上秋风动客情</a:t>
            </a:r>
          </a:p>
        </p:txBody>
      </p:sp>
      <p:sp>
        <p:nvSpPr>
          <p:cNvPr id="5" name="文本框 4"/>
          <p:cNvSpPr txBox="1"/>
          <p:nvPr/>
        </p:nvSpPr>
        <p:spPr>
          <a:xfrm>
            <a:off x="2353859" y="2719134"/>
            <a:ext cx="5212080"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江岸边的梧桐树和秋风萧瑟下的寒江水</a:t>
            </a:r>
          </a:p>
        </p:txBody>
      </p:sp>
      <p:sp>
        <p:nvSpPr>
          <p:cNvPr id="6" name="文本框 5"/>
          <p:cNvSpPr txBox="1"/>
          <p:nvPr/>
        </p:nvSpPr>
        <p:spPr>
          <a:xfrm>
            <a:off x="3205485" y="1951196"/>
            <a:ext cx="723802"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秋天</a:t>
            </a:r>
          </a:p>
        </p:txBody>
      </p:sp>
      <p:sp>
        <p:nvSpPr>
          <p:cNvPr id="7" name="文本框 6"/>
          <p:cNvSpPr txBox="1"/>
          <p:nvPr/>
        </p:nvSpPr>
        <p:spPr>
          <a:xfrm>
            <a:off x="4838349" y="2365772"/>
            <a:ext cx="897466"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书写</a:t>
            </a:r>
          </a:p>
        </p:txBody>
      </p:sp>
      <p:sp>
        <p:nvSpPr>
          <p:cNvPr id="10" name="文本框 9"/>
          <p:cNvSpPr txBox="1"/>
          <p:nvPr/>
        </p:nvSpPr>
        <p:spPr>
          <a:xfrm>
            <a:off x="5106711" y="3099674"/>
            <a:ext cx="735316"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思乡</a:t>
            </a:r>
          </a:p>
        </p:txBody>
      </p:sp>
      <p:sp>
        <p:nvSpPr>
          <p:cNvPr id="11" name="文本框 3"/>
          <p:cNvSpPr txBox="1"/>
          <p:nvPr/>
        </p:nvSpPr>
        <p:spPr>
          <a:xfrm>
            <a:off x="4982194" y="1185771"/>
            <a:ext cx="2409782"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江上秋风动客情</a:t>
            </a:r>
          </a:p>
        </p:txBody>
      </p:sp>
      <p:sp>
        <p:nvSpPr>
          <p:cNvPr id="13" name="文本框 11"/>
          <p:cNvSpPr txBox="1"/>
          <p:nvPr/>
        </p:nvSpPr>
        <p:spPr>
          <a:xfrm>
            <a:off x="4269819" y="3487105"/>
            <a:ext cx="4663481"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独在异乡为异客，每逢佳节倍</a:t>
            </a:r>
            <a:r>
              <a:rPr lang="zh-CN" altLang="en-US" sz="2000" b="1" dirty="0" smtClean="0">
                <a:solidFill>
                  <a:srgbClr val="FF0000"/>
                </a:solidFill>
                <a:latin typeface="宋体" panose="02010600030101010101" pitchFamily="2" charset="-122"/>
                <a:ea typeface="+mn-ea"/>
              </a:rPr>
              <a:t>思亲。</a:t>
            </a:r>
            <a:endParaRPr lang="zh-CN" altLang="en-US" sz="2000" b="1" dirty="0">
              <a:solidFill>
                <a:srgbClr val="FF0000"/>
              </a:solidFill>
              <a:latin typeface="宋体" panose="02010600030101010101" pitchFamily="2" charset="-122"/>
              <a:ea typeface="+mn-ea"/>
            </a:endParaRPr>
          </a:p>
        </p:txBody>
      </p:sp>
      <p:sp>
        <p:nvSpPr>
          <p:cNvPr id="14" name="文本框 11"/>
          <p:cNvSpPr txBox="1"/>
          <p:nvPr/>
        </p:nvSpPr>
        <p:spPr>
          <a:xfrm>
            <a:off x="4931744" y="1944052"/>
            <a:ext cx="657630"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smtClean="0">
                <a:solidFill>
                  <a:srgbClr val="FF0000"/>
                </a:solidFill>
                <a:latin typeface="宋体" panose="02010600030101010101" pitchFamily="2" charset="-122"/>
                <a:ea typeface="+mn-ea"/>
              </a:rPr>
              <a:t>晚上</a:t>
            </a:r>
            <a:endParaRPr lang="zh-CN" altLang="en-US" sz="2000" b="1" dirty="0">
              <a:solidFill>
                <a:srgbClr val="FF0000"/>
              </a:solidFill>
              <a:latin typeface="宋体" panose="02010600030101010101" pitchFamily="2" charset="-122"/>
              <a:ea typeface="+mn-ea"/>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down)">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down)">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00"/>
                                        <p:tgtEl>
                                          <p:spTgt spid="10"/>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down)">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10" grpId="0"/>
      <p:bldP spid="11"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18" name="文本框 99"/>
          <p:cNvSpPr txBox="1"/>
          <p:nvPr/>
        </p:nvSpPr>
        <p:spPr>
          <a:xfrm>
            <a:off x="421468" y="971382"/>
            <a:ext cx="8360582" cy="3393237"/>
          </a:xfrm>
          <a:prstGeom prst="rect">
            <a:avLst/>
          </a:prstGeom>
          <a:noFill/>
          <a:ln w="9525">
            <a:noFill/>
          </a:ln>
        </p:spPr>
        <p:txBody>
          <a:bodyPr wrap="square" lIns="68580" tIns="34290" rIns="68580" bIns="34290">
            <a:spAutoFit/>
          </a:bodyPr>
          <a:lstStyle/>
          <a:p>
            <a:pPr indent="447675" fontAlgn="auto" latinLnBrk="1">
              <a:lnSpc>
                <a:spcPct val="150000"/>
              </a:lnSpc>
              <a:spcBef>
                <a:spcPts val="0"/>
              </a:spcBef>
              <a:spcAft>
                <a:spcPts val="0"/>
              </a:spcAft>
              <a:defRPr/>
            </a:pPr>
            <a:r>
              <a:rPr lang="en-US" altLang="zh-CN" sz="2400" b="1" dirty="0">
                <a:latin typeface="楷体" panose="02010609060101010101" pitchFamily="49" charset="-122"/>
                <a:ea typeface="楷体" panose="02010609060101010101" pitchFamily="49" charset="-122"/>
              </a:rPr>
              <a:t>1.</a:t>
            </a:r>
            <a:r>
              <a:rPr lang="zh-CN" altLang="en-US" sz="2400" b="1" dirty="0">
                <a:latin typeface="楷体" panose="02010609060101010101" pitchFamily="49" charset="-122"/>
                <a:ea typeface="楷体" panose="02010609060101010101" pitchFamily="49" charset="-122"/>
              </a:rPr>
              <a:t>停车坐爱枫林晚，霜叶红于二月花</a:t>
            </a:r>
            <a:r>
              <a:rPr lang="zh-CN" altLang="en-US" sz="2400" b="1" dirty="0" smtClean="0">
                <a:latin typeface="楷体" panose="02010609060101010101" pitchFamily="49" charset="-122"/>
                <a:ea typeface="楷体" panose="02010609060101010101" pitchFamily="49" charset="-122"/>
              </a:rPr>
              <a:t>。</a:t>
            </a:r>
            <a:endParaRPr lang="en-US" altLang="zh-CN" sz="2400" b="1" dirty="0">
              <a:latin typeface="楷体" panose="02010609060101010101" pitchFamily="49" charset="-122"/>
              <a:ea typeface="楷体" panose="02010609060101010101" pitchFamily="49" charset="-122"/>
            </a:endParaRPr>
          </a:p>
          <a:p>
            <a:pPr indent="447675" fontAlgn="auto" latinLnBrk="1">
              <a:lnSpc>
                <a:spcPct val="150000"/>
              </a:lnSpc>
              <a:spcBef>
                <a:spcPts val="0"/>
              </a:spcBef>
              <a:spcAft>
                <a:spcPts val="0"/>
              </a:spcAft>
              <a:defRPr/>
            </a:pPr>
            <a:r>
              <a:rPr lang="zh-CN" altLang="en-US" sz="2400" b="1" dirty="0">
                <a:latin typeface="楷体" panose="02010609060101010101" pitchFamily="49" charset="-122"/>
                <a:ea typeface="楷体" panose="02010609060101010101" pitchFamily="49" charset="-122"/>
              </a:rPr>
              <a:t>意思</a:t>
            </a:r>
            <a:r>
              <a:rPr lang="zh-CN" altLang="en-US" sz="2400" b="1" dirty="0" smtClean="0">
                <a:latin typeface="楷体" panose="02010609060101010101" pitchFamily="49" charset="-122"/>
                <a:ea typeface="楷体" panose="02010609060101010101" pitchFamily="49" charset="-122"/>
              </a:rPr>
              <a:t>：</a:t>
            </a:r>
            <a:r>
              <a:rPr lang="en-US" altLang="zh-CN" sz="2400" b="1" dirty="0" smtClean="0">
                <a:latin typeface="楷体" panose="02010609060101010101" pitchFamily="49" charset="-122"/>
                <a:ea typeface="楷体" panose="02010609060101010101" pitchFamily="49" charset="-122"/>
              </a:rPr>
              <a:t>_________________________________________________________________________________________________</a:t>
            </a:r>
          </a:p>
          <a:p>
            <a:pPr indent="447675" fontAlgn="auto" latinLnBrk="1">
              <a:lnSpc>
                <a:spcPct val="150000"/>
              </a:lnSpc>
              <a:spcBef>
                <a:spcPts val="0"/>
              </a:spcBef>
              <a:spcAft>
                <a:spcPts val="0"/>
              </a:spcAft>
              <a:defRPr/>
            </a:pPr>
            <a:r>
              <a:rPr lang="en-US" altLang="zh-CN" sz="2400" b="1" dirty="0" smtClean="0">
                <a:latin typeface="楷体" panose="02010609060101010101" pitchFamily="49" charset="-122"/>
                <a:ea typeface="楷体" panose="02010609060101010101" pitchFamily="49" charset="-122"/>
              </a:rPr>
              <a:t>2</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一年好景君须记，最是橙黄橘绿时。</a:t>
            </a:r>
            <a:endParaRPr lang="en-US" altLang="zh-CN" sz="2400" b="1" dirty="0">
              <a:latin typeface="楷体" panose="02010609060101010101" pitchFamily="49" charset="-122"/>
              <a:ea typeface="楷体" panose="02010609060101010101" pitchFamily="49" charset="-122"/>
            </a:endParaRPr>
          </a:p>
          <a:p>
            <a:pPr lvl="0" indent="447675" fontAlgn="auto" latinLnBrk="1">
              <a:lnSpc>
                <a:spcPct val="150000"/>
              </a:lnSpc>
              <a:spcBef>
                <a:spcPts val="0"/>
              </a:spcBef>
              <a:spcAft>
                <a:spcPts val="0"/>
              </a:spcAft>
              <a:defRPr/>
            </a:pPr>
            <a:r>
              <a:rPr lang="zh-CN" altLang="en-US" sz="2400" b="1" dirty="0">
                <a:latin typeface="楷体" panose="02010609060101010101" pitchFamily="49" charset="-122"/>
                <a:ea typeface="楷体" panose="02010609060101010101" pitchFamily="49" charset="-122"/>
              </a:rPr>
              <a:t>意思</a:t>
            </a:r>
            <a:r>
              <a:rPr lang="zh-CN" altLang="en-US" sz="2400" b="1" dirty="0" smtClean="0">
                <a:latin typeface="楷体" panose="02010609060101010101" pitchFamily="49" charset="-122"/>
                <a:ea typeface="楷体" panose="02010609060101010101" pitchFamily="49" charset="-122"/>
              </a:rPr>
              <a:t>：</a:t>
            </a:r>
            <a:r>
              <a:rPr lang="en-US" altLang="zh-CN" sz="2400" b="1" dirty="0" smtClean="0">
                <a:solidFill>
                  <a:prstClr val="black"/>
                </a:solidFill>
                <a:latin typeface="楷体" panose="02010609060101010101" pitchFamily="49" charset="-122"/>
                <a:ea typeface="楷体" panose="02010609060101010101" pitchFamily="49" charset="-122"/>
              </a:rPr>
              <a:t>_________________________________________________________________________________________________</a:t>
            </a:r>
            <a:endParaRPr lang="en-US" altLang="zh-CN" sz="2400" b="1" dirty="0">
              <a:latin typeface="楷体" panose="02010609060101010101" pitchFamily="49" charset="-122"/>
              <a:ea typeface="楷体" panose="02010609060101010101" pitchFamily="49" charset="-122"/>
            </a:endParaRPr>
          </a:p>
        </p:txBody>
      </p:sp>
      <p:sp>
        <p:nvSpPr>
          <p:cNvPr id="9226" name="矩形 12"/>
          <p:cNvSpPr/>
          <p:nvPr/>
        </p:nvSpPr>
        <p:spPr>
          <a:xfrm>
            <a:off x="374515" y="387858"/>
            <a:ext cx="6064385" cy="500137"/>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800" b="1" dirty="0">
                <a:solidFill>
                  <a:srgbClr val="000000"/>
                </a:solidFill>
                <a:latin typeface="黑体" panose="02010609060101010101" pitchFamily="49" charset="-122"/>
                <a:ea typeface="黑体" panose="02010609060101010101" pitchFamily="49" charset="-122"/>
              </a:rPr>
              <a:t>二</a:t>
            </a:r>
            <a:r>
              <a:rPr lang="zh-CN" altLang="zh-CN" sz="2800" b="1" dirty="0">
                <a:solidFill>
                  <a:srgbClr val="000000"/>
                </a:solidFill>
                <a:latin typeface="黑体" panose="02010609060101010101" pitchFamily="49" charset="-122"/>
                <a:ea typeface="黑体" panose="02010609060101010101" pitchFamily="49" charset="-122"/>
              </a:rPr>
              <a:t>、</a:t>
            </a:r>
            <a:r>
              <a:rPr lang="zh-CN" altLang="en-US" sz="2800" b="1" dirty="0">
                <a:solidFill>
                  <a:srgbClr val="000000"/>
                </a:solidFill>
                <a:latin typeface="黑体" panose="02010609060101010101" pitchFamily="49" charset="-122"/>
                <a:ea typeface="黑体" panose="02010609060101010101" pitchFamily="49" charset="-122"/>
              </a:rPr>
              <a:t>用自己的话说说下面诗句的意思。</a:t>
            </a:r>
            <a:endParaRPr lang="en-US" altLang="zh-CN" sz="2800" b="1" dirty="0">
              <a:solidFill>
                <a:srgbClr val="000000"/>
              </a:solidFill>
              <a:latin typeface="黑体" panose="02010609060101010101" pitchFamily="49" charset="-122"/>
              <a:ea typeface="黑体" panose="02010609060101010101" pitchFamily="49" charset="-122"/>
            </a:endParaRPr>
          </a:p>
        </p:txBody>
      </p:sp>
      <p:sp>
        <p:nvSpPr>
          <p:cNvPr id="11" name="文本框 3"/>
          <p:cNvSpPr txBox="1"/>
          <p:nvPr/>
        </p:nvSpPr>
        <p:spPr>
          <a:xfrm>
            <a:off x="497667" y="1504016"/>
            <a:ext cx="7966583" cy="1177245"/>
          </a:xfrm>
          <a:prstGeom prst="rect">
            <a:avLst/>
          </a:prstGeom>
          <a:noFill/>
          <a:ln w="9525">
            <a:noFill/>
          </a:ln>
        </p:spPr>
        <p:txBody>
          <a:bodyPr wrap="square" lIns="68580" tIns="34290" rIns="68580" bIns="34290">
            <a:spAutoFit/>
          </a:bodyPr>
          <a:lstStyle/>
          <a:p>
            <a:pPr fontAlgn="auto">
              <a:lnSpc>
                <a:spcPct val="150000"/>
              </a:lnSpc>
              <a:spcBef>
                <a:spcPts val="0"/>
              </a:spcBef>
              <a:spcAft>
                <a:spcPts val="0"/>
              </a:spcAft>
              <a:defRPr/>
            </a:pPr>
            <a:r>
              <a:rPr lang="zh-CN" altLang="en-US" sz="2400" b="1" dirty="0" smtClean="0">
                <a:solidFill>
                  <a:srgbClr val="FF0000"/>
                </a:solidFill>
                <a:latin typeface="宋体" panose="02010600030101010101" pitchFamily="2" charset="-122"/>
                <a:ea typeface="+mn-ea"/>
              </a:rPr>
              <a:t>         停下</a:t>
            </a:r>
            <a:r>
              <a:rPr lang="zh-CN" altLang="en-US" sz="2400" b="1" dirty="0">
                <a:solidFill>
                  <a:srgbClr val="FF0000"/>
                </a:solidFill>
                <a:latin typeface="宋体" panose="02010600030101010101" pitchFamily="2" charset="-122"/>
                <a:ea typeface="+mn-ea"/>
              </a:rPr>
              <a:t>马车是因为喜爱深秋枫林的晚景，枫叶秋霜染过，艳比二月春花。</a:t>
            </a:r>
          </a:p>
        </p:txBody>
      </p:sp>
      <p:sp>
        <p:nvSpPr>
          <p:cNvPr id="18" name="文本框 11"/>
          <p:cNvSpPr txBox="1"/>
          <p:nvPr/>
        </p:nvSpPr>
        <p:spPr>
          <a:xfrm>
            <a:off x="469093" y="3150930"/>
            <a:ext cx="8093882" cy="1177245"/>
          </a:xfrm>
          <a:prstGeom prst="rect">
            <a:avLst/>
          </a:prstGeom>
          <a:noFill/>
          <a:ln w="9525">
            <a:noFill/>
          </a:ln>
        </p:spPr>
        <p:txBody>
          <a:bodyPr wrap="square" lIns="68580" tIns="34290" rIns="68580" bIns="34290">
            <a:spAutoFit/>
          </a:bodyPr>
          <a:lstStyle/>
          <a:p>
            <a:pPr fontAlgn="auto">
              <a:lnSpc>
                <a:spcPct val="150000"/>
              </a:lnSpc>
              <a:spcBef>
                <a:spcPts val="0"/>
              </a:spcBef>
              <a:spcAft>
                <a:spcPts val="0"/>
              </a:spcAft>
              <a:defRPr/>
            </a:pPr>
            <a:r>
              <a:rPr lang="zh-CN" altLang="en-US" sz="2400" b="1" dirty="0" smtClean="0">
                <a:solidFill>
                  <a:srgbClr val="FF0000"/>
                </a:solidFill>
                <a:latin typeface="宋体" panose="02010600030101010101" pitchFamily="2" charset="-122"/>
                <a:ea typeface="+mn-ea"/>
              </a:rPr>
              <a:t>         一年中</a:t>
            </a:r>
            <a:r>
              <a:rPr lang="zh-CN" altLang="en-US" sz="2400" b="1" dirty="0">
                <a:solidFill>
                  <a:srgbClr val="FF0000"/>
                </a:solidFill>
                <a:latin typeface="宋体" panose="02010600030101010101" pitchFamily="2" charset="-122"/>
                <a:ea typeface="+mn-ea"/>
              </a:rPr>
              <a:t>最好的景致你一定要记住</a:t>
            </a:r>
            <a:r>
              <a:rPr lang="en-US" altLang="zh-CN" sz="2400" b="1" dirty="0">
                <a:solidFill>
                  <a:srgbClr val="FF0000"/>
                </a:solidFill>
                <a:latin typeface="宋体" panose="02010600030101010101" pitchFamily="2" charset="-122"/>
                <a:ea typeface="+mn-ea"/>
              </a:rPr>
              <a:t>,</a:t>
            </a:r>
            <a:r>
              <a:rPr lang="zh-CN" altLang="en-US" sz="2400" b="1" dirty="0">
                <a:solidFill>
                  <a:srgbClr val="FF0000"/>
                </a:solidFill>
                <a:latin typeface="宋体" panose="02010600030101010101" pitchFamily="2" charset="-122"/>
                <a:ea typeface="+mn-ea"/>
              </a:rPr>
              <a:t>那就是在橙子金黄、橘子青绿的秋末冬初的时节啊。</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Box 48"/>
          <p:cNvSpPr txBox="1"/>
          <p:nvPr/>
        </p:nvSpPr>
        <p:spPr>
          <a:xfrm>
            <a:off x="2933702" y="1774832"/>
            <a:ext cx="3324224" cy="992579"/>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6000" b="1" dirty="0" smtClean="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重点</a:t>
            </a:r>
            <a:r>
              <a:rPr lang="zh-CN" altLang="en-US" sz="60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句子</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18" name="文本框 99"/>
          <p:cNvSpPr txBox="1"/>
          <p:nvPr/>
        </p:nvSpPr>
        <p:spPr>
          <a:xfrm>
            <a:off x="389083" y="930424"/>
            <a:ext cx="8288192" cy="2728439"/>
          </a:xfrm>
          <a:prstGeom prst="rect">
            <a:avLst/>
          </a:prstGeom>
          <a:noFill/>
          <a:ln w="9525">
            <a:noFill/>
          </a:ln>
        </p:spPr>
        <p:txBody>
          <a:bodyPr wrap="square" lIns="68580" tIns="34290" rIns="68580" bIns="34290">
            <a:spAutoFit/>
          </a:bodyPr>
          <a:lstStyle/>
          <a:p>
            <a:pPr indent="542925" fontAlgn="auto">
              <a:lnSpc>
                <a:spcPct val="120000"/>
              </a:lnSpc>
              <a:spcBef>
                <a:spcPts val="0"/>
              </a:spcBef>
              <a:spcAft>
                <a:spcPts val="0"/>
              </a:spcAft>
              <a:defRPr/>
            </a:pPr>
            <a:r>
              <a:rPr lang="en-US" altLang="zh-CN" sz="2400" b="1" dirty="0" smtClean="0">
                <a:latin typeface="楷体" panose="02010609060101010101" pitchFamily="49" charset="-122"/>
                <a:ea typeface="楷体" panose="02010609060101010101" pitchFamily="49" charset="-122"/>
              </a:rPr>
              <a:t>1.</a:t>
            </a:r>
            <a:r>
              <a:rPr lang="zh-CN" altLang="en-US" sz="2400" b="1" dirty="0" smtClean="0">
                <a:latin typeface="楷体" panose="02010609060101010101" pitchFamily="49" charset="-122"/>
                <a:ea typeface="楷体" panose="02010609060101010101" pitchFamily="49" charset="-122"/>
              </a:rPr>
              <a:t>同学们</a:t>
            </a:r>
            <a:r>
              <a:rPr lang="zh-CN" altLang="en-US" sz="2400" b="1" dirty="0">
                <a:latin typeface="楷体" panose="02010609060101010101" pitchFamily="49" charset="-122"/>
                <a:ea typeface="楷体" panose="02010609060101010101" pitchFamily="49" charset="-122"/>
              </a:rPr>
              <a:t>向在校园里欢唱的小鸟打招呼</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向敬爱的</a:t>
            </a:r>
            <a:r>
              <a:rPr lang="zh-CN" altLang="en-US" sz="2400" b="1" dirty="0" smtClean="0">
                <a:latin typeface="楷体" panose="02010609060101010101" pitchFamily="49" charset="-122"/>
                <a:ea typeface="楷体" panose="02010609060101010101" pitchFamily="49" charset="-122"/>
              </a:rPr>
              <a:t>老师</a:t>
            </a:r>
            <a:r>
              <a:rPr lang="zh-CN" altLang="en-US" sz="2400" b="1" dirty="0">
                <a:latin typeface="楷体" panose="02010609060101010101" pitchFamily="49" charset="-122"/>
                <a:ea typeface="楷体" panose="02010609060101010101" pitchFamily="49" charset="-122"/>
              </a:rPr>
              <a:t>问好</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向高高飘扬的国旗敬礼</a:t>
            </a:r>
            <a:r>
              <a:rPr lang="zh-CN" altLang="en-US" sz="2400" b="1" dirty="0" smtClean="0">
                <a:latin typeface="楷体" panose="02010609060101010101" pitchFamily="49" charset="-122"/>
                <a:ea typeface="楷体" panose="02010609060101010101" pitchFamily="49" charset="-122"/>
              </a:rPr>
              <a:t>。</a:t>
            </a:r>
            <a:endParaRPr lang="en-US" altLang="zh-CN" sz="2400" b="1" dirty="0" smtClean="0">
              <a:latin typeface="楷体" panose="02010609060101010101" pitchFamily="49" charset="-122"/>
              <a:ea typeface="楷体" panose="02010609060101010101" pitchFamily="49" charset="-122"/>
            </a:endParaRPr>
          </a:p>
          <a:p>
            <a:pPr indent="542925" fontAlgn="auto">
              <a:lnSpc>
                <a:spcPct val="120000"/>
              </a:lnSpc>
              <a:spcBef>
                <a:spcPts val="0"/>
              </a:spcBef>
              <a:spcAft>
                <a:spcPts val="0"/>
              </a:spcAft>
              <a:defRPr/>
            </a:pPr>
            <a:endParaRPr lang="en-US" altLang="zh-CN" sz="2400" b="1" dirty="0">
              <a:latin typeface="楷体" panose="02010609060101010101" pitchFamily="49" charset="-122"/>
              <a:ea typeface="楷体" panose="02010609060101010101" pitchFamily="49" charset="-122"/>
            </a:endParaRPr>
          </a:p>
          <a:p>
            <a:pPr indent="542925" fontAlgn="auto">
              <a:lnSpc>
                <a:spcPct val="120000"/>
              </a:lnSpc>
              <a:spcBef>
                <a:spcPts val="0"/>
              </a:spcBef>
              <a:spcAft>
                <a:spcPts val="0"/>
              </a:spcAft>
              <a:defRPr/>
            </a:pPr>
            <a:endParaRPr lang="en-US" altLang="zh-CN" sz="2400" b="1" dirty="0" smtClean="0">
              <a:latin typeface="楷体" panose="02010609060101010101" pitchFamily="49" charset="-122"/>
              <a:ea typeface="楷体" panose="02010609060101010101" pitchFamily="49" charset="-122"/>
            </a:endParaRPr>
          </a:p>
          <a:p>
            <a:pPr indent="542925" fontAlgn="auto">
              <a:lnSpc>
                <a:spcPct val="120000"/>
              </a:lnSpc>
              <a:spcBef>
                <a:spcPts val="0"/>
              </a:spcBef>
              <a:spcAft>
                <a:spcPts val="0"/>
              </a:spcAft>
              <a:defRPr/>
            </a:pPr>
            <a:r>
              <a:rPr lang="en-US" altLang="zh-CN" sz="2400" b="1" dirty="0" smtClean="0">
                <a:latin typeface="楷体" panose="02010609060101010101" pitchFamily="49" charset="-122"/>
                <a:ea typeface="楷体" panose="02010609060101010101" pitchFamily="49" charset="-122"/>
              </a:rPr>
              <a:t>2</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树枝在林中互相碰触着</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绿叶在狂风里簌簌地响</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雷云拍着大手</a:t>
            </a:r>
            <a:r>
              <a:rPr lang="zh-CN" altLang="en-US" sz="2400" b="1" dirty="0" smtClean="0">
                <a:latin typeface="楷体" panose="02010609060101010101" pitchFamily="49" charset="-122"/>
                <a:ea typeface="楷体" panose="02010609060101010101" pitchFamily="49" charset="-122"/>
              </a:rPr>
              <a:t>。</a:t>
            </a:r>
            <a:endParaRPr lang="en-US" altLang="zh-CN" sz="2400" b="1" dirty="0">
              <a:latin typeface="楷体" panose="02010609060101010101" pitchFamily="49" charset="-122"/>
              <a:ea typeface="楷体" panose="02010609060101010101" pitchFamily="49" charset="-122"/>
            </a:endParaRPr>
          </a:p>
        </p:txBody>
      </p:sp>
      <p:sp>
        <p:nvSpPr>
          <p:cNvPr id="9226" name="矩形 12"/>
          <p:cNvSpPr/>
          <p:nvPr/>
        </p:nvSpPr>
        <p:spPr>
          <a:xfrm>
            <a:off x="380230" y="362133"/>
            <a:ext cx="7506695" cy="438582"/>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400" b="1" dirty="0">
                <a:solidFill>
                  <a:srgbClr val="000000"/>
                </a:solidFill>
                <a:latin typeface="黑体" panose="02010609060101010101" pitchFamily="49" charset="-122"/>
                <a:ea typeface="黑体" panose="02010609060101010101" pitchFamily="49" charset="-122"/>
              </a:rPr>
              <a:t>理解下面句子。</a:t>
            </a:r>
            <a:endParaRPr lang="en-US" altLang="zh-CN" sz="2400" b="1" dirty="0">
              <a:solidFill>
                <a:srgbClr val="000000"/>
              </a:solidFill>
              <a:latin typeface="黑体" panose="02010609060101010101" pitchFamily="49" charset="-122"/>
              <a:ea typeface="黑体" panose="02010609060101010101" pitchFamily="49" charset="-122"/>
            </a:endParaRPr>
          </a:p>
        </p:txBody>
      </p:sp>
      <p:sp>
        <p:nvSpPr>
          <p:cNvPr id="11" name="文本框 3"/>
          <p:cNvSpPr txBox="1"/>
          <p:nvPr/>
        </p:nvSpPr>
        <p:spPr>
          <a:xfrm>
            <a:off x="465955" y="1840393"/>
            <a:ext cx="8211320" cy="807913"/>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400" b="1" dirty="0" smtClean="0">
                <a:solidFill>
                  <a:srgbClr val="FF0000"/>
                </a:solidFill>
                <a:latin typeface="宋体" panose="02010600030101010101" pitchFamily="2" charset="-122"/>
                <a:ea typeface="+mn-ea"/>
              </a:rPr>
              <a:t>    这</a:t>
            </a:r>
            <a:r>
              <a:rPr lang="zh-CN" altLang="en-US" sz="2400" b="1" dirty="0">
                <a:solidFill>
                  <a:srgbClr val="FF0000"/>
                </a:solidFill>
                <a:latin typeface="宋体" panose="02010600030101010101" pitchFamily="2" charset="-122"/>
                <a:ea typeface="+mn-ea"/>
              </a:rPr>
              <a:t>句话连用三个“向</a:t>
            </a:r>
            <a:r>
              <a:rPr lang="en-US" altLang="zh-CN" sz="2400" b="1" dirty="0">
                <a:solidFill>
                  <a:srgbClr val="FF0000"/>
                </a:solidFill>
                <a:latin typeface="宋体" panose="02010600030101010101" pitchFamily="2" charset="-122"/>
                <a:ea typeface="+mn-ea"/>
              </a:rPr>
              <a:t>……”,</a:t>
            </a:r>
            <a:r>
              <a:rPr lang="zh-CN" altLang="en-US" sz="2400" b="1" dirty="0">
                <a:solidFill>
                  <a:srgbClr val="FF0000"/>
                </a:solidFill>
                <a:latin typeface="宋体" panose="02010600030101010101" pitchFamily="2" charset="-122"/>
                <a:ea typeface="+mn-ea"/>
              </a:rPr>
              <a:t>运用排比的修辞手法</a:t>
            </a:r>
            <a:r>
              <a:rPr lang="en-US" altLang="zh-CN" sz="2400" b="1" dirty="0">
                <a:solidFill>
                  <a:srgbClr val="FF0000"/>
                </a:solidFill>
                <a:latin typeface="宋体" panose="02010600030101010101" pitchFamily="2" charset="-122"/>
                <a:ea typeface="+mn-ea"/>
              </a:rPr>
              <a:t>,</a:t>
            </a:r>
            <a:r>
              <a:rPr lang="zh-CN" altLang="en-US" sz="2400" b="1" dirty="0">
                <a:solidFill>
                  <a:srgbClr val="FF0000"/>
                </a:solidFill>
                <a:latin typeface="宋体" panose="02010600030101010101" pitchFamily="2" charset="-122"/>
                <a:ea typeface="+mn-ea"/>
              </a:rPr>
              <a:t>增强了语言的气势</a:t>
            </a:r>
            <a:r>
              <a:rPr lang="en-US" altLang="zh-CN" sz="2400" b="1" dirty="0">
                <a:solidFill>
                  <a:srgbClr val="FF0000"/>
                </a:solidFill>
                <a:latin typeface="宋体" panose="02010600030101010101" pitchFamily="2" charset="-122"/>
                <a:ea typeface="+mn-ea"/>
              </a:rPr>
              <a:t>,</a:t>
            </a:r>
            <a:r>
              <a:rPr lang="zh-CN" altLang="en-US" sz="2400" b="1" dirty="0">
                <a:solidFill>
                  <a:srgbClr val="FF0000"/>
                </a:solidFill>
                <a:latin typeface="宋体" panose="02010600030101010101" pitchFamily="2" charset="-122"/>
                <a:ea typeface="+mn-ea"/>
              </a:rPr>
              <a:t>令我们感受到学校生活的美好。</a:t>
            </a:r>
          </a:p>
        </p:txBody>
      </p:sp>
      <p:sp>
        <p:nvSpPr>
          <p:cNvPr id="6" name="文本框 3"/>
          <p:cNvSpPr txBox="1"/>
          <p:nvPr/>
        </p:nvSpPr>
        <p:spPr>
          <a:xfrm>
            <a:off x="436656" y="3590437"/>
            <a:ext cx="8031069" cy="807913"/>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400" b="1" dirty="0" smtClean="0">
                <a:solidFill>
                  <a:srgbClr val="FF0000"/>
                </a:solidFill>
                <a:latin typeface="宋体" panose="02010600030101010101" pitchFamily="2" charset="-122"/>
                <a:ea typeface="+mn-ea"/>
              </a:rPr>
              <a:t>    这</a:t>
            </a:r>
            <a:r>
              <a:rPr lang="zh-CN" altLang="en-US" sz="2400" b="1" dirty="0">
                <a:solidFill>
                  <a:srgbClr val="FF0000"/>
                </a:solidFill>
                <a:latin typeface="宋体" panose="02010600030101010101" pitchFamily="2" charset="-122"/>
                <a:ea typeface="+mn-ea"/>
              </a:rPr>
              <a:t>句话通过写树枝、绿叶和雷云三者的状态</a:t>
            </a:r>
            <a:r>
              <a:rPr lang="en-US" altLang="zh-CN" sz="2400" b="1" dirty="0">
                <a:solidFill>
                  <a:srgbClr val="FF0000"/>
                </a:solidFill>
                <a:latin typeface="宋体" panose="02010600030101010101" pitchFamily="2" charset="-122"/>
                <a:ea typeface="+mn-ea"/>
              </a:rPr>
              <a:t>,</a:t>
            </a:r>
            <a:r>
              <a:rPr lang="zh-CN" altLang="en-US" sz="2400" b="1" dirty="0">
                <a:solidFill>
                  <a:srgbClr val="FF0000"/>
                </a:solidFill>
                <a:latin typeface="宋体" panose="02010600030101010101" pitchFamily="2" charset="-122"/>
                <a:ea typeface="+mn-ea"/>
              </a:rPr>
              <a:t>既表现了雨来临时狂风大作</a:t>
            </a:r>
            <a:r>
              <a:rPr lang="en-US" altLang="zh-CN" sz="2400" b="1" dirty="0">
                <a:solidFill>
                  <a:srgbClr val="FF0000"/>
                </a:solidFill>
                <a:latin typeface="宋体" panose="02010600030101010101" pitchFamily="2" charset="-122"/>
                <a:ea typeface="+mn-ea"/>
              </a:rPr>
              <a:t>,</a:t>
            </a:r>
            <a:r>
              <a:rPr lang="zh-CN" altLang="en-US" sz="2400" b="1" dirty="0">
                <a:solidFill>
                  <a:srgbClr val="FF0000"/>
                </a:solidFill>
                <a:latin typeface="宋体" panose="02010600030101010101" pitchFamily="2" charset="-122"/>
                <a:ea typeface="+mn-ea"/>
              </a:rPr>
              <a:t>又不失语言的美丽。</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18" name="文本框 99"/>
          <p:cNvSpPr txBox="1"/>
          <p:nvPr/>
        </p:nvSpPr>
        <p:spPr>
          <a:xfrm>
            <a:off x="376247" y="685686"/>
            <a:ext cx="8310553" cy="1034707"/>
          </a:xfrm>
          <a:prstGeom prst="rect">
            <a:avLst/>
          </a:prstGeom>
          <a:noFill/>
          <a:ln w="9525">
            <a:noFill/>
          </a:ln>
        </p:spPr>
        <p:txBody>
          <a:bodyPr wrap="square" lIns="68580" tIns="34290" rIns="68580" bIns="34290">
            <a:spAutoFit/>
          </a:bodyPr>
          <a:lstStyle/>
          <a:p>
            <a:pPr indent="542925" fontAlgn="auto">
              <a:lnSpc>
                <a:spcPct val="120000"/>
              </a:lnSpc>
              <a:spcBef>
                <a:spcPts val="0"/>
              </a:spcBef>
              <a:spcAft>
                <a:spcPts val="0"/>
              </a:spcAft>
              <a:defRPr/>
            </a:pPr>
            <a:r>
              <a:rPr lang="en-US" altLang="zh-CN" sz="2800" b="1" dirty="0">
                <a:latin typeface="楷体" panose="02010609060101010101" pitchFamily="49" charset="-122"/>
                <a:ea typeface="楷体" panose="02010609060101010101" pitchFamily="49" charset="-122"/>
              </a:rPr>
              <a:t>3.</a:t>
            </a:r>
            <a:r>
              <a:rPr lang="zh-CN" altLang="en-US" sz="2800" b="1" dirty="0">
                <a:latin typeface="楷体" panose="02010609060101010101" pitchFamily="49" charset="-122"/>
                <a:ea typeface="楷体" panose="02010609060101010101" pitchFamily="49" charset="-122"/>
              </a:rPr>
              <a:t>这时候</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窗外十分安静</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树枝不摇了</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鸟儿不叫了</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蝴蝶停在花朵上</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好像都在听同学们读课文。</a:t>
            </a:r>
            <a:endParaRPr lang="en-US" altLang="zh-CN" sz="2800" b="1" dirty="0">
              <a:latin typeface="楷体" panose="02010609060101010101" pitchFamily="49" charset="-122"/>
              <a:ea typeface="楷体" panose="02010609060101010101" pitchFamily="49" charset="-122"/>
            </a:endParaRPr>
          </a:p>
        </p:txBody>
      </p:sp>
      <p:sp>
        <p:nvSpPr>
          <p:cNvPr id="11" name="文本框 3"/>
          <p:cNvSpPr txBox="1"/>
          <p:nvPr/>
        </p:nvSpPr>
        <p:spPr>
          <a:xfrm>
            <a:off x="418148" y="1888642"/>
            <a:ext cx="8278177" cy="222368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en-US" altLang="zh-CN" sz="2800" b="1" dirty="0">
                <a:solidFill>
                  <a:srgbClr val="FF0000"/>
                </a:solidFill>
                <a:latin typeface="宋体" panose="02010600030101010101" pitchFamily="2" charset="-122"/>
                <a:ea typeface="+mn-ea"/>
              </a:rPr>
              <a:t>    </a:t>
            </a:r>
            <a:r>
              <a:rPr lang="zh-CN" altLang="en-US" sz="2800" b="1" dirty="0">
                <a:solidFill>
                  <a:srgbClr val="FF0000"/>
                </a:solidFill>
                <a:latin typeface="宋体" panose="02010600030101010101" pitchFamily="2" charset="-122"/>
                <a:ea typeface="+mn-ea"/>
              </a:rPr>
              <a:t>这句话写学生上课认真读书时</a:t>
            </a:r>
            <a:r>
              <a:rPr lang="en-US" altLang="zh-CN" sz="2800" b="1" dirty="0">
                <a:solidFill>
                  <a:srgbClr val="FF0000"/>
                </a:solidFill>
                <a:latin typeface="宋体" panose="02010600030101010101" pitchFamily="2" charset="-122"/>
                <a:ea typeface="+mn-ea"/>
              </a:rPr>
              <a:t>,</a:t>
            </a:r>
            <a:r>
              <a:rPr lang="zh-CN" altLang="en-US" sz="2800" b="1" dirty="0">
                <a:solidFill>
                  <a:srgbClr val="FF0000"/>
                </a:solidFill>
                <a:latin typeface="宋体" panose="02010600030101010101" pitchFamily="2" charset="-122"/>
                <a:ea typeface="+mn-ea"/>
              </a:rPr>
              <a:t>小动物们的有趣表现。小动物们的表现</a:t>
            </a:r>
            <a:r>
              <a:rPr lang="en-US" altLang="zh-CN" sz="2800" b="1" dirty="0">
                <a:solidFill>
                  <a:srgbClr val="FF0000"/>
                </a:solidFill>
                <a:latin typeface="宋体" panose="02010600030101010101" pitchFamily="2" charset="-122"/>
                <a:ea typeface="+mn-ea"/>
              </a:rPr>
              <a:t>,</a:t>
            </a:r>
            <a:r>
              <a:rPr lang="zh-CN" altLang="en-US" sz="2800" b="1" dirty="0">
                <a:solidFill>
                  <a:srgbClr val="FF0000"/>
                </a:solidFill>
                <a:latin typeface="宋体" panose="02010600030101010101" pitchFamily="2" charset="-122"/>
                <a:ea typeface="+mn-ea"/>
              </a:rPr>
              <a:t>一是更加突出了地处边疆的大青树下的小学的特点</a:t>
            </a:r>
            <a:r>
              <a:rPr lang="en-US" altLang="zh-CN" sz="2800" b="1" dirty="0">
                <a:solidFill>
                  <a:srgbClr val="FF0000"/>
                </a:solidFill>
                <a:latin typeface="宋体" panose="02010600030101010101" pitchFamily="2" charset="-122"/>
                <a:ea typeface="+mn-ea"/>
              </a:rPr>
              <a:t>;</a:t>
            </a:r>
            <a:r>
              <a:rPr lang="zh-CN" altLang="en-US" sz="2800" b="1" dirty="0">
                <a:solidFill>
                  <a:srgbClr val="FF0000"/>
                </a:solidFill>
                <a:latin typeface="宋体" panose="02010600030101010101" pitchFamily="2" charset="-122"/>
                <a:ea typeface="+mn-ea"/>
              </a:rPr>
              <a:t>二是突出了孩子们的书读得入情入境、有声有色</a:t>
            </a:r>
            <a:r>
              <a:rPr lang="en-US" altLang="zh-CN" sz="2800" b="1" dirty="0">
                <a:solidFill>
                  <a:srgbClr val="FF0000"/>
                </a:solidFill>
                <a:latin typeface="宋体" panose="02010600030101010101" pitchFamily="2" charset="-122"/>
                <a:ea typeface="+mn-ea"/>
              </a:rPr>
              <a:t>,</a:t>
            </a:r>
            <a:r>
              <a:rPr lang="zh-CN" altLang="en-US" sz="2800" b="1" dirty="0">
                <a:solidFill>
                  <a:srgbClr val="FF0000"/>
                </a:solidFill>
                <a:latin typeface="宋体" panose="02010600030101010101" pitchFamily="2" charset="-122"/>
                <a:ea typeface="+mn-ea"/>
              </a:rPr>
              <a:t>小动物被孩子们的读书声吸引</a:t>
            </a:r>
            <a:r>
              <a:rPr lang="en-US" altLang="zh-CN" sz="2800" b="1" dirty="0">
                <a:solidFill>
                  <a:srgbClr val="FF0000"/>
                </a:solidFill>
                <a:latin typeface="宋体" panose="02010600030101010101" pitchFamily="2" charset="-122"/>
                <a:ea typeface="+mn-ea"/>
              </a:rPr>
              <a:t>,</a:t>
            </a:r>
            <a:r>
              <a:rPr lang="zh-CN" altLang="en-US" sz="2800" b="1" dirty="0">
                <a:solidFill>
                  <a:srgbClr val="FF0000"/>
                </a:solidFill>
                <a:latin typeface="宋体" panose="02010600030101010101" pitchFamily="2" charset="-122"/>
                <a:ea typeface="+mn-ea"/>
              </a:rPr>
              <a:t>不忍心打扰孩子们的学习。</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18" name="文本框 99"/>
          <p:cNvSpPr txBox="1"/>
          <p:nvPr/>
        </p:nvSpPr>
        <p:spPr>
          <a:xfrm>
            <a:off x="294323" y="394407"/>
            <a:ext cx="8636794" cy="3614836"/>
          </a:xfrm>
          <a:prstGeom prst="rect">
            <a:avLst/>
          </a:prstGeom>
          <a:noFill/>
          <a:ln w="9525">
            <a:noFill/>
          </a:ln>
        </p:spPr>
        <p:txBody>
          <a:bodyPr lIns="68580" tIns="34290" rIns="68580" bIns="34290">
            <a:spAutoFit/>
          </a:bodyPr>
          <a:lstStyle/>
          <a:p>
            <a:pPr fontAlgn="auto">
              <a:lnSpc>
                <a:spcPct val="120000"/>
              </a:lnSpc>
              <a:spcBef>
                <a:spcPts val="0"/>
              </a:spcBef>
              <a:spcAft>
                <a:spcPts val="0"/>
              </a:spcAft>
              <a:defRPr/>
            </a:pPr>
            <a:r>
              <a:rPr lang="en-US" altLang="zh-CN" sz="2400" b="1" dirty="0" smtClean="0">
                <a:latin typeface="楷体" panose="02010609060101010101" pitchFamily="49" charset="-122"/>
                <a:ea typeface="楷体" panose="02010609060101010101" pitchFamily="49" charset="-122"/>
              </a:rPr>
              <a:t>    4.</a:t>
            </a:r>
            <a:r>
              <a:rPr lang="zh-CN" altLang="en-US" sz="2400" b="1" dirty="0" smtClean="0">
                <a:latin typeface="楷体" panose="02010609060101010101" pitchFamily="49" charset="-122"/>
                <a:ea typeface="楷体" panose="02010609060101010101" pitchFamily="49" charset="-122"/>
              </a:rPr>
              <a:t>一排排</a:t>
            </a:r>
            <a:r>
              <a:rPr lang="zh-CN" altLang="en-US" sz="2400" b="1" dirty="0">
                <a:latin typeface="楷体" panose="02010609060101010101" pitchFamily="49" charset="-122"/>
                <a:ea typeface="楷体" panose="02010609060101010101" pitchFamily="49" charset="-122"/>
              </a:rPr>
              <a:t>大雁追上白云</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撒下一阵暖暖的叮咛</a:t>
            </a:r>
            <a:r>
              <a:rPr lang="en-US" altLang="zh-CN" sz="2400" b="1" dirty="0" smtClean="0">
                <a:latin typeface="楷体" panose="02010609060101010101" pitchFamily="49" charset="-122"/>
                <a:ea typeface="楷体" panose="02010609060101010101" pitchFamily="49" charset="-122"/>
              </a:rPr>
              <a:t>;</a:t>
            </a:r>
            <a:r>
              <a:rPr lang="zh-CN" altLang="en-US" sz="2400" b="1" dirty="0" smtClean="0">
                <a:latin typeface="楷体" panose="02010609060101010101" pitchFamily="49" charset="-122"/>
                <a:ea typeface="楷体" panose="02010609060101010101" pitchFamily="49" charset="-122"/>
              </a:rPr>
              <a:t>一阵</a:t>
            </a:r>
            <a:r>
              <a:rPr lang="zh-CN" altLang="en-US" sz="2400" b="1" dirty="0">
                <a:latin typeface="楷体" panose="02010609060101010101" pitchFamily="49" charset="-122"/>
                <a:ea typeface="楷体" panose="02010609060101010101" pitchFamily="49" charset="-122"/>
              </a:rPr>
              <a:t>阵秋风掠过田野</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送来一片丰收的歌吟</a:t>
            </a:r>
            <a:r>
              <a:rPr lang="zh-CN" altLang="en-US" sz="2400" b="1" dirty="0" smtClean="0">
                <a:latin typeface="楷体" panose="02010609060101010101" pitchFamily="49" charset="-122"/>
                <a:ea typeface="楷体" panose="02010609060101010101" pitchFamily="49" charset="-122"/>
              </a:rPr>
              <a:t>。</a:t>
            </a:r>
            <a:endParaRPr lang="en-US" altLang="zh-CN" sz="2400" b="1" dirty="0" smtClean="0">
              <a:latin typeface="楷体" panose="02010609060101010101" pitchFamily="49" charset="-122"/>
              <a:ea typeface="楷体" panose="02010609060101010101" pitchFamily="49" charset="-122"/>
            </a:endParaRPr>
          </a:p>
          <a:p>
            <a:pPr fontAlgn="auto">
              <a:lnSpc>
                <a:spcPct val="120000"/>
              </a:lnSpc>
              <a:spcBef>
                <a:spcPts val="0"/>
              </a:spcBef>
              <a:spcAft>
                <a:spcPts val="0"/>
              </a:spcAft>
              <a:defRPr/>
            </a:pPr>
            <a:endParaRPr lang="en-US" altLang="zh-CN" sz="2400" b="1" dirty="0" smtClean="0">
              <a:latin typeface="楷体" panose="02010609060101010101" pitchFamily="49" charset="-122"/>
              <a:ea typeface="楷体" panose="02010609060101010101" pitchFamily="49" charset="-122"/>
            </a:endParaRPr>
          </a:p>
          <a:p>
            <a:pPr fontAlgn="auto">
              <a:lnSpc>
                <a:spcPct val="120000"/>
              </a:lnSpc>
              <a:spcBef>
                <a:spcPts val="0"/>
              </a:spcBef>
              <a:spcAft>
                <a:spcPts val="0"/>
              </a:spcAft>
              <a:defRPr/>
            </a:pPr>
            <a:endParaRPr lang="en-US" altLang="zh-CN" sz="2400" b="1" dirty="0">
              <a:latin typeface="楷体" panose="02010609060101010101" pitchFamily="49" charset="-122"/>
              <a:ea typeface="楷体" panose="02010609060101010101" pitchFamily="49" charset="-122"/>
            </a:endParaRPr>
          </a:p>
          <a:p>
            <a:pPr fontAlgn="auto">
              <a:lnSpc>
                <a:spcPct val="120000"/>
              </a:lnSpc>
              <a:spcBef>
                <a:spcPts val="0"/>
              </a:spcBef>
              <a:spcAft>
                <a:spcPts val="0"/>
              </a:spcAft>
              <a:defRPr/>
            </a:pPr>
            <a:r>
              <a:rPr lang="en-US" altLang="zh-CN" sz="2400" b="1" dirty="0" smtClean="0">
                <a:latin typeface="楷体" panose="02010609060101010101" pitchFamily="49" charset="-122"/>
                <a:ea typeface="楷体" panose="02010609060101010101" pitchFamily="49" charset="-122"/>
              </a:rPr>
              <a:t>    5</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 “当然有用。等一会儿牛休息的时候</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它要把刚才吞进去的草重新送回嘴里</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然后细嚼慢咽</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你是勇敢的蟋蟀</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你一定能出来的。</a:t>
            </a:r>
            <a:r>
              <a:rPr lang="zh-CN" altLang="en-US" sz="2400" b="1" dirty="0" smtClean="0">
                <a:latin typeface="楷体" panose="02010609060101010101" pitchFamily="49" charset="-122"/>
                <a:ea typeface="楷体" panose="02010609060101010101" pitchFamily="49" charset="-122"/>
              </a:rPr>
              <a:t>”</a:t>
            </a:r>
            <a:endParaRPr lang="en-US" altLang="zh-CN" sz="2400" b="1" dirty="0" smtClean="0">
              <a:latin typeface="楷体" panose="02010609060101010101" pitchFamily="49" charset="-122"/>
              <a:ea typeface="楷体" panose="02010609060101010101" pitchFamily="49" charset="-122"/>
            </a:endParaRPr>
          </a:p>
          <a:p>
            <a:pPr fontAlgn="auto">
              <a:lnSpc>
                <a:spcPct val="120000"/>
              </a:lnSpc>
              <a:spcBef>
                <a:spcPts val="0"/>
              </a:spcBef>
              <a:spcAft>
                <a:spcPts val="0"/>
              </a:spcAft>
              <a:defRPr/>
            </a:pPr>
            <a:r>
              <a:rPr lang="en-US" altLang="zh-CN" sz="2400" b="1" dirty="0">
                <a:latin typeface="楷体" panose="02010609060101010101" pitchFamily="49" charset="-122"/>
                <a:ea typeface="楷体" panose="02010609060101010101" pitchFamily="49" charset="-122"/>
              </a:rPr>
              <a:t> </a:t>
            </a:r>
            <a:r>
              <a:rPr lang="en-US" altLang="zh-CN" sz="2400" b="1" dirty="0" smtClean="0">
                <a:latin typeface="楷体" panose="02010609060101010101" pitchFamily="49" charset="-122"/>
                <a:ea typeface="楷体" panose="02010609060101010101" pitchFamily="49" charset="-122"/>
              </a:rPr>
              <a:t>   </a:t>
            </a:r>
            <a:r>
              <a:rPr lang="zh-CN" altLang="en-US" sz="2400" b="1" dirty="0" smtClean="0">
                <a:latin typeface="楷体" panose="02010609060101010101" pitchFamily="49" charset="-122"/>
                <a:ea typeface="楷体" panose="02010609060101010101" pitchFamily="49" charset="-122"/>
              </a:rPr>
              <a:t>“谢谢你</a:t>
            </a:r>
            <a:r>
              <a:rPr lang="en-US" altLang="zh-CN" sz="2400" b="1" dirty="0" smtClean="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红头的声音小得几乎听不见了</a:t>
            </a:r>
            <a:r>
              <a:rPr lang="zh-CN" altLang="en-US" sz="2400" b="1" dirty="0" smtClean="0">
                <a:latin typeface="楷体" panose="02010609060101010101" pitchFamily="49" charset="-122"/>
                <a:ea typeface="楷体" panose="02010609060101010101" pitchFamily="49" charset="-122"/>
              </a:rPr>
              <a:t>。</a:t>
            </a:r>
            <a:endParaRPr lang="en-US" altLang="zh-CN" sz="2400" b="1" dirty="0">
              <a:latin typeface="楷体" panose="02010609060101010101" pitchFamily="49" charset="-122"/>
              <a:ea typeface="楷体" panose="02010609060101010101" pitchFamily="49" charset="-122"/>
            </a:endParaRPr>
          </a:p>
        </p:txBody>
      </p:sp>
      <p:sp>
        <p:nvSpPr>
          <p:cNvPr id="4" name="文本框 3"/>
          <p:cNvSpPr txBox="1"/>
          <p:nvPr/>
        </p:nvSpPr>
        <p:spPr>
          <a:xfrm>
            <a:off x="457596" y="3958826"/>
            <a:ext cx="8240554" cy="807913"/>
          </a:xfrm>
          <a:prstGeom prst="rect">
            <a:avLst/>
          </a:prstGeom>
          <a:noFill/>
          <a:ln w="9525">
            <a:noFill/>
          </a:ln>
        </p:spPr>
        <p:txBody>
          <a:bodyPr wrap="square" lIns="68580" tIns="34290" rIns="68580" bIns="34290">
            <a:spAutoFit/>
          </a:bodyPr>
          <a:lstStyle>
            <a:defPPr>
              <a:defRPr lang="zh-CN"/>
            </a:defPPr>
            <a:lvl1pPr fontAlgn="auto">
              <a:spcBef>
                <a:spcPts val="0"/>
              </a:spcBef>
              <a:spcAft>
                <a:spcPts val="0"/>
              </a:spcAft>
              <a:defRPr sz="2400" b="1">
                <a:solidFill>
                  <a:srgbClr val="FF0000"/>
                </a:solidFill>
                <a:latin typeface="宋体" panose="02010600030101010101" pitchFamily="2" charset="-122"/>
                <a:ea typeface="+mn-ea"/>
              </a:defRPr>
            </a:lvl1pPr>
          </a:lstStyle>
          <a:p>
            <a:pPr indent="628650"/>
            <a:r>
              <a:rPr lang="zh-CN" altLang="en-US" dirty="0"/>
              <a:t>这是青头鼓励红头的对话</a:t>
            </a:r>
            <a:r>
              <a:rPr lang="en-US" altLang="zh-CN" dirty="0"/>
              <a:t>,</a:t>
            </a:r>
            <a:r>
              <a:rPr lang="zh-CN" altLang="en-US" dirty="0"/>
              <a:t>透过语言我们看到的是两只小蟋蟀深厚的友谊。</a:t>
            </a:r>
          </a:p>
        </p:txBody>
      </p:sp>
      <p:sp>
        <p:nvSpPr>
          <p:cNvPr id="11" name="文本框 3"/>
          <p:cNvSpPr txBox="1"/>
          <p:nvPr/>
        </p:nvSpPr>
        <p:spPr>
          <a:xfrm>
            <a:off x="327423" y="1362320"/>
            <a:ext cx="8327149" cy="807913"/>
          </a:xfrm>
          <a:prstGeom prst="rect">
            <a:avLst/>
          </a:prstGeom>
          <a:noFill/>
          <a:ln w="9525">
            <a:noFill/>
          </a:ln>
        </p:spPr>
        <p:txBody>
          <a:bodyPr wrap="square" lIns="68580" tIns="34290" rIns="68580" bIns="34290">
            <a:spAutoFit/>
          </a:bodyPr>
          <a:lstStyle>
            <a:defPPr>
              <a:defRPr lang="zh-CN"/>
            </a:defPPr>
            <a:lvl1pPr fontAlgn="auto">
              <a:spcBef>
                <a:spcPts val="0"/>
              </a:spcBef>
              <a:spcAft>
                <a:spcPts val="0"/>
              </a:spcAft>
              <a:defRPr sz="2400" b="1">
                <a:solidFill>
                  <a:srgbClr val="FF0000"/>
                </a:solidFill>
                <a:latin typeface="宋体" panose="02010600030101010101" pitchFamily="2" charset="-122"/>
                <a:ea typeface="+mn-ea"/>
              </a:defRPr>
            </a:lvl1pPr>
          </a:lstStyle>
          <a:p>
            <a:r>
              <a:rPr lang="zh-CN" altLang="en-US" dirty="0"/>
              <a:t>    作者将天空中的美丽化为对人们的关爱</a:t>
            </a:r>
            <a:r>
              <a:rPr lang="en-US" altLang="zh-CN" dirty="0"/>
              <a:t>,</a:t>
            </a:r>
            <a:r>
              <a:rPr lang="zh-CN" altLang="en-US" dirty="0"/>
              <a:t>表现了景物的美丽</a:t>
            </a:r>
            <a:r>
              <a:rPr lang="en-US" altLang="zh-CN" dirty="0"/>
              <a:t>,</a:t>
            </a:r>
            <a:r>
              <a:rPr lang="zh-CN" altLang="en-US" dirty="0"/>
              <a:t>也表现了作者对秋的喜爱之情。</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18" name="文本框 99"/>
          <p:cNvSpPr txBox="1"/>
          <p:nvPr/>
        </p:nvSpPr>
        <p:spPr>
          <a:xfrm>
            <a:off x="187208" y="643414"/>
            <a:ext cx="8785341" cy="2728439"/>
          </a:xfrm>
          <a:prstGeom prst="rect">
            <a:avLst/>
          </a:prstGeom>
          <a:noFill/>
          <a:ln w="9525">
            <a:noFill/>
          </a:ln>
        </p:spPr>
        <p:txBody>
          <a:bodyPr wrap="square" lIns="68580" tIns="34290" rIns="68580" bIns="34290">
            <a:spAutoFit/>
          </a:bodyPr>
          <a:lstStyle/>
          <a:p>
            <a:pPr fontAlgn="auto">
              <a:lnSpc>
                <a:spcPct val="120000"/>
              </a:lnSpc>
              <a:spcBef>
                <a:spcPts val="0"/>
              </a:spcBef>
              <a:spcAft>
                <a:spcPts val="0"/>
              </a:spcAft>
              <a:defRPr/>
            </a:pPr>
            <a:r>
              <a:rPr lang="en-US" altLang="zh-CN" sz="2400" b="1" dirty="0" smtClean="0">
                <a:latin typeface="楷体" panose="02010609060101010101" pitchFamily="49" charset="-122"/>
                <a:ea typeface="楷体" panose="02010609060101010101" pitchFamily="49" charset="-122"/>
              </a:rPr>
              <a:t>    6</a:t>
            </a:r>
            <a:r>
              <a:rPr lang="en-US" altLang="zh-CN" sz="2400" b="1" dirty="0">
                <a:latin typeface="楷体" panose="02010609060101010101" pitchFamily="49" charset="-122"/>
                <a:ea typeface="楷体" panose="02010609060101010101" pitchFamily="49" charset="-122"/>
              </a:rPr>
              <a:t>.</a:t>
            </a:r>
            <a:r>
              <a:rPr lang="zh-CN" altLang="en-US" sz="2400" b="1" dirty="0" smtClean="0">
                <a:latin typeface="楷体" panose="02010609060101010101" pitchFamily="49" charset="-122"/>
                <a:ea typeface="楷体" panose="02010609060101010101" pitchFamily="49" charset="-122"/>
              </a:rPr>
              <a:t>当它们</a:t>
            </a:r>
            <a:r>
              <a:rPr lang="zh-CN" altLang="en-US" sz="2400" b="1" dirty="0">
                <a:latin typeface="楷体" panose="02010609060101010101" pitchFamily="49" charset="-122"/>
                <a:ea typeface="楷体" panose="02010609060101010101" pitchFamily="49" charset="-122"/>
              </a:rPr>
              <a:t>重新聚到奶酪旁边时</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蚂蚁队长命令年龄最小的一只蚂蚁</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这点儿奶酪渣是刚才弄掉的</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丢了可惜</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你吃掉它吧</a:t>
            </a:r>
            <a:r>
              <a:rPr lang="en-US" altLang="zh-CN" sz="2400" b="1" dirty="0" smtClean="0">
                <a:latin typeface="楷体" panose="02010609060101010101" pitchFamily="49" charset="-122"/>
                <a:ea typeface="楷体" panose="02010609060101010101" pitchFamily="49" charset="-122"/>
              </a:rPr>
              <a:t>!”</a:t>
            </a:r>
          </a:p>
          <a:p>
            <a:pPr fontAlgn="auto">
              <a:lnSpc>
                <a:spcPct val="120000"/>
              </a:lnSpc>
              <a:spcBef>
                <a:spcPts val="0"/>
              </a:spcBef>
              <a:spcAft>
                <a:spcPts val="0"/>
              </a:spcAft>
              <a:defRPr/>
            </a:pPr>
            <a:endParaRPr lang="en-US" altLang="zh-CN" sz="2400" b="1" dirty="0">
              <a:latin typeface="楷体" panose="02010609060101010101" pitchFamily="49" charset="-122"/>
              <a:ea typeface="楷体" panose="02010609060101010101" pitchFamily="49" charset="-122"/>
            </a:endParaRPr>
          </a:p>
          <a:p>
            <a:pPr fontAlgn="auto">
              <a:lnSpc>
                <a:spcPct val="120000"/>
              </a:lnSpc>
              <a:spcBef>
                <a:spcPts val="0"/>
              </a:spcBef>
              <a:spcAft>
                <a:spcPts val="0"/>
              </a:spcAft>
              <a:defRPr/>
            </a:pPr>
            <a:endParaRPr lang="en-US" altLang="zh-CN" sz="2400" b="1" dirty="0" smtClean="0">
              <a:latin typeface="楷体" panose="02010609060101010101" pitchFamily="49" charset="-122"/>
              <a:ea typeface="楷体" panose="02010609060101010101" pitchFamily="49" charset="-122"/>
            </a:endParaRPr>
          </a:p>
          <a:p>
            <a:pPr fontAlgn="auto">
              <a:lnSpc>
                <a:spcPct val="120000"/>
              </a:lnSpc>
              <a:spcBef>
                <a:spcPts val="0"/>
              </a:spcBef>
              <a:spcAft>
                <a:spcPts val="0"/>
              </a:spcAft>
              <a:defRPr/>
            </a:pPr>
            <a:r>
              <a:rPr lang="en-US" altLang="zh-CN" sz="2400" b="1" dirty="0" smtClean="0">
                <a:latin typeface="楷体" panose="02010609060101010101" pitchFamily="49" charset="-122"/>
                <a:ea typeface="楷体" panose="02010609060101010101" pitchFamily="49" charset="-122"/>
              </a:rPr>
              <a:t>    7</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狐狸真想哈哈大笑。它在地上打着滚</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捧着肚子</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竭力忍着不笑出声来。小狗感到受了委屈</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低着头</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含着泪水默默走开</a:t>
            </a:r>
            <a:r>
              <a:rPr lang="zh-CN" altLang="en-US" sz="2400" b="1" dirty="0" smtClean="0">
                <a:latin typeface="楷体" panose="02010609060101010101" pitchFamily="49" charset="-122"/>
                <a:ea typeface="楷体" panose="02010609060101010101" pitchFamily="49" charset="-122"/>
              </a:rPr>
              <a:t>了。</a:t>
            </a:r>
            <a:r>
              <a:rPr lang="en-US" altLang="zh-CN" sz="2400" b="1" dirty="0" smtClean="0">
                <a:latin typeface="楷体" panose="02010609060101010101" pitchFamily="49" charset="-122"/>
                <a:ea typeface="楷体" panose="02010609060101010101" pitchFamily="49" charset="-122"/>
              </a:rPr>
              <a:t>       </a:t>
            </a:r>
            <a:endParaRPr lang="en-US" altLang="zh-CN" sz="2400" b="1" dirty="0">
              <a:latin typeface="楷体" panose="02010609060101010101" pitchFamily="49" charset="-122"/>
              <a:ea typeface="楷体" panose="02010609060101010101" pitchFamily="49" charset="-122"/>
            </a:endParaRPr>
          </a:p>
        </p:txBody>
      </p:sp>
      <p:sp>
        <p:nvSpPr>
          <p:cNvPr id="4" name="文本框 3"/>
          <p:cNvSpPr txBox="1"/>
          <p:nvPr/>
        </p:nvSpPr>
        <p:spPr>
          <a:xfrm>
            <a:off x="294150" y="3359518"/>
            <a:ext cx="8525999" cy="807913"/>
          </a:xfrm>
          <a:prstGeom prst="rect">
            <a:avLst/>
          </a:prstGeom>
          <a:noFill/>
          <a:ln w="9525">
            <a:noFill/>
          </a:ln>
        </p:spPr>
        <p:txBody>
          <a:bodyPr wrap="square" lIns="68580" tIns="34290" rIns="68580" bIns="34290">
            <a:spAutoFit/>
          </a:bodyPr>
          <a:lstStyle>
            <a:defPPr>
              <a:defRPr lang="zh-CN"/>
            </a:defPPr>
            <a:lvl1pPr fontAlgn="auto">
              <a:spcBef>
                <a:spcPts val="0"/>
              </a:spcBef>
              <a:spcAft>
                <a:spcPts val="0"/>
              </a:spcAft>
              <a:defRPr sz="2400" b="1">
                <a:solidFill>
                  <a:srgbClr val="FF0000"/>
                </a:solidFill>
                <a:latin typeface="宋体" panose="02010600030101010101" pitchFamily="2" charset="-122"/>
                <a:ea typeface="+mn-ea"/>
              </a:defRPr>
            </a:lvl1pPr>
          </a:lstStyle>
          <a:p>
            <a:r>
              <a:rPr lang="zh-CN" altLang="en-US" dirty="0" smtClean="0"/>
              <a:t>    </a:t>
            </a:r>
            <a:r>
              <a:rPr lang="zh-CN" altLang="en-US" dirty="0"/>
              <a:t>通过对狐狸动作的描写</a:t>
            </a:r>
            <a:r>
              <a:rPr lang="en-US" altLang="zh-CN" dirty="0"/>
              <a:t>,</a:t>
            </a:r>
            <a:r>
              <a:rPr lang="zh-CN" altLang="en-US" dirty="0"/>
              <a:t>我们能够感受到它对小狗的嘲讽</a:t>
            </a:r>
            <a:r>
              <a:rPr lang="en-US" altLang="zh-CN" dirty="0"/>
              <a:t>,</a:t>
            </a:r>
            <a:r>
              <a:rPr lang="zh-CN" altLang="en-US" dirty="0"/>
              <a:t>小狗的表现也说明了它很受伤害。</a:t>
            </a:r>
          </a:p>
        </p:txBody>
      </p:sp>
      <p:sp>
        <p:nvSpPr>
          <p:cNvPr id="11" name="文本框 3"/>
          <p:cNvSpPr txBox="1"/>
          <p:nvPr/>
        </p:nvSpPr>
        <p:spPr>
          <a:xfrm>
            <a:off x="275101" y="1544027"/>
            <a:ext cx="8402174" cy="807913"/>
          </a:xfrm>
          <a:prstGeom prst="rect">
            <a:avLst/>
          </a:prstGeom>
          <a:noFill/>
          <a:ln w="9525">
            <a:noFill/>
          </a:ln>
        </p:spPr>
        <p:txBody>
          <a:bodyPr wrap="square" lIns="68580" tIns="34290" rIns="68580" bIns="34290">
            <a:spAutoFit/>
          </a:bodyPr>
          <a:lstStyle>
            <a:defPPr>
              <a:defRPr lang="zh-CN"/>
            </a:defPPr>
            <a:lvl1pPr fontAlgn="auto">
              <a:spcBef>
                <a:spcPts val="0"/>
              </a:spcBef>
              <a:spcAft>
                <a:spcPts val="0"/>
              </a:spcAft>
              <a:defRPr sz="2400" b="1">
                <a:solidFill>
                  <a:srgbClr val="FF0000"/>
                </a:solidFill>
                <a:latin typeface="宋体" panose="02010600030101010101" pitchFamily="2" charset="-122"/>
                <a:ea typeface="+mn-ea"/>
              </a:defRPr>
            </a:lvl1pPr>
          </a:lstStyle>
          <a:p>
            <a:r>
              <a:rPr lang="zh-CN" altLang="en-US" dirty="0"/>
              <a:t>    </a:t>
            </a:r>
            <a:r>
              <a:rPr lang="zh-CN" altLang="en-US" dirty="0" smtClean="0"/>
              <a:t>这</a:t>
            </a:r>
            <a:r>
              <a:rPr lang="zh-CN" altLang="en-US" dirty="0"/>
              <a:t>是蚂蚁队长对最小的一只蚂蚁说的话</a:t>
            </a:r>
            <a:r>
              <a:rPr lang="en-US" altLang="zh-CN" dirty="0"/>
              <a:t>,</a:t>
            </a:r>
            <a:r>
              <a:rPr lang="zh-CN" altLang="en-US" dirty="0"/>
              <a:t>既表现了蚂蚁队长对属下的关爱</a:t>
            </a:r>
            <a:r>
              <a:rPr lang="en-US" altLang="zh-CN" dirty="0"/>
              <a:t>,</a:t>
            </a:r>
            <a:r>
              <a:rPr lang="zh-CN" altLang="en-US" dirty="0"/>
              <a:t>也展现了蚂蚁队长的智慧与气度。</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18" name="文本框 99"/>
          <p:cNvSpPr txBox="1"/>
          <p:nvPr/>
        </p:nvSpPr>
        <p:spPr>
          <a:xfrm>
            <a:off x="230744" y="480956"/>
            <a:ext cx="8636794" cy="3171637"/>
          </a:xfrm>
          <a:prstGeom prst="rect">
            <a:avLst/>
          </a:prstGeom>
          <a:noFill/>
          <a:ln w="9525">
            <a:noFill/>
          </a:ln>
        </p:spPr>
        <p:txBody>
          <a:bodyPr lIns="68580" tIns="34290" rIns="68580" bIns="34290">
            <a:spAutoFit/>
          </a:bodyPr>
          <a:lstStyle/>
          <a:p>
            <a:pPr lvl="0" fontAlgn="auto">
              <a:lnSpc>
                <a:spcPct val="120000"/>
              </a:lnSpc>
              <a:spcBef>
                <a:spcPts val="0"/>
              </a:spcBef>
              <a:spcAft>
                <a:spcPts val="0"/>
              </a:spcAft>
              <a:defRPr/>
            </a:pPr>
            <a:r>
              <a:rPr lang="en-US" altLang="zh-CN" sz="2400" b="1" dirty="0" smtClean="0">
                <a:latin typeface="楷体" panose="02010609060101010101" pitchFamily="49" charset="-122"/>
                <a:ea typeface="楷体" panose="02010609060101010101" pitchFamily="49" charset="-122"/>
              </a:rPr>
              <a:t>    8</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胡萝卜先生的胡子刚好在风里飘动着。“这绳子够长了</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就是不知道够不够牢固。”小男孩说完就扯了扯胡子</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他确定足够牢固</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就剪了一段用来放风筝</a:t>
            </a:r>
            <a:r>
              <a:rPr lang="zh-CN" altLang="en-US" sz="2400" b="1" dirty="0" smtClean="0">
                <a:latin typeface="楷体" panose="02010609060101010101" pitchFamily="49" charset="-122"/>
                <a:ea typeface="楷体" panose="02010609060101010101" pitchFamily="49" charset="-122"/>
              </a:rPr>
              <a:t>。</a:t>
            </a:r>
            <a:endParaRPr lang="en-US" altLang="zh-CN" sz="2400" b="1" dirty="0" smtClean="0">
              <a:solidFill>
                <a:prstClr val="black"/>
              </a:solidFill>
              <a:latin typeface="楷体" panose="02010609060101010101" pitchFamily="49" charset="-122"/>
              <a:ea typeface="楷体" panose="02010609060101010101" pitchFamily="49" charset="-122"/>
            </a:endParaRPr>
          </a:p>
          <a:p>
            <a:pPr lvl="0" fontAlgn="auto">
              <a:lnSpc>
                <a:spcPct val="120000"/>
              </a:lnSpc>
              <a:spcBef>
                <a:spcPts val="0"/>
              </a:spcBef>
              <a:spcAft>
                <a:spcPts val="0"/>
              </a:spcAft>
              <a:defRPr/>
            </a:pPr>
            <a:endParaRPr lang="en-US" altLang="zh-CN" sz="2400" b="1" dirty="0">
              <a:solidFill>
                <a:prstClr val="black"/>
              </a:solidFill>
              <a:latin typeface="楷体" panose="02010609060101010101" pitchFamily="49" charset="-122"/>
              <a:ea typeface="楷体" panose="02010609060101010101" pitchFamily="49" charset="-122"/>
            </a:endParaRPr>
          </a:p>
          <a:p>
            <a:pPr lvl="0" fontAlgn="auto">
              <a:lnSpc>
                <a:spcPct val="120000"/>
              </a:lnSpc>
              <a:spcBef>
                <a:spcPts val="0"/>
              </a:spcBef>
              <a:spcAft>
                <a:spcPts val="0"/>
              </a:spcAft>
              <a:defRPr/>
            </a:pPr>
            <a:endParaRPr lang="en-US" altLang="zh-CN" sz="2400" b="1" dirty="0" smtClean="0">
              <a:solidFill>
                <a:prstClr val="black"/>
              </a:solidFill>
              <a:latin typeface="楷体" panose="02010609060101010101" pitchFamily="49" charset="-122"/>
              <a:ea typeface="楷体" panose="02010609060101010101" pitchFamily="49" charset="-122"/>
            </a:endParaRPr>
          </a:p>
          <a:p>
            <a:pPr lvl="0" fontAlgn="auto">
              <a:lnSpc>
                <a:spcPct val="120000"/>
              </a:lnSpc>
              <a:spcBef>
                <a:spcPts val="0"/>
              </a:spcBef>
              <a:spcAft>
                <a:spcPts val="0"/>
              </a:spcAft>
              <a:defRPr/>
            </a:pPr>
            <a:r>
              <a:rPr lang="en-US" altLang="zh-CN" sz="2400" b="1" dirty="0" smtClean="0">
                <a:latin typeface="楷体" panose="02010609060101010101" pitchFamily="49" charset="-122"/>
                <a:ea typeface="楷体" panose="02010609060101010101" pitchFamily="49" charset="-122"/>
              </a:rPr>
              <a:t>    9</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天下</a:t>
            </a:r>
            <a:r>
              <a:rPr lang="zh-CN" altLang="en-US" sz="2400" b="1" dirty="0" smtClean="0">
                <a:latin typeface="楷体" panose="02010609060101010101" pitchFamily="49" charset="-122"/>
                <a:ea typeface="楷体" panose="02010609060101010101" pitchFamily="49" charset="-122"/>
              </a:rPr>
              <a:t>着雨</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雨点打在船篷上</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沙</a:t>
            </a:r>
            <a:r>
              <a:rPr lang="zh-CN" altLang="en-US" sz="2400" b="1" dirty="0" smtClean="0">
                <a:latin typeface="楷体" panose="02010609060101010101" pitchFamily="49" charset="-122"/>
                <a:ea typeface="楷体" panose="02010609060101010101" pitchFamily="49" charset="-122"/>
              </a:rPr>
              <a:t>啦沙</a:t>
            </a:r>
            <a:r>
              <a:rPr lang="zh-CN" altLang="en-US" sz="2400" b="1" dirty="0">
                <a:latin typeface="楷体" panose="02010609060101010101" pitchFamily="49" charset="-122"/>
                <a:ea typeface="楷体" panose="02010609060101010101" pitchFamily="49" charset="-122"/>
              </a:rPr>
              <a:t>啦地响。船夫披着蓑衣在船后用力地摇着橹</a:t>
            </a:r>
            <a:r>
              <a:rPr lang="zh-CN" altLang="en-US" sz="2400" b="1" dirty="0" smtClean="0">
                <a:latin typeface="楷体" panose="02010609060101010101" pitchFamily="49" charset="-122"/>
                <a:ea typeface="楷体" panose="02010609060101010101" pitchFamily="49" charset="-122"/>
              </a:rPr>
              <a:t>。</a:t>
            </a:r>
            <a:endParaRPr lang="en-US" altLang="zh-CN" sz="2400" b="1" dirty="0">
              <a:latin typeface="楷体" panose="02010609060101010101" pitchFamily="49" charset="-122"/>
              <a:ea typeface="楷体" panose="02010609060101010101" pitchFamily="49" charset="-122"/>
            </a:endParaRPr>
          </a:p>
        </p:txBody>
      </p:sp>
      <p:sp>
        <p:nvSpPr>
          <p:cNvPr id="4" name="文本框 3"/>
          <p:cNvSpPr txBox="1"/>
          <p:nvPr/>
        </p:nvSpPr>
        <p:spPr>
          <a:xfrm>
            <a:off x="356991" y="3571875"/>
            <a:ext cx="8358384" cy="807913"/>
          </a:xfrm>
          <a:prstGeom prst="rect">
            <a:avLst/>
          </a:prstGeom>
          <a:noFill/>
          <a:ln w="9525">
            <a:noFill/>
          </a:ln>
        </p:spPr>
        <p:txBody>
          <a:bodyPr wrap="square" lIns="68580" tIns="34290" rIns="68580" bIns="34290">
            <a:spAutoFit/>
          </a:bodyPr>
          <a:lstStyle>
            <a:defPPr>
              <a:defRPr lang="zh-CN"/>
            </a:defPPr>
            <a:lvl1pPr fontAlgn="auto">
              <a:spcBef>
                <a:spcPts val="0"/>
              </a:spcBef>
              <a:spcAft>
                <a:spcPts val="0"/>
              </a:spcAft>
              <a:defRPr sz="2400" b="1">
                <a:solidFill>
                  <a:srgbClr val="FF0000"/>
                </a:solidFill>
                <a:latin typeface="宋体" panose="02010600030101010101" pitchFamily="2" charset="-122"/>
                <a:ea typeface="+mn-ea"/>
              </a:defRPr>
            </a:lvl1pPr>
          </a:lstStyle>
          <a:p>
            <a:r>
              <a:rPr lang="zh-CN" altLang="en-US" dirty="0"/>
              <a:t>    “大雨”“沙啦”“用力地摇着”几个词语把大雨行船的场景勾勒得生动形象</a:t>
            </a:r>
            <a:r>
              <a:rPr lang="en-US" altLang="zh-CN" dirty="0"/>
              <a:t>,</a:t>
            </a:r>
            <a:r>
              <a:rPr lang="zh-CN" altLang="en-US" dirty="0"/>
              <a:t>也展现了作者对雨的喜爱之情。</a:t>
            </a:r>
          </a:p>
        </p:txBody>
      </p:sp>
      <p:sp>
        <p:nvSpPr>
          <p:cNvPr id="11" name="文本框 3"/>
          <p:cNvSpPr txBox="1"/>
          <p:nvPr/>
        </p:nvSpPr>
        <p:spPr>
          <a:xfrm>
            <a:off x="385566" y="1871606"/>
            <a:ext cx="7948809" cy="807913"/>
          </a:xfrm>
          <a:prstGeom prst="rect">
            <a:avLst/>
          </a:prstGeom>
          <a:noFill/>
          <a:ln w="9525">
            <a:noFill/>
          </a:ln>
        </p:spPr>
        <p:txBody>
          <a:bodyPr wrap="square" lIns="68580" tIns="34290" rIns="68580" bIns="34290">
            <a:spAutoFit/>
          </a:bodyPr>
          <a:lstStyle>
            <a:defPPr>
              <a:defRPr lang="zh-CN"/>
            </a:defPPr>
            <a:lvl1pPr fontAlgn="auto">
              <a:spcBef>
                <a:spcPts val="0"/>
              </a:spcBef>
              <a:spcAft>
                <a:spcPts val="0"/>
              </a:spcAft>
              <a:defRPr sz="2400" b="1">
                <a:solidFill>
                  <a:srgbClr val="FF0000"/>
                </a:solidFill>
                <a:latin typeface="宋体" panose="02010600030101010101" pitchFamily="2" charset="-122"/>
                <a:ea typeface="+mn-ea"/>
              </a:defRPr>
            </a:lvl1pPr>
          </a:lstStyle>
          <a:p>
            <a:r>
              <a:rPr lang="zh-CN" altLang="en-US" dirty="0"/>
              <a:t>    用胡萝卜先生的胡子放风筝也是挺有趣的。通过小男孩的动作展现了小男孩的可爱与童真。</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18" name="文本框 99"/>
          <p:cNvSpPr txBox="1"/>
          <p:nvPr/>
        </p:nvSpPr>
        <p:spPr>
          <a:xfrm>
            <a:off x="303358" y="654200"/>
            <a:ext cx="8636794" cy="2728439"/>
          </a:xfrm>
          <a:prstGeom prst="rect">
            <a:avLst/>
          </a:prstGeom>
          <a:noFill/>
          <a:ln w="9525">
            <a:noFill/>
          </a:ln>
        </p:spPr>
        <p:txBody>
          <a:bodyPr lIns="68580" tIns="34290" rIns="68580" bIns="34290">
            <a:spAutoFit/>
          </a:bodyPr>
          <a:lstStyle/>
          <a:p>
            <a:pPr lvl="0" fontAlgn="auto">
              <a:lnSpc>
                <a:spcPct val="120000"/>
              </a:lnSpc>
              <a:spcBef>
                <a:spcPts val="0"/>
              </a:spcBef>
              <a:spcAft>
                <a:spcPts val="0"/>
              </a:spcAft>
              <a:defRPr/>
            </a:pPr>
            <a:r>
              <a:rPr lang="en-US" altLang="zh-CN" sz="2400" b="1" dirty="0" smtClean="0">
                <a:latin typeface="楷体" panose="02010609060101010101" pitchFamily="49" charset="-122"/>
                <a:ea typeface="楷体" panose="02010609060101010101" pitchFamily="49" charset="-122"/>
              </a:rPr>
              <a:t>    10.</a:t>
            </a:r>
            <a:r>
              <a:rPr lang="zh-CN" altLang="en-US" sz="2400" b="1" dirty="0" smtClean="0">
                <a:latin typeface="楷体" panose="02010609060101010101" pitchFamily="49" charset="-122"/>
                <a:ea typeface="楷体" panose="02010609060101010101" pitchFamily="49" charset="-122"/>
              </a:rPr>
              <a:t>夏天</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树木长得葱葱茏茏</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密密层层的枝叶把森林封得严严实实的</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挡住了人们的视线</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遮住了蓝蓝的天空</a:t>
            </a:r>
            <a:r>
              <a:rPr lang="zh-CN" altLang="en-US" sz="2400" b="1" dirty="0" smtClean="0">
                <a:latin typeface="楷体" panose="02010609060101010101" pitchFamily="49" charset="-122"/>
                <a:ea typeface="楷体" panose="02010609060101010101" pitchFamily="49" charset="-122"/>
              </a:rPr>
              <a:t>。</a:t>
            </a:r>
            <a:endParaRPr lang="en-US" altLang="zh-CN" sz="2400" b="1" dirty="0" smtClean="0">
              <a:latin typeface="楷体" panose="02010609060101010101" pitchFamily="49" charset="-122"/>
              <a:ea typeface="楷体" panose="02010609060101010101" pitchFamily="49" charset="-122"/>
            </a:endParaRPr>
          </a:p>
          <a:p>
            <a:pPr lvl="0" fontAlgn="auto">
              <a:lnSpc>
                <a:spcPct val="120000"/>
              </a:lnSpc>
              <a:spcBef>
                <a:spcPts val="0"/>
              </a:spcBef>
              <a:spcAft>
                <a:spcPts val="0"/>
              </a:spcAft>
              <a:defRPr/>
            </a:pPr>
            <a:endParaRPr lang="en-US" altLang="zh-CN" sz="2400" b="1" dirty="0">
              <a:latin typeface="楷体" panose="02010609060101010101" pitchFamily="49" charset="-122"/>
              <a:ea typeface="楷体" panose="02010609060101010101" pitchFamily="49" charset="-122"/>
            </a:endParaRPr>
          </a:p>
          <a:p>
            <a:pPr lvl="0" fontAlgn="auto">
              <a:lnSpc>
                <a:spcPct val="120000"/>
              </a:lnSpc>
              <a:spcBef>
                <a:spcPts val="0"/>
              </a:spcBef>
              <a:spcAft>
                <a:spcPts val="0"/>
              </a:spcAft>
              <a:defRPr/>
            </a:pPr>
            <a:endParaRPr lang="en-US" altLang="zh-CN" sz="2400" b="1" dirty="0" smtClean="0">
              <a:latin typeface="楷体" panose="02010609060101010101" pitchFamily="49" charset="-122"/>
              <a:ea typeface="楷体" panose="02010609060101010101" pitchFamily="49" charset="-122"/>
            </a:endParaRPr>
          </a:p>
          <a:p>
            <a:pPr lvl="0" fontAlgn="auto">
              <a:lnSpc>
                <a:spcPct val="120000"/>
              </a:lnSpc>
              <a:spcBef>
                <a:spcPts val="0"/>
              </a:spcBef>
              <a:spcAft>
                <a:spcPts val="0"/>
              </a:spcAft>
              <a:defRPr/>
            </a:pPr>
            <a:r>
              <a:rPr lang="zh-CN" altLang="en-US" sz="2400" b="1" dirty="0" smtClean="0">
                <a:latin typeface="楷体" panose="02010609060101010101" pitchFamily="49" charset="-122"/>
                <a:ea typeface="楷体" panose="02010609060101010101" pitchFamily="49" charset="-122"/>
              </a:rPr>
              <a:t>    </a:t>
            </a:r>
            <a:r>
              <a:rPr lang="en-US" altLang="zh-CN" sz="2400" b="1" dirty="0" smtClean="0">
                <a:latin typeface="楷体" panose="02010609060101010101" pitchFamily="49" charset="-122"/>
                <a:ea typeface="楷体" panose="02010609060101010101" pitchFamily="49" charset="-122"/>
              </a:rPr>
              <a:t>11</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小雨滴敲敲打打</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一场热闹的音乐会便开始了。滴滴答答</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叮叮咚咚</a:t>
            </a:r>
            <a:r>
              <a:rPr lang="en-US" altLang="zh-CN" sz="2400" b="1" dirty="0" smtClean="0">
                <a:latin typeface="楷体" panose="02010609060101010101" pitchFamily="49" charset="-122"/>
                <a:ea typeface="楷体" panose="02010609060101010101" pitchFamily="49" charset="-122"/>
              </a:rPr>
              <a:t>……</a:t>
            </a:r>
            <a:endParaRPr lang="en-US" altLang="zh-CN" sz="2400" b="1" dirty="0">
              <a:latin typeface="楷体" panose="02010609060101010101" pitchFamily="49" charset="-122"/>
              <a:ea typeface="楷体" panose="02010609060101010101" pitchFamily="49" charset="-122"/>
            </a:endParaRPr>
          </a:p>
        </p:txBody>
      </p:sp>
      <p:sp>
        <p:nvSpPr>
          <p:cNvPr id="4" name="文本框 3"/>
          <p:cNvSpPr txBox="1"/>
          <p:nvPr/>
        </p:nvSpPr>
        <p:spPr>
          <a:xfrm>
            <a:off x="357636" y="1589139"/>
            <a:ext cx="8424414" cy="807913"/>
          </a:xfrm>
          <a:prstGeom prst="rect">
            <a:avLst/>
          </a:prstGeom>
          <a:noFill/>
          <a:ln w="9525">
            <a:noFill/>
          </a:ln>
        </p:spPr>
        <p:txBody>
          <a:bodyPr wrap="square" lIns="68580" tIns="34290" rIns="68580" bIns="34290">
            <a:spAutoFit/>
          </a:bodyPr>
          <a:lstStyle>
            <a:defPPr>
              <a:defRPr lang="zh-CN"/>
            </a:defPPr>
            <a:lvl1pPr fontAlgn="auto">
              <a:spcBef>
                <a:spcPts val="0"/>
              </a:spcBef>
              <a:spcAft>
                <a:spcPts val="0"/>
              </a:spcAft>
              <a:defRPr sz="2400" b="1">
                <a:solidFill>
                  <a:srgbClr val="FF0000"/>
                </a:solidFill>
                <a:latin typeface="宋体" panose="02010600030101010101" pitchFamily="2" charset="-122"/>
                <a:ea typeface="+mn-ea"/>
              </a:defRPr>
            </a:lvl1pPr>
          </a:lstStyle>
          <a:p>
            <a:r>
              <a:rPr lang="zh-CN" altLang="en-US" dirty="0"/>
              <a:t>    “葱葱茏茏”“密密层层”写出了夏天的特点</a:t>
            </a:r>
            <a:r>
              <a:rPr lang="en-US" altLang="zh-CN" dirty="0"/>
              <a:t>,“</a:t>
            </a:r>
            <a:r>
              <a:rPr lang="zh-CN" altLang="en-US" dirty="0"/>
              <a:t>封”字既展现了树木的茂盛</a:t>
            </a:r>
            <a:r>
              <a:rPr lang="en-US" altLang="zh-CN" dirty="0"/>
              <a:t>,</a:t>
            </a:r>
            <a:r>
              <a:rPr lang="zh-CN" altLang="en-US" dirty="0"/>
              <a:t>又展现了小兴安岭的生机勃勃。</a:t>
            </a:r>
          </a:p>
        </p:txBody>
      </p:sp>
      <p:sp>
        <p:nvSpPr>
          <p:cNvPr id="5" name="文本框 3"/>
          <p:cNvSpPr txBox="1"/>
          <p:nvPr/>
        </p:nvSpPr>
        <p:spPr>
          <a:xfrm>
            <a:off x="357635" y="3352830"/>
            <a:ext cx="8338689" cy="807913"/>
          </a:xfrm>
          <a:prstGeom prst="rect">
            <a:avLst/>
          </a:prstGeom>
          <a:noFill/>
          <a:ln w="9525">
            <a:noFill/>
          </a:ln>
        </p:spPr>
        <p:txBody>
          <a:bodyPr wrap="square" lIns="68580" tIns="34290" rIns="68580" bIns="34290">
            <a:spAutoFit/>
          </a:bodyPr>
          <a:lstStyle>
            <a:defPPr>
              <a:defRPr lang="zh-CN"/>
            </a:defPPr>
            <a:lvl1pPr fontAlgn="auto">
              <a:spcBef>
                <a:spcPts val="0"/>
              </a:spcBef>
              <a:spcAft>
                <a:spcPts val="0"/>
              </a:spcAft>
              <a:defRPr sz="2400" b="1">
                <a:solidFill>
                  <a:srgbClr val="FF0000"/>
                </a:solidFill>
                <a:latin typeface="宋体" panose="02010600030101010101" pitchFamily="2" charset="-122"/>
                <a:ea typeface="+mn-ea"/>
              </a:defRPr>
            </a:lvl1pPr>
          </a:lstStyle>
          <a:p>
            <a:r>
              <a:rPr lang="zh-CN" altLang="en-US" dirty="0"/>
              <a:t>    雨滴落在不同物体上发出不同的声音</a:t>
            </a:r>
            <a:r>
              <a:rPr lang="en-US" altLang="zh-CN" dirty="0"/>
              <a:t>,</a:t>
            </a:r>
            <a:r>
              <a:rPr lang="zh-CN" altLang="en-US" dirty="0"/>
              <a:t>各种声音便凑成了一场热闹的音乐会</a:t>
            </a:r>
            <a:r>
              <a:rPr lang="en-US" altLang="zh-CN" dirty="0"/>
              <a:t>,</a:t>
            </a:r>
            <a:r>
              <a:rPr lang="zh-CN" altLang="en-US" dirty="0"/>
              <a:t>让人不禁赞叹大自然的魅力。</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48"/>
          <p:cNvSpPr txBox="1"/>
          <p:nvPr/>
        </p:nvSpPr>
        <p:spPr>
          <a:xfrm>
            <a:off x="3438523" y="1658472"/>
            <a:ext cx="2238377" cy="1084912"/>
          </a:xfrm>
          <a:prstGeom prst="rect">
            <a:avLst/>
          </a:prstGeom>
          <a:noFill/>
          <a:ln w="19050">
            <a:solidFill>
              <a:schemeClr val="tx1"/>
            </a:solidFill>
          </a:ln>
          <a:effectLst>
            <a:softEdge rad="31750"/>
          </a:effectLst>
        </p:spPr>
        <p:txBody>
          <a:bodyPr wrap="square" lIns="68580" tIns="34290" rIns="68580" bIns="34290" rtlCol="0">
            <a:spAutoFit/>
          </a:bodyPr>
          <a:lstStyle/>
          <a:p>
            <a:pPr algn="ctr"/>
            <a:r>
              <a:rPr lang="zh-CN" altLang="en-US" sz="6600" b="1" dirty="0" smtClean="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字词</a:t>
            </a:r>
            <a:endParaRPr lang="zh-CN" altLang="en-US" sz="66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
        <p:nvSpPr>
          <p:cNvPr id="5" name="矩形 4"/>
          <p:cNvSpPr/>
          <p:nvPr/>
        </p:nvSpPr>
        <p:spPr>
          <a:xfrm flipH="1">
            <a:off x="-36512" y="91777"/>
            <a:ext cx="2771800" cy="252000"/>
          </a:xfrm>
          <a:prstGeom prst="rect">
            <a:avLst/>
          </a:prstGeom>
          <a:gradFill flip="none" rotWithShape="1">
            <a:gsLst>
              <a:gs pos="60000">
                <a:schemeClr val="bg1"/>
              </a:gs>
              <a:gs pos="99000">
                <a:schemeClr val="bg1">
                  <a:alpha val="0"/>
                </a:schemeClr>
              </a:gs>
              <a:gs pos="90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TextBox 5"/>
          <p:cNvSpPr txBox="1"/>
          <p:nvPr/>
        </p:nvSpPr>
        <p:spPr>
          <a:xfrm>
            <a:off x="35496" y="91777"/>
            <a:ext cx="1685077" cy="276999"/>
          </a:xfrm>
          <a:prstGeom prst="rect">
            <a:avLst/>
          </a:prstGeom>
          <a:noFill/>
        </p:spPr>
        <p:txBody>
          <a:bodyPr wrap="none" rtlCol="0">
            <a:spAutoFit/>
          </a:bodyPr>
          <a:lstStyle/>
          <a:p>
            <a:r>
              <a:rPr lang="zh-CN" altLang="en-US" sz="1200" dirty="0" smtClean="0"/>
              <a:t>   语文    三年级    上册</a:t>
            </a:r>
            <a:endParaRPr lang="zh-CN" altLang="en-US" sz="1200" dirty="0"/>
          </a:p>
        </p:txBody>
      </p:sp>
    </p:spTree>
    <p:extLst>
      <p:ext uri="{BB962C8B-B14F-4D97-AF65-F5344CB8AC3E}">
        <p14:creationId xmlns:p14="http://schemas.microsoft.com/office/powerpoint/2010/main" val="15398040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Box 48"/>
          <p:cNvSpPr txBox="1"/>
          <p:nvPr/>
        </p:nvSpPr>
        <p:spPr>
          <a:xfrm>
            <a:off x="3676652" y="1574807"/>
            <a:ext cx="2066924" cy="992579"/>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6000" b="1" dirty="0" smtClean="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课文</a:t>
            </a:r>
            <a:endParaRPr lang="zh-CN" altLang="en-US" sz="60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文本框 5"/>
          <p:cNvSpPr txBox="1"/>
          <p:nvPr/>
        </p:nvSpPr>
        <p:spPr>
          <a:xfrm>
            <a:off x="390696" y="1647429"/>
            <a:ext cx="8346904" cy="2654573"/>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800" b="1" dirty="0" smtClean="0">
                <a:solidFill>
                  <a:srgbClr val="FF0000"/>
                </a:solidFill>
                <a:latin typeface="宋体" panose="02010600030101010101" pitchFamily="2" charset="-122"/>
                <a:ea typeface="+mn-ea"/>
              </a:rPr>
              <a:t>    “曾经”</a:t>
            </a:r>
            <a:r>
              <a:rPr lang="zh-CN" altLang="en-US" sz="2800" b="1" dirty="0">
                <a:solidFill>
                  <a:srgbClr val="FF0000"/>
                </a:solidFill>
                <a:latin typeface="宋体" panose="02010600030101010101" pitchFamily="2" charset="-122"/>
                <a:ea typeface="+mn-ea"/>
              </a:rPr>
              <a:t>指的是火柴擦燃后的幻想。前一个“幸福”指小女孩临死前在美好的幻想中度过的，是幸福的；后一个“幸福”指小女孩死后就没有寒冷、饥饿和痛苦，就彻底幸福了。这句话表达了作者对穷苦人民的深切同情和对贫富悬殊的社会现实的强烈不满。</a:t>
            </a:r>
          </a:p>
        </p:txBody>
      </p:sp>
      <p:sp>
        <p:nvSpPr>
          <p:cNvPr id="9226" name="矩形 12"/>
          <p:cNvSpPr/>
          <p:nvPr/>
        </p:nvSpPr>
        <p:spPr>
          <a:xfrm>
            <a:off x="243621" y="524704"/>
            <a:ext cx="8566549" cy="93102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en-US" altLang="zh-CN" sz="2800" b="1" dirty="0" smtClean="0">
                <a:solidFill>
                  <a:srgbClr val="000000"/>
                </a:solidFill>
                <a:latin typeface="黑体" panose="02010609060101010101" pitchFamily="49" charset="-122"/>
                <a:ea typeface="黑体" panose="02010609060101010101" pitchFamily="49" charset="-122"/>
              </a:rPr>
              <a:t>    </a:t>
            </a:r>
            <a:r>
              <a:rPr lang="zh-CN" altLang="zh-CN" sz="2800" b="1" dirty="0" smtClean="0">
                <a:solidFill>
                  <a:srgbClr val="000000"/>
                </a:solidFill>
                <a:latin typeface="黑体" panose="02010609060101010101" pitchFamily="49" charset="-122"/>
                <a:ea typeface="黑体" panose="02010609060101010101" pitchFamily="49" charset="-122"/>
              </a:rPr>
              <a:t>一</a:t>
            </a:r>
            <a:r>
              <a:rPr lang="zh-CN" altLang="zh-CN" sz="2800" b="1" dirty="0">
                <a:solidFill>
                  <a:srgbClr val="000000"/>
                </a:solidFill>
                <a:latin typeface="黑体" panose="02010609060101010101" pitchFamily="49" charset="-122"/>
                <a:ea typeface="黑体" panose="02010609060101010101" pitchFamily="49" charset="-122"/>
              </a:rPr>
              <a:t>、阅读《</a:t>
            </a:r>
            <a:r>
              <a:rPr lang="zh-CN" altLang="en-US" sz="2800" b="1" dirty="0">
                <a:solidFill>
                  <a:srgbClr val="000000"/>
                </a:solidFill>
                <a:latin typeface="黑体" panose="02010609060101010101" pitchFamily="49" charset="-122"/>
                <a:ea typeface="黑体" panose="02010609060101010101" pitchFamily="49" charset="-122"/>
              </a:rPr>
              <a:t>卖火柴的小女孩</a:t>
            </a:r>
            <a:r>
              <a:rPr lang="zh-CN" altLang="zh-CN" sz="2800" b="1" dirty="0">
                <a:solidFill>
                  <a:srgbClr val="000000"/>
                </a:solidFill>
                <a:latin typeface="黑体" panose="02010609060101010101" pitchFamily="49" charset="-122"/>
                <a:ea typeface="黑体" panose="02010609060101010101" pitchFamily="49" charset="-122"/>
              </a:rPr>
              <a:t>》</a:t>
            </a:r>
            <a:r>
              <a:rPr lang="zh-CN" altLang="en-US" sz="2800" b="1" dirty="0">
                <a:solidFill>
                  <a:srgbClr val="000000"/>
                </a:solidFill>
                <a:latin typeface="黑体" panose="02010609060101010101" pitchFamily="49" charset="-122"/>
                <a:ea typeface="黑体" panose="02010609060101010101" pitchFamily="49" charset="-122"/>
              </a:rPr>
              <a:t>一课，理解</a:t>
            </a:r>
            <a:r>
              <a:rPr lang="zh-CN" altLang="en-US" sz="2800" b="1" dirty="0" smtClean="0">
                <a:solidFill>
                  <a:srgbClr val="000000"/>
                </a:solidFill>
                <a:latin typeface="黑体" panose="02010609060101010101" pitchFamily="49" charset="-122"/>
                <a:ea typeface="黑体" panose="02010609060101010101" pitchFamily="49" charset="-122"/>
              </a:rPr>
              <a:t>：她</a:t>
            </a:r>
            <a:r>
              <a:rPr lang="zh-CN" altLang="en-US" sz="2800" b="1" dirty="0">
                <a:solidFill>
                  <a:srgbClr val="000000"/>
                </a:solidFill>
                <a:latin typeface="黑体" panose="02010609060101010101" pitchFamily="49" charset="-122"/>
                <a:ea typeface="黑体" panose="02010609060101010101" pitchFamily="49" charset="-122"/>
              </a:rPr>
              <a:t>曾经多么幸福，跟着她奶奶</a:t>
            </a:r>
            <a:r>
              <a:rPr lang="zh-CN" altLang="en-US" sz="2800" b="1" dirty="0" smtClean="0">
                <a:solidFill>
                  <a:srgbClr val="000000"/>
                </a:solidFill>
                <a:latin typeface="黑体" panose="02010609060101010101" pitchFamily="49" charset="-122"/>
                <a:ea typeface="黑体" panose="02010609060101010101" pitchFamily="49" charset="-122"/>
              </a:rPr>
              <a:t>一起向</a:t>
            </a:r>
            <a:r>
              <a:rPr lang="zh-CN" altLang="en-US" sz="2800" b="1" dirty="0">
                <a:solidFill>
                  <a:srgbClr val="000000"/>
                </a:solidFill>
                <a:latin typeface="黑体" panose="02010609060101010101" pitchFamily="49" charset="-122"/>
                <a:ea typeface="黑体" panose="02010609060101010101" pitchFamily="49" charset="-122"/>
              </a:rPr>
              <a:t>新年的幸福中走去。</a:t>
            </a:r>
            <a:endParaRPr lang="en-US" altLang="zh-CN" sz="2800" b="1" u="sng" dirty="0">
              <a:solidFill>
                <a:srgbClr val="00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18" name="文本框 99"/>
          <p:cNvSpPr txBox="1"/>
          <p:nvPr/>
        </p:nvSpPr>
        <p:spPr>
          <a:xfrm>
            <a:off x="383258" y="474434"/>
            <a:ext cx="8325310" cy="1103379"/>
          </a:xfrm>
          <a:prstGeom prst="rect">
            <a:avLst/>
          </a:prstGeom>
          <a:noFill/>
          <a:ln w="9525">
            <a:noFill/>
          </a:ln>
        </p:spPr>
        <p:txBody>
          <a:bodyPr wrap="square" lIns="68580" tIns="34290" rIns="68580" bIns="34290">
            <a:spAutoFit/>
          </a:bodyPr>
          <a:lstStyle/>
          <a:p>
            <a:pPr fontAlgn="auto">
              <a:lnSpc>
                <a:spcPct val="120000"/>
              </a:lnSpc>
              <a:spcBef>
                <a:spcPts val="0"/>
              </a:spcBef>
              <a:spcAft>
                <a:spcPts val="0"/>
              </a:spcAft>
              <a:defRPr/>
            </a:pPr>
            <a:r>
              <a:rPr lang="zh-CN" altLang="en-US" sz="2800" b="1" dirty="0" smtClean="0">
                <a:latin typeface="宋体" panose="02010600030101010101" pitchFamily="2" charset="-122"/>
                <a:ea typeface="+mn-ea"/>
              </a:rPr>
              <a:t>     </a:t>
            </a:r>
            <a:r>
              <a:rPr lang="zh-CN" altLang="en-US" sz="2800" b="1" dirty="0" smtClean="0">
                <a:latin typeface="黑体" pitchFamily="49" charset="-122"/>
                <a:ea typeface="黑体" pitchFamily="49" charset="-122"/>
              </a:rPr>
              <a:t>二</a:t>
            </a:r>
            <a:r>
              <a:rPr lang="zh-CN" altLang="en-US" sz="2800" b="1" dirty="0">
                <a:latin typeface="黑体" pitchFamily="49" charset="-122"/>
                <a:ea typeface="黑体" pitchFamily="49" charset="-122"/>
              </a:rPr>
              <a:t>、读</a:t>
            </a:r>
            <a:r>
              <a:rPr lang="en-US" altLang="zh-CN" sz="2800" b="1" dirty="0">
                <a:latin typeface="黑体" pitchFamily="49" charset="-122"/>
                <a:ea typeface="黑体" pitchFamily="49" charset="-122"/>
              </a:rPr>
              <a:t>《</a:t>
            </a:r>
            <a:r>
              <a:rPr lang="zh-CN" altLang="en-US" sz="2800" b="1" dirty="0">
                <a:latin typeface="黑体" pitchFamily="49" charset="-122"/>
                <a:ea typeface="黑体" pitchFamily="49" charset="-122"/>
              </a:rPr>
              <a:t>总</a:t>
            </a:r>
            <a:r>
              <a:rPr lang="zh-CN" altLang="en-US" sz="2800" b="1" dirty="0" smtClean="0">
                <a:latin typeface="黑体" pitchFamily="49" charset="-122"/>
                <a:ea typeface="黑体" pitchFamily="49" charset="-122"/>
              </a:rPr>
              <a:t>也倒不了</a:t>
            </a:r>
            <a:r>
              <a:rPr lang="zh-CN" altLang="en-US" sz="2800" b="1" dirty="0">
                <a:latin typeface="黑体" pitchFamily="49" charset="-122"/>
                <a:ea typeface="黑体" pitchFamily="49" charset="-122"/>
              </a:rPr>
              <a:t>的老屋</a:t>
            </a:r>
            <a:r>
              <a:rPr lang="en-US" altLang="zh-CN" sz="2800" b="1" dirty="0">
                <a:latin typeface="黑体" pitchFamily="49" charset="-122"/>
                <a:ea typeface="黑体" pitchFamily="49" charset="-122"/>
              </a:rPr>
              <a:t>》</a:t>
            </a:r>
            <a:r>
              <a:rPr lang="zh-CN" altLang="en-US" sz="2800" b="1" dirty="0">
                <a:latin typeface="黑体" pitchFamily="49" charset="-122"/>
                <a:ea typeface="黑体" pitchFamily="49" charset="-122"/>
              </a:rPr>
              <a:t>一课，说一说对老屋的描写非常细致、传神，表现在哪里呢</a:t>
            </a:r>
            <a:r>
              <a:rPr lang="en-US" altLang="zh-CN" sz="2800" b="1" dirty="0" smtClean="0">
                <a:latin typeface="黑体" pitchFamily="49" charset="-122"/>
                <a:ea typeface="黑体" pitchFamily="49" charset="-122"/>
              </a:rPr>
              <a:t>?</a:t>
            </a:r>
            <a:endParaRPr lang="en-US" altLang="zh-CN" sz="2800" b="1" dirty="0">
              <a:latin typeface="黑体" pitchFamily="49" charset="-122"/>
              <a:ea typeface="黑体" pitchFamily="49" charset="-122"/>
            </a:endParaRPr>
          </a:p>
        </p:txBody>
      </p:sp>
      <p:sp>
        <p:nvSpPr>
          <p:cNvPr id="15" name="文本框 11"/>
          <p:cNvSpPr txBox="1"/>
          <p:nvPr/>
        </p:nvSpPr>
        <p:spPr>
          <a:xfrm>
            <a:off x="451472" y="1765936"/>
            <a:ext cx="8286128" cy="222368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800" b="1" dirty="0">
                <a:solidFill>
                  <a:srgbClr val="FF0000"/>
                </a:solidFill>
                <a:latin typeface="宋体" panose="02010600030101010101" pitchFamily="2" charset="-122"/>
                <a:ea typeface="+mn-ea"/>
              </a:rPr>
              <a:t>    首先，对老屋的动作描写很细致，比如</a:t>
            </a:r>
            <a:r>
              <a:rPr lang="zh-CN" altLang="en-US" sz="2800" b="1" dirty="0" smtClean="0">
                <a:solidFill>
                  <a:srgbClr val="FF0000"/>
                </a:solidFill>
                <a:latin typeface="宋体" panose="02010600030101010101" pitchFamily="2" charset="-122"/>
                <a:ea typeface="+mn-ea"/>
              </a:rPr>
              <a:t>“老屋低头看看，吃力地眯起眼睛”</a:t>
            </a:r>
            <a:r>
              <a:rPr lang="zh-CN" altLang="en-US" sz="2800" b="1" dirty="0">
                <a:solidFill>
                  <a:srgbClr val="FF0000"/>
                </a:solidFill>
                <a:latin typeface="宋体" panose="02010600030101010101" pitchFamily="2" charset="-122"/>
                <a:ea typeface="+mn-ea"/>
              </a:rPr>
              <a:t>这句话写出老屋的年岁已大，老眼昏花，看东西很困难。其次，对老屋的语言描写也很细致，如“好了，我到了倒下的时候了！”写出老屋坚持得很不容易。</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18" name="文本框 99"/>
          <p:cNvSpPr txBox="1"/>
          <p:nvPr/>
        </p:nvSpPr>
        <p:spPr>
          <a:xfrm>
            <a:off x="99536" y="2673188"/>
            <a:ext cx="8636794" cy="512448"/>
          </a:xfrm>
          <a:prstGeom prst="rect">
            <a:avLst/>
          </a:prstGeom>
          <a:noFill/>
          <a:ln w="9525">
            <a:noFill/>
          </a:ln>
        </p:spPr>
        <p:txBody>
          <a:bodyPr lIns="68580" tIns="34290" rIns="68580" bIns="34290">
            <a:spAutoFit/>
          </a:bodyPr>
          <a:lstStyle/>
          <a:p>
            <a:pPr fontAlgn="auto">
              <a:lnSpc>
                <a:spcPct val="120000"/>
              </a:lnSpc>
              <a:spcBef>
                <a:spcPts val="0"/>
              </a:spcBef>
              <a:spcAft>
                <a:spcPts val="0"/>
              </a:spcAft>
              <a:defRPr/>
            </a:pPr>
            <a:r>
              <a:rPr lang="en-US" altLang="zh-CN" sz="2000" b="1" dirty="0">
                <a:latin typeface="宋体" panose="02010600030101010101" pitchFamily="2" charset="-122"/>
                <a:ea typeface="+mn-ea"/>
              </a:rPr>
              <a:t> </a:t>
            </a:r>
            <a:r>
              <a:rPr lang="zh-CN" altLang="en-US" sz="2400" b="1" dirty="0">
                <a:latin typeface="黑体" pitchFamily="49" charset="-122"/>
                <a:ea typeface="黑体" pitchFamily="49" charset="-122"/>
              </a:rPr>
              <a:t>（</a:t>
            </a:r>
            <a:r>
              <a:rPr lang="en-US" altLang="zh-CN" sz="2400" b="1" dirty="0">
                <a:latin typeface="黑体" pitchFamily="49" charset="-122"/>
                <a:ea typeface="黑体" pitchFamily="49" charset="-122"/>
              </a:rPr>
              <a:t>2</a:t>
            </a:r>
            <a:r>
              <a:rPr lang="zh-CN" altLang="en-US" sz="2400" b="1" dirty="0">
                <a:latin typeface="黑体" pitchFamily="49" charset="-122"/>
                <a:ea typeface="黑体" pitchFamily="49" charset="-122"/>
              </a:rPr>
              <a:t>）本文为什么以</a:t>
            </a:r>
            <a:r>
              <a:rPr lang="en-US" altLang="zh-CN" sz="2400" b="1" dirty="0">
                <a:latin typeface="黑体" pitchFamily="49" charset="-122"/>
                <a:ea typeface="黑体" pitchFamily="49" charset="-122"/>
              </a:rPr>
              <a:t>《</a:t>
            </a:r>
            <a:r>
              <a:rPr lang="zh-CN" altLang="en-US" sz="2400" b="1" dirty="0">
                <a:latin typeface="黑体" pitchFamily="49" charset="-122"/>
                <a:ea typeface="黑体" pitchFamily="49" charset="-122"/>
              </a:rPr>
              <a:t>搭船的鸟</a:t>
            </a:r>
            <a:r>
              <a:rPr lang="en-US" altLang="zh-CN" sz="2400" b="1" dirty="0">
                <a:latin typeface="黑体" pitchFamily="49" charset="-122"/>
                <a:ea typeface="黑体" pitchFamily="49" charset="-122"/>
              </a:rPr>
              <a:t>》</a:t>
            </a:r>
            <a:r>
              <a:rPr lang="zh-CN" altLang="en-US" sz="2400" b="1" dirty="0">
                <a:latin typeface="黑体" pitchFamily="49" charset="-122"/>
                <a:ea typeface="黑体" pitchFamily="49" charset="-122"/>
              </a:rPr>
              <a:t>为题，而不以</a:t>
            </a:r>
            <a:r>
              <a:rPr lang="en-US" altLang="zh-CN" sz="2400" b="1" dirty="0">
                <a:latin typeface="黑体" pitchFamily="49" charset="-122"/>
                <a:ea typeface="黑体" pitchFamily="49" charset="-122"/>
              </a:rPr>
              <a:t>《</a:t>
            </a:r>
            <a:r>
              <a:rPr lang="zh-CN" altLang="en-US" sz="2400" b="1" dirty="0">
                <a:latin typeface="黑体" pitchFamily="49" charset="-122"/>
                <a:ea typeface="黑体" pitchFamily="49" charset="-122"/>
              </a:rPr>
              <a:t>翠鸟</a:t>
            </a:r>
            <a:r>
              <a:rPr lang="en-US" altLang="zh-CN" sz="2400" b="1" dirty="0">
                <a:latin typeface="黑体" pitchFamily="49" charset="-122"/>
                <a:ea typeface="黑体" pitchFamily="49" charset="-122"/>
              </a:rPr>
              <a:t>》</a:t>
            </a:r>
            <a:r>
              <a:rPr lang="zh-CN" altLang="en-US" sz="2400" b="1" dirty="0">
                <a:latin typeface="黑体" pitchFamily="49" charset="-122"/>
                <a:ea typeface="黑体" pitchFamily="49" charset="-122"/>
              </a:rPr>
              <a:t>为题</a:t>
            </a:r>
            <a:r>
              <a:rPr lang="en-US" altLang="zh-CN" sz="2400" b="1" dirty="0">
                <a:latin typeface="黑体" pitchFamily="49" charset="-122"/>
                <a:ea typeface="黑体" pitchFamily="49" charset="-122"/>
              </a:rPr>
              <a:t>?</a:t>
            </a:r>
            <a:r>
              <a:rPr lang="en-US" altLang="zh-CN" sz="2400" b="1" u="sng" dirty="0">
                <a:latin typeface="黑体" pitchFamily="49" charset="-122"/>
                <a:ea typeface="黑体" pitchFamily="49" charset="-122"/>
              </a:rPr>
              <a:t> </a:t>
            </a:r>
            <a:r>
              <a:rPr lang="en-US" altLang="zh-CN" sz="2400" b="1" u="sng" dirty="0" smtClean="0">
                <a:latin typeface="黑体" pitchFamily="49" charset="-122"/>
                <a:ea typeface="黑体" pitchFamily="49" charset="-122"/>
              </a:rPr>
              <a:t>    </a:t>
            </a:r>
            <a:endParaRPr lang="en-US" altLang="zh-CN" sz="2400" b="1" dirty="0">
              <a:solidFill>
                <a:schemeClr val="bg1"/>
              </a:solidFill>
              <a:latin typeface="黑体" pitchFamily="49" charset="-122"/>
              <a:ea typeface="黑体" pitchFamily="49" charset="-122"/>
            </a:endParaRPr>
          </a:p>
        </p:txBody>
      </p:sp>
      <p:sp>
        <p:nvSpPr>
          <p:cNvPr id="9226" name="矩形 12"/>
          <p:cNvSpPr/>
          <p:nvPr/>
        </p:nvSpPr>
        <p:spPr>
          <a:xfrm>
            <a:off x="256460" y="397594"/>
            <a:ext cx="8539639" cy="1090683"/>
          </a:xfrm>
          <a:prstGeom prst="rect">
            <a:avLst/>
          </a:prstGeom>
          <a:noFill/>
          <a:ln w="9525">
            <a:noFill/>
          </a:ln>
        </p:spPr>
        <p:txBody>
          <a:bodyPr wrap="square" lIns="68580" tIns="34290" rIns="68580" bIns="34290">
            <a:spAutoFit/>
          </a:bodyPr>
          <a:lstStyle/>
          <a:p>
            <a:pPr fontAlgn="auto">
              <a:lnSpc>
                <a:spcPct val="150000"/>
              </a:lnSpc>
              <a:spcBef>
                <a:spcPts val="0"/>
              </a:spcBef>
              <a:spcAft>
                <a:spcPts val="0"/>
              </a:spcAft>
              <a:defRPr/>
            </a:pPr>
            <a:r>
              <a:rPr lang="zh-CN" altLang="en-US" sz="2400" b="1" dirty="0" smtClean="0">
                <a:solidFill>
                  <a:srgbClr val="000000"/>
                </a:solidFill>
                <a:latin typeface="黑体" panose="02010609060101010101" pitchFamily="49" charset="-122"/>
                <a:ea typeface="黑体" panose="02010609060101010101" pitchFamily="49" charset="-122"/>
              </a:rPr>
              <a:t> 三</a:t>
            </a:r>
            <a:r>
              <a:rPr lang="zh-CN" altLang="zh-CN" sz="2400" b="1" dirty="0">
                <a:solidFill>
                  <a:srgbClr val="000000"/>
                </a:solidFill>
                <a:latin typeface="黑体" panose="02010609060101010101" pitchFamily="49" charset="-122"/>
                <a:ea typeface="黑体" panose="02010609060101010101" pitchFamily="49" charset="-122"/>
              </a:rPr>
              <a:t>、</a:t>
            </a:r>
            <a:r>
              <a:rPr lang="zh-CN" altLang="en-US" sz="2400" b="1" dirty="0">
                <a:solidFill>
                  <a:srgbClr val="000000"/>
                </a:solidFill>
                <a:latin typeface="黑体" panose="02010609060101010101" pitchFamily="49" charset="-122"/>
                <a:ea typeface="黑体" panose="02010609060101010101" pitchFamily="49" charset="-122"/>
              </a:rPr>
              <a:t>读</a:t>
            </a:r>
            <a:r>
              <a:rPr lang="en-US" altLang="zh-CN" sz="2400" b="1" dirty="0">
                <a:solidFill>
                  <a:srgbClr val="000000"/>
                </a:solidFill>
                <a:latin typeface="黑体" panose="02010609060101010101" pitchFamily="49" charset="-122"/>
                <a:ea typeface="黑体" panose="02010609060101010101" pitchFamily="49" charset="-122"/>
              </a:rPr>
              <a:t>《</a:t>
            </a:r>
            <a:r>
              <a:rPr lang="zh-CN" altLang="en-US" sz="2400" b="1" dirty="0">
                <a:solidFill>
                  <a:srgbClr val="000000"/>
                </a:solidFill>
                <a:latin typeface="黑体" panose="02010609060101010101" pitchFamily="49" charset="-122"/>
                <a:ea typeface="黑体" panose="02010609060101010101" pitchFamily="49" charset="-122"/>
              </a:rPr>
              <a:t>搭船的鸟</a:t>
            </a:r>
            <a:r>
              <a:rPr lang="en-US" altLang="zh-CN" sz="2400" b="1" dirty="0">
                <a:solidFill>
                  <a:srgbClr val="000000"/>
                </a:solidFill>
                <a:latin typeface="黑体" panose="02010609060101010101" pitchFamily="49" charset="-122"/>
                <a:ea typeface="黑体" panose="02010609060101010101" pitchFamily="49" charset="-122"/>
              </a:rPr>
              <a:t>》</a:t>
            </a:r>
            <a:r>
              <a:rPr lang="zh-CN" altLang="en-US" sz="2400" b="1" dirty="0">
                <a:solidFill>
                  <a:srgbClr val="000000"/>
                </a:solidFill>
                <a:latin typeface="黑体" panose="02010609060101010101" pitchFamily="49" charset="-122"/>
                <a:ea typeface="黑体" panose="02010609060101010101" pitchFamily="49" charset="-122"/>
              </a:rPr>
              <a:t>一文回答问题</a:t>
            </a:r>
            <a:r>
              <a:rPr lang="zh-CN" altLang="en-US" sz="2400" b="1" dirty="0" smtClean="0">
                <a:solidFill>
                  <a:srgbClr val="000000"/>
                </a:solidFill>
                <a:latin typeface="黑体" panose="02010609060101010101" pitchFamily="49" charset="-122"/>
                <a:ea typeface="黑体" panose="02010609060101010101" pitchFamily="49" charset="-122"/>
              </a:rPr>
              <a:t>。</a:t>
            </a:r>
            <a:endParaRPr lang="en-US" altLang="zh-CN" sz="2400" b="1" dirty="0" smtClean="0">
              <a:solidFill>
                <a:srgbClr val="000000"/>
              </a:solidFill>
              <a:latin typeface="黑体" panose="02010609060101010101" pitchFamily="49" charset="-122"/>
              <a:ea typeface="黑体" panose="02010609060101010101" pitchFamily="49" charset="-122"/>
            </a:endParaRPr>
          </a:p>
          <a:p>
            <a:pPr fontAlgn="auto">
              <a:lnSpc>
                <a:spcPct val="150000"/>
              </a:lnSpc>
              <a:spcBef>
                <a:spcPts val="0"/>
              </a:spcBef>
              <a:spcAft>
                <a:spcPts val="0"/>
              </a:spcAft>
              <a:defRPr/>
            </a:pPr>
            <a:r>
              <a:rPr lang="zh-CN" altLang="en-US" sz="2400" b="1" dirty="0" smtClean="0">
                <a:solidFill>
                  <a:srgbClr val="000000"/>
                </a:solidFill>
                <a:latin typeface="黑体" panose="02010609060101010101" pitchFamily="49" charset="-122"/>
                <a:ea typeface="黑体" panose="02010609060101010101" pitchFamily="49" charset="-122"/>
              </a:rPr>
              <a:t>（</a:t>
            </a:r>
            <a:r>
              <a:rPr lang="en-US" altLang="zh-CN" sz="2400" b="1" dirty="0">
                <a:solidFill>
                  <a:srgbClr val="000000"/>
                </a:solidFill>
                <a:latin typeface="黑体" panose="02010609060101010101" pitchFamily="49" charset="-122"/>
                <a:ea typeface="黑体" panose="02010609060101010101" pitchFamily="49" charset="-122"/>
              </a:rPr>
              <a:t>1</a:t>
            </a:r>
            <a:r>
              <a:rPr lang="zh-CN" altLang="en-US" sz="2400" b="1" dirty="0">
                <a:solidFill>
                  <a:srgbClr val="000000"/>
                </a:solidFill>
                <a:latin typeface="黑体" panose="02010609060101010101" pitchFamily="49" charset="-122"/>
                <a:ea typeface="黑体" panose="02010609060101010101" pitchFamily="49" charset="-122"/>
              </a:rPr>
              <a:t>）说一说作者是怎样描写翠鸟的外形特点的</a:t>
            </a:r>
            <a:r>
              <a:rPr lang="en-US" altLang="zh-CN" sz="2400" b="1" dirty="0" smtClean="0">
                <a:solidFill>
                  <a:srgbClr val="000000"/>
                </a:solidFill>
                <a:latin typeface="黑体" panose="02010609060101010101" pitchFamily="49" charset="-122"/>
                <a:ea typeface="黑体" panose="02010609060101010101" pitchFamily="49" charset="-122"/>
              </a:rPr>
              <a:t>?</a:t>
            </a:r>
            <a:r>
              <a:rPr lang="zh-CN" altLang="en-US" sz="2400" b="1" dirty="0" smtClean="0">
                <a:solidFill>
                  <a:schemeClr val="bg1"/>
                </a:solidFill>
                <a:latin typeface="黑体" panose="02010609060101010101" pitchFamily="49" charset="-122"/>
                <a:ea typeface="黑体" panose="02010609060101010101" pitchFamily="49" charset="-122"/>
              </a:rPr>
              <a:t>。</a:t>
            </a:r>
            <a:endParaRPr lang="en-US" altLang="zh-CN" sz="2400" b="1" dirty="0">
              <a:solidFill>
                <a:schemeClr val="bg1"/>
              </a:solidFill>
              <a:latin typeface="黑体" panose="02010609060101010101" pitchFamily="49" charset="-122"/>
              <a:ea typeface="黑体" panose="02010609060101010101" pitchFamily="49" charset="-122"/>
            </a:endParaRPr>
          </a:p>
        </p:txBody>
      </p:sp>
      <p:sp>
        <p:nvSpPr>
          <p:cNvPr id="13" name="文本框 11"/>
          <p:cNvSpPr txBox="1"/>
          <p:nvPr/>
        </p:nvSpPr>
        <p:spPr>
          <a:xfrm>
            <a:off x="495560" y="1512636"/>
            <a:ext cx="8038839" cy="1177245"/>
          </a:xfrm>
          <a:prstGeom prst="rect">
            <a:avLst/>
          </a:prstGeom>
          <a:noFill/>
          <a:ln w="9525">
            <a:noFill/>
          </a:ln>
        </p:spPr>
        <p:txBody>
          <a:bodyPr wrap="square" lIns="68580" tIns="34290" rIns="68580" bIns="34290">
            <a:spAutoFit/>
          </a:bodyPr>
          <a:lstStyle/>
          <a:p>
            <a:pPr fontAlgn="auto">
              <a:spcBef>
                <a:spcPts val="0"/>
              </a:spcBef>
              <a:spcAft>
                <a:spcPts val="0"/>
              </a:spcAft>
              <a:defRPr/>
            </a:pPr>
            <a:r>
              <a:rPr lang="en-US" altLang="zh-CN" sz="2400" b="1" dirty="0">
                <a:solidFill>
                  <a:srgbClr val="FF0000"/>
                </a:solidFill>
                <a:latin typeface="宋体" panose="02010600030101010101" pitchFamily="2" charset="-122"/>
                <a:ea typeface="+mn-ea"/>
              </a:rPr>
              <a:t>    </a:t>
            </a:r>
            <a:r>
              <a:rPr lang="zh-CN" altLang="en-US" sz="2400" b="1" dirty="0">
                <a:solidFill>
                  <a:srgbClr val="FF0000"/>
                </a:solidFill>
                <a:latin typeface="宋体" panose="02010600030101010101" pitchFamily="2" charset="-122"/>
                <a:ea typeface="+mn-ea"/>
              </a:rPr>
              <a:t>文章通过两方面描写翠鸟的美丽。第一、翠鸟的颜色鲜艳美丽。第二、它比鹦鹉还漂亮。作者抓住颜色的词语按照从身体到头部的顺序来描写翠鸟外形的。</a:t>
            </a:r>
          </a:p>
        </p:txBody>
      </p:sp>
      <p:sp>
        <p:nvSpPr>
          <p:cNvPr id="14" name="文本框 11"/>
          <p:cNvSpPr txBox="1"/>
          <p:nvPr/>
        </p:nvSpPr>
        <p:spPr>
          <a:xfrm>
            <a:off x="517841" y="3185636"/>
            <a:ext cx="8003381" cy="1546577"/>
          </a:xfrm>
          <a:prstGeom prst="rect">
            <a:avLst/>
          </a:prstGeom>
          <a:noFill/>
          <a:ln w="9525">
            <a:noFill/>
          </a:ln>
        </p:spPr>
        <p:txBody>
          <a:bodyPr wrap="square" lIns="68580" tIns="34290" rIns="68580" bIns="34290">
            <a:spAutoFit/>
          </a:bodyPr>
          <a:lstStyle/>
          <a:p>
            <a:pPr fontAlgn="auto">
              <a:spcBef>
                <a:spcPts val="0"/>
              </a:spcBef>
              <a:spcAft>
                <a:spcPts val="0"/>
              </a:spcAft>
              <a:defRPr/>
            </a:pPr>
            <a:r>
              <a:rPr lang="en-US" altLang="zh-CN" sz="2400" b="1" dirty="0">
                <a:solidFill>
                  <a:srgbClr val="FF0000"/>
                </a:solidFill>
                <a:latin typeface="宋体" panose="02010600030101010101" pitchFamily="2" charset="-122"/>
                <a:ea typeface="+mn-ea"/>
              </a:rPr>
              <a:t>    </a:t>
            </a:r>
            <a:r>
              <a:rPr lang="zh-CN" altLang="en-US" sz="2400" b="1" dirty="0">
                <a:solidFill>
                  <a:srgbClr val="FF0000"/>
                </a:solidFill>
                <a:latin typeface="宋体" panose="02010600030101010101" pitchFamily="2" charset="-122"/>
                <a:ea typeface="+mn-ea"/>
              </a:rPr>
              <a:t>在“我”的眼中，这只小鸟是乘坐“我们”的船来捕鱼的，所以用</a:t>
            </a:r>
            <a:r>
              <a:rPr lang="en-US" altLang="zh-CN" sz="2400" b="1" dirty="0">
                <a:solidFill>
                  <a:srgbClr val="FF0000"/>
                </a:solidFill>
                <a:latin typeface="宋体" panose="02010600030101010101" pitchFamily="2" charset="-122"/>
                <a:ea typeface="+mn-ea"/>
              </a:rPr>
              <a:t>《</a:t>
            </a:r>
            <a:r>
              <a:rPr lang="zh-CN" altLang="en-US" sz="2400" b="1" dirty="0">
                <a:solidFill>
                  <a:srgbClr val="FF0000"/>
                </a:solidFill>
                <a:latin typeface="宋体" panose="02010600030101010101" pitchFamily="2" charset="-122"/>
                <a:ea typeface="+mn-ea"/>
              </a:rPr>
              <a:t>搭船的鸟</a:t>
            </a:r>
            <a:r>
              <a:rPr lang="en-US" altLang="zh-CN" sz="2400" b="1" dirty="0">
                <a:solidFill>
                  <a:srgbClr val="FF0000"/>
                </a:solidFill>
                <a:latin typeface="宋体" panose="02010600030101010101" pitchFamily="2" charset="-122"/>
                <a:ea typeface="+mn-ea"/>
              </a:rPr>
              <a:t>》</a:t>
            </a:r>
            <a:r>
              <a:rPr lang="zh-CN" altLang="en-US" sz="2400" b="1" dirty="0">
                <a:solidFill>
                  <a:srgbClr val="FF0000"/>
                </a:solidFill>
                <a:latin typeface="宋体" panose="02010600030101010101" pitchFamily="2" charset="-122"/>
                <a:ea typeface="+mn-ea"/>
              </a:rPr>
              <a:t>作为题目更能概括文章的主要内容，比“翠鸟”这个题目更能体现出人和动物和谐相处的美好。 </a:t>
            </a:r>
            <a:r>
              <a:rPr lang="en-US" altLang="zh-CN" sz="2400" b="1" dirty="0">
                <a:solidFill>
                  <a:srgbClr val="FF0000"/>
                </a:solidFill>
                <a:latin typeface="宋体" panose="02010600030101010101" pitchFamily="2" charset="-122"/>
                <a:ea typeface="+mn-ea"/>
              </a:rPr>
              <a:t> </a:t>
            </a:r>
            <a:endParaRPr lang="zh-CN" altLang="en-US" sz="2400" b="1" dirty="0">
              <a:solidFill>
                <a:srgbClr val="FF0000"/>
              </a:solidFill>
              <a:latin typeface="宋体" panose="02010600030101010101" pitchFamily="2" charset="-122"/>
              <a:ea typeface="+mn-ea"/>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left)">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26" name="矩形 12"/>
          <p:cNvSpPr/>
          <p:nvPr/>
        </p:nvSpPr>
        <p:spPr>
          <a:xfrm>
            <a:off x="303060" y="419861"/>
            <a:ext cx="8411630" cy="93102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800" b="1" dirty="0" smtClean="0">
                <a:solidFill>
                  <a:srgbClr val="000000"/>
                </a:solidFill>
                <a:latin typeface="黑体" panose="02010609060101010101" pitchFamily="49" charset="-122"/>
                <a:ea typeface="黑体" panose="02010609060101010101" pitchFamily="49" charset="-122"/>
              </a:rPr>
              <a:t>    四</a:t>
            </a:r>
            <a:r>
              <a:rPr lang="zh-CN" altLang="zh-CN" sz="2800" b="1" dirty="0">
                <a:solidFill>
                  <a:srgbClr val="000000"/>
                </a:solidFill>
                <a:latin typeface="黑体" panose="02010609060101010101" pitchFamily="49" charset="-122"/>
                <a:ea typeface="黑体" panose="02010609060101010101" pitchFamily="49" charset="-122"/>
              </a:rPr>
              <a:t>、</a:t>
            </a:r>
            <a:r>
              <a:rPr lang="zh-CN" altLang="en-US" sz="2800" b="1" dirty="0">
                <a:solidFill>
                  <a:srgbClr val="000000"/>
                </a:solidFill>
                <a:latin typeface="黑体" panose="02010609060101010101" pitchFamily="49" charset="-122"/>
                <a:ea typeface="黑体" panose="02010609060101010101" pitchFamily="49" charset="-122"/>
              </a:rPr>
              <a:t>读</a:t>
            </a:r>
            <a:r>
              <a:rPr lang="en-US" altLang="zh-CN" sz="2800" b="1" dirty="0">
                <a:solidFill>
                  <a:srgbClr val="000000"/>
                </a:solidFill>
                <a:latin typeface="黑体" panose="02010609060101010101" pitchFamily="49" charset="-122"/>
                <a:ea typeface="黑体" panose="02010609060101010101" pitchFamily="49" charset="-122"/>
              </a:rPr>
              <a:t>《</a:t>
            </a:r>
            <a:r>
              <a:rPr lang="zh-CN" altLang="en-US" sz="2800" b="1" dirty="0">
                <a:solidFill>
                  <a:srgbClr val="000000"/>
                </a:solidFill>
                <a:latin typeface="黑体" panose="02010609060101010101" pitchFamily="49" charset="-122"/>
                <a:ea typeface="黑体" panose="02010609060101010101" pitchFamily="49" charset="-122"/>
              </a:rPr>
              <a:t>富饶的西沙群岛</a:t>
            </a:r>
            <a:r>
              <a:rPr lang="en-US" altLang="zh-CN" sz="2800" b="1" dirty="0">
                <a:solidFill>
                  <a:srgbClr val="000000"/>
                </a:solidFill>
                <a:latin typeface="黑体" panose="02010609060101010101" pitchFamily="49" charset="-122"/>
                <a:ea typeface="黑体" panose="02010609060101010101" pitchFamily="49" charset="-122"/>
              </a:rPr>
              <a:t>》</a:t>
            </a:r>
            <a:r>
              <a:rPr lang="zh-CN" altLang="en-US" sz="2800" b="1" dirty="0">
                <a:solidFill>
                  <a:srgbClr val="000000"/>
                </a:solidFill>
                <a:latin typeface="黑体" panose="02010609060101010101" pitchFamily="49" charset="-122"/>
                <a:ea typeface="黑体" panose="02010609060101010101" pitchFamily="49" charset="-122"/>
              </a:rPr>
              <a:t>一文，说说从哪些地方可以看出西沙群岛风景优美、物产丰富。</a:t>
            </a:r>
            <a:endParaRPr lang="en-US" altLang="zh-CN" sz="2800" b="1" dirty="0">
              <a:solidFill>
                <a:srgbClr val="000000"/>
              </a:solidFill>
              <a:latin typeface="黑体" panose="02010609060101010101" pitchFamily="49" charset="-122"/>
              <a:ea typeface="黑体" panose="02010609060101010101" pitchFamily="49" charset="-122"/>
            </a:endParaRPr>
          </a:p>
        </p:txBody>
      </p:sp>
      <p:sp>
        <p:nvSpPr>
          <p:cNvPr id="14" name="文本框 11"/>
          <p:cNvSpPr txBox="1"/>
          <p:nvPr/>
        </p:nvSpPr>
        <p:spPr>
          <a:xfrm>
            <a:off x="400573" y="1386058"/>
            <a:ext cx="8438628" cy="3516347"/>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800" b="1" dirty="0">
                <a:solidFill>
                  <a:srgbClr val="FF0000"/>
                </a:solidFill>
                <a:latin typeface="宋体" panose="02010600030101010101" pitchFamily="2" charset="-122"/>
                <a:ea typeface="+mn-ea"/>
              </a:rPr>
              <a:t>    从第</a:t>
            </a:r>
            <a:r>
              <a:rPr lang="en-US" altLang="zh-CN" sz="2800" b="1" dirty="0">
                <a:solidFill>
                  <a:srgbClr val="FF0000"/>
                </a:solidFill>
                <a:latin typeface="宋体" panose="02010600030101010101" pitchFamily="2" charset="-122"/>
                <a:ea typeface="+mn-ea"/>
              </a:rPr>
              <a:t>2</a:t>
            </a:r>
            <a:r>
              <a:rPr lang="zh-CN" altLang="en-US" sz="2800" b="1" dirty="0">
                <a:solidFill>
                  <a:srgbClr val="FF0000"/>
                </a:solidFill>
                <a:latin typeface="宋体" panose="02010600030101010101" pitchFamily="2" charset="-122"/>
                <a:ea typeface="+mn-ea"/>
              </a:rPr>
              <a:t>自然段的描述中，可以感受到西沙群岛风景优美（西沙群岛一带海水五光十色，瑰丽无比：有深蓝的，淡青的，浅绿的，杏黄的。一块块，一条条，相互交错。）。</a:t>
            </a:r>
            <a:br>
              <a:rPr lang="zh-CN" altLang="en-US" sz="2800" b="1" dirty="0">
                <a:solidFill>
                  <a:srgbClr val="FF0000"/>
                </a:solidFill>
                <a:latin typeface="宋体" panose="02010600030101010101" pitchFamily="2" charset="-122"/>
                <a:ea typeface="+mn-ea"/>
              </a:rPr>
            </a:br>
            <a:r>
              <a:rPr lang="zh-CN" altLang="en-US" sz="2800" b="1" dirty="0">
                <a:solidFill>
                  <a:srgbClr val="FF0000"/>
                </a:solidFill>
                <a:latin typeface="宋体" panose="02010600030101010101" pitchFamily="2" charset="-122"/>
                <a:ea typeface="+mn-ea"/>
              </a:rPr>
              <a:t>　　从</a:t>
            </a:r>
            <a:r>
              <a:rPr lang="en-US" altLang="zh-CN" sz="2800" b="1" dirty="0">
                <a:solidFill>
                  <a:srgbClr val="FF0000"/>
                </a:solidFill>
                <a:latin typeface="宋体" panose="02010600030101010101" pitchFamily="2" charset="-122"/>
                <a:ea typeface="+mn-ea"/>
              </a:rPr>
              <a:t>3—5</a:t>
            </a:r>
            <a:r>
              <a:rPr lang="zh-CN" altLang="en-US" sz="2800" b="1" dirty="0">
                <a:solidFill>
                  <a:srgbClr val="FF0000"/>
                </a:solidFill>
                <a:latin typeface="宋体" panose="02010600030101010101" pitchFamily="2" charset="-122"/>
                <a:ea typeface="+mn-ea"/>
              </a:rPr>
              <a:t>自然段的描述中，可以感受到西沙群岛物产丰富。（比如各种各样的珊瑚，海参到处都是，各种各样的鱼多得数不清，还有各种海鸟，是鸟的天下，遍地都是鸟蛋。）</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883562" y="1419622"/>
            <a:ext cx="7369325" cy="1107996"/>
          </a:xfrm>
          <a:prstGeom prst="rect">
            <a:avLst/>
          </a:prstGeom>
          <a:noFill/>
          <a:effectLst/>
        </p:spPr>
        <p:txBody>
          <a:bodyPr wrap="none" rtlCol="0">
            <a:spAutoFit/>
          </a:bodyPr>
          <a:lstStyle/>
          <a:p>
            <a:pPr algn="ctr" defTabSz="685800" fontAlgn="auto">
              <a:spcBef>
                <a:spcPts val="0"/>
              </a:spcBef>
              <a:spcAft>
                <a:spcPts val="0"/>
              </a:spcAft>
            </a:pPr>
            <a:r>
              <a:rPr kumimoji="1" lang="zh-CN" altLang="en-US" sz="6600" b="1" dirty="0">
                <a:solidFill>
                  <a:srgbClr val="FF6600"/>
                </a:solidFill>
                <a:latin typeface="Xingkai SC" panose="02010800040101010101" pitchFamily="2" charset="-122"/>
                <a:ea typeface="Xingkai SC" panose="02010800040101010101" pitchFamily="2" charset="-122"/>
              </a:rPr>
              <a:t>七彩课堂  伴你成长</a:t>
            </a:r>
          </a:p>
        </p:txBody>
      </p:sp>
      <p:grpSp>
        <p:nvGrpSpPr>
          <p:cNvPr id="33" name="组合 32"/>
          <p:cNvGrpSpPr/>
          <p:nvPr/>
        </p:nvGrpSpPr>
        <p:grpSpPr>
          <a:xfrm>
            <a:off x="6968256" y="-1"/>
            <a:ext cx="1927372" cy="771551"/>
            <a:chOff x="6968256" y="-1"/>
            <a:chExt cx="1927372" cy="771551"/>
          </a:xfrm>
        </p:grpSpPr>
        <p:pic>
          <p:nvPicPr>
            <p:cNvPr id="34" name="图片 33"/>
            <p:cNvPicPr>
              <a:picLocks noChangeAspect="1"/>
            </p:cNvPicPr>
            <p:nvPr/>
          </p:nvPicPr>
          <p:blipFill rotWithShape="1">
            <a:blip r:embed="rId3" cstate="print">
              <a:extLst>
                <a:ext uri="{28A0092B-C50C-407E-A947-70E740481C1C}">
                  <a14:useLocalDpi xmlns:a14="http://schemas.microsoft.com/office/drawing/2010/main" val="0"/>
                </a:ext>
              </a:extLst>
            </a:blip>
            <a:srcRect r="5468"/>
            <a:stretch>
              <a:fillRect/>
            </a:stretch>
          </p:blipFill>
          <p:spPr>
            <a:xfrm>
              <a:off x="6968256" y="-1"/>
              <a:ext cx="961585" cy="771551"/>
            </a:xfrm>
            <a:prstGeom prst="rect">
              <a:avLst/>
            </a:prstGeom>
          </p:spPr>
        </p:pic>
        <p:pic>
          <p:nvPicPr>
            <p:cNvPr id="35" name="图片 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49408" y="124932"/>
              <a:ext cx="1346220" cy="553738"/>
            </a:xfrm>
            <a:prstGeom prst="rect">
              <a:avLst/>
            </a:prstGeom>
          </p:spPr>
        </p:pic>
        <p:sp>
          <p:nvSpPr>
            <p:cNvPr id="36" name="文本框 35"/>
            <p:cNvSpPr txBox="1"/>
            <p:nvPr/>
          </p:nvSpPr>
          <p:spPr>
            <a:xfrm>
              <a:off x="7164288" y="509940"/>
              <a:ext cx="981359" cy="261610"/>
            </a:xfrm>
            <a:prstGeom prst="rect">
              <a:avLst/>
            </a:prstGeom>
            <a:noFill/>
          </p:spPr>
          <p:txBody>
            <a:bodyPr wrap="none" rtlCol="0">
              <a:spAutoFit/>
            </a:bodyPr>
            <a:lstStyle/>
            <a:p>
              <a:pPr algn="dist" defTabSz="685800" fontAlgn="auto">
                <a:spcBef>
                  <a:spcPts val="0"/>
                </a:spcBef>
                <a:spcAft>
                  <a:spcPts val="0"/>
                </a:spcAft>
              </a:pPr>
              <a:r>
                <a:rPr kumimoji="1" lang="en-US" altLang="zh-CN" sz="1050" dirty="0">
                  <a:solidFill>
                    <a:prstClr val="white">
                      <a:lumMod val="75000"/>
                    </a:prstClr>
                  </a:solidFill>
                  <a:latin typeface="Times New Roman"/>
                  <a:ea typeface="微软雅黑"/>
                </a:rPr>
                <a:t>QICAIKETANG</a:t>
              </a:r>
              <a:endParaRPr kumimoji="1" lang="zh-CN" altLang="en-US" sz="1050" dirty="0">
                <a:solidFill>
                  <a:prstClr val="white">
                    <a:lumMod val="75000"/>
                  </a:prstClr>
                </a:solidFill>
                <a:latin typeface="Times New Roman"/>
                <a:ea typeface="微软雅黑"/>
              </a:endParaRPr>
            </a:p>
          </p:txBody>
        </p:sp>
      </p:grpSp>
    </p:spTree>
    <p:extLst>
      <p:ext uri="{BB962C8B-B14F-4D97-AF65-F5344CB8AC3E}">
        <p14:creationId xmlns:p14="http://schemas.microsoft.com/office/powerpoint/2010/main" val="15207298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18" name="文本框 99"/>
          <p:cNvSpPr txBox="1"/>
          <p:nvPr/>
        </p:nvSpPr>
        <p:spPr>
          <a:xfrm>
            <a:off x="375467" y="1515289"/>
            <a:ext cx="8330383" cy="2008242"/>
          </a:xfrm>
          <a:prstGeom prst="rect">
            <a:avLst/>
          </a:prstGeom>
          <a:noFill/>
          <a:ln w="9525">
            <a:noFill/>
          </a:ln>
        </p:spPr>
        <p:txBody>
          <a:bodyPr wrap="square" lIns="68580" tIns="34290" rIns="68580" bIns="34290">
            <a:spAutoFit/>
          </a:bodyPr>
          <a:lstStyle/>
          <a:p>
            <a:pPr fontAlgn="auto">
              <a:lnSpc>
                <a:spcPct val="120000"/>
              </a:lnSpc>
              <a:spcBef>
                <a:spcPts val="0"/>
              </a:spcBef>
              <a:spcAft>
                <a:spcPts val="0"/>
              </a:spcAft>
              <a:defRPr/>
            </a:pPr>
            <a:r>
              <a:rPr lang="zh-CN" altLang="en-US" sz="2100" b="1" dirty="0" smtClean="0">
                <a:latin typeface="楷体" panose="02010609060101010101" pitchFamily="49" charset="-122"/>
                <a:ea typeface="楷体" panose="02010609060101010101" pitchFamily="49" charset="-122"/>
              </a:rPr>
              <a:t>    山顶</a:t>
            </a:r>
            <a:r>
              <a:rPr lang="zh-CN" altLang="en-US" sz="2100" b="1" dirty="0">
                <a:latin typeface="楷体" panose="02010609060101010101" pitchFamily="49" charset="-122"/>
                <a:ea typeface="楷体" panose="02010609060101010101" pitchFamily="49" charset="-122"/>
              </a:rPr>
              <a:t>上刚刚</a:t>
            </a:r>
            <a:r>
              <a:rPr lang="en-US" altLang="zh-CN" sz="2100" b="1" dirty="0" err="1">
                <a:latin typeface="汉语拼音" pitchFamily="34" charset="0"/>
                <a:ea typeface="楷体" panose="02010609060101010101" pitchFamily="49" charset="-122"/>
                <a:cs typeface="汉语拼音" pitchFamily="34" charset="0"/>
              </a:rPr>
              <a:t>xiū</a:t>
            </a:r>
            <a:r>
              <a:rPr lang="en-US" altLang="zh-CN" sz="2100" b="1" dirty="0">
                <a:latin typeface="汉语拼音" pitchFamily="34" charset="0"/>
                <a:ea typeface="楷体" panose="02010609060101010101" pitchFamily="49" charset="-122"/>
                <a:cs typeface="汉语拼音" pitchFamily="34" charset="0"/>
              </a:rPr>
              <a:t> </a:t>
            </a:r>
            <a:r>
              <a:rPr lang="en-US" altLang="zh-CN" sz="2100" b="1" dirty="0" err="1">
                <a:latin typeface="汉语拼音" pitchFamily="34" charset="0"/>
                <a:ea typeface="楷体" panose="02010609060101010101" pitchFamily="49" charset="-122"/>
                <a:cs typeface="汉语拼音" pitchFamily="34" charset="0"/>
              </a:rPr>
              <a:t>jiàn</a:t>
            </a:r>
            <a:r>
              <a:rPr lang="en-US" altLang="zh-CN" sz="2100" b="1" dirty="0">
                <a:latin typeface="楷体" panose="02010609060101010101" pitchFamily="49" charset="-122"/>
                <a:ea typeface="楷体" panose="02010609060101010101" pitchFamily="49" charset="-122"/>
              </a:rPr>
              <a:t>______</a:t>
            </a:r>
            <a:r>
              <a:rPr lang="zh-CN" altLang="en-US" sz="2100" b="1" dirty="0">
                <a:latin typeface="楷体" panose="02010609060101010101" pitchFamily="49" charset="-122"/>
                <a:ea typeface="楷体" panose="02010609060101010101" pitchFamily="49" charset="-122"/>
              </a:rPr>
              <a:t>了一座亭子</a:t>
            </a:r>
            <a:r>
              <a:rPr lang="en-US" altLang="zh-CN" sz="2100" b="1" dirty="0">
                <a:latin typeface="楷体" panose="02010609060101010101" pitchFamily="49" charset="-122"/>
                <a:ea typeface="楷体" panose="02010609060101010101" pitchFamily="49" charset="-122"/>
              </a:rPr>
              <a:t>,</a:t>
            </a:r>
            <a:r>
              <a:rPr lang="zh-CN" altLang="en-US" sz="2100" b="1" dirty="0">
                <a:latin typeface="楷体" panose="02010609060101010101" pitchFamily="49" charset="-122"/>
                <a:ea typeface="楷体" panose="02010609060101010101" pitchFamily="49" charset="-122"/>
              </a:rPr>
              <a:t>我们</a:t>
            </a:r>
            <a:r>
              <a:rPr lang="en-US" altLang="zh-CN" sz="2100" b="1" dirty="0" err="1">
                <a:latin typeface="汉语拼音" pitchFamily="34" charset="0"/>
                <a:ea typeface="楷体" panose="02010609060101010101" pitchFamily="49" charset="-122"/>
                <a:cs typeface="汉语拼音" pitchFamily="34" charset="0"/>
              </a:rPr>
              <a:t>yōu</a:t>
            </a:r>
            <a:r>
              <a:rPr lang="en-US" altLang="zh-CN" sz="2100" b="1" dirty="0">
                <a:latin typeface="汉语拼音" pitchFamily="34" charset="0"/>
                <a:ea typeface="楷体" panose="02010609060101010101" pitchFamily="49" charset="-122"/>
                <a:cs typeface="汉语拼音" pitchFamily="34" charset="0"/>
              </a:rPr>
              <a:t> </a:t>
            </a:r>
            <a:r>
              <a:rPr lang="en-US" altLang="zh-CN" sz="2100" b="1" dirty="0" err="1">
                <a:latin typeface="汉语拼音" pitchFamily="34" charset="0"/>
                <a:ea typeface="楷体" panose="02010609060101010101" pitchFamily="49" charset="-122"/>
                <a:cs typeface="汉语拼音" pitchFamily="34" charset="0"/>
              </a:rPr>
              <a:t>xián</a:t>
            </a:r>
            <a:r>
              <a:rPr lang="en-US" altLang="zh-CN" sz="2100" b="1" dirty="0">
                <a:latin typeface="楷体" panose="02010609060101010101" pitchFamily="49" charset="-122"/>
                <a:ea typeface="楷体" panose="02010609060101010101" pitchFamily="49" charset="-122"/>
              </a:rPr>
              <a:t>______</a:t>
            </a:r>
            <a:r>
              <a:rPr lang="zh-CN" altLang="en-US" sz="2100" b="1" dirty="0">
                <a:latin typeface="楷体" panose="02010609060101010101" pitchFamily="49" charset="-122"/>
                <a:ea typeface="楷体" panose="02010609060101010101" pitchFamily="49" charset="-122"/>
              </a:rPr>
              <a:t>地坐在亭内的椅子上</a:t>
            </a:r>
            <a:r>
              <a:rPr lang="en-US" altLang="zh-CN" sz="2100" b="1" dirty="0" err="1">
                <a:latin typeface="汉语拼音" pitchFamily="34" charset="0"/>
                <a:ea typeface="楷体" panose="02010609060101010101" pitchFamily="49" charset="-122"/>
                <a:cs typeface="汉语拼音" pitchFamily="34" charset="0"/>
              </a:rPr>
              <a:t>chéng</a:t>
            </a:r>
            <a:r>
              <a:rPr lang="en-US" altLang="zh-CN" sz="2100" b="1" dirty="0">
                <a:latin typeface="汉语拼音" pitchFamily="34" charset="0"/>
                <a:ea typeface="楷体" panose="02010609060101010101" pitchFamily="49" charset="-122"/>
                <a:cs typeface="汉语拼音" pitchFamily="34" charset="0"/>
              </a:rPr>
              <a:t> </a:t>
            </a:r>
            <a:r>
              <a:rPr lang="en-US" altLang="zh-CN" sz="2100" b="1" dirty="0" err="1">
                <a:latin typeface="汉语拼音" pitchFamily="34" charset="0"/>
                <a:ea typeface="楷体" panose="02010609060101010101" pitchFamily="49" charset="-122"/>
                <a:cs typeface="汉语拼音" pitchFamily="34" charset="0"/>
              </a:rPr>
              <a:t>liáng</a:t>
            </a:r>
            <a:r>
              <a:rPr lang="en-US" altLang="zh-CN" sz="2100" b="1" dirty="0">
                <a:latin typeface="楷体" panose="02010609060101010101" pitchFamily="49" charset="-122"/>
                <a:ea typeface="楷体" panose="02010609060101010101" pitchFamily="49" charset="-122"/>
              </a:rPr>
              <a:t>______</a:t>
            </a:r>
            <a:r>
              <a:rPr lang="zh-CN" altLang="en-US" sz="2100" b="1" dirty="0">
                <a:latin typeface="楷体" panose="02010609060101010101" pitchFamily="49" charset="-122"/>
                <a:ea typeface="楷体" panose="02010609060101010101" pitchFamily="49" charset="-122"/>
              </a:rPr>
              <a:t>，</a:t>
            </a:r>
            <a:r>
              <a:rPr lang="en-US" altLang="zh-CN" sz="2100" b="1" dirty="0" err="1">
                <a:latin typeface="汉语拼音" pitchFamily="34" charset="0"/>
                <a:ea typeface="楷体" panose="02010609060101010101" pitchFamily="49" charset="-122"/>
                <a:cs typeface="汉语拼音" pitchFamily="34" charset="0"/>
              </a:rPr>
              <a:t>ǒu</a:t>
            </a:r>
            <a:r>
              <a:rPr lang="en-US" altLang="zh-CN" sz="2100" b="1" dirty="0">
                <a:latin typeface="汉语拼音" pitchFamily="34" charset="0"/>
                <a:ea typeface="楷体" panose="02010609060101010101" pitchFamily="49" charset="-122"/>
                <a:cs typeface="汉语拼音" pitchFamily="34" charset="0"/>
              </a:rPr>
              <a:t> </a:t>
            </a:r>
            <a:r>
              <a:rPr lang="en-US" altLang="zh-CN" sz="2100" b="1" dirty="0" err="1">
                <a:latin typeface="汉语拼音" pitchFamily="34" charset="0"/>
                <a:ea typeface="楷体" panose="02010609060101010101" pitchFamily="49" charset="-122"/>
                <a:cs typeface="汉语拼音" pitchFamily="34" charset="0"/>
              </a:rPr>
              <a:t>ěr</a:t>
            </a:r>
            <a:r>
              <a:rPr lang="en-US" altLang="zh-CN" sz="2100" b="1" dirty="0">
                <a:latin typeface="楷体" panose="02010609060101010101" pitchFamily="49" charset="-122"/>
                <a:ea typeface="楷体" panose="02010609060101010101" pitchFamily="49" charset="-122"/>
              </a:rPr>
              <a:t>______</a:t>
            </a:r>
            <a:r>
              <a:rPr lang="zh-CN" altLang="en-US" sz="2100" b="1" dirty="0">
                <a:latin typeface="楷体" panose="02010609060101010101" pitchFamily="49" charset="-122"/>
                <a:ea typeface="楷体" panose="02010609060101010101" pitchFamily="49" charset="-122"/>
              </a:rPr>
              <a:t>吹过来一阵风</a:t>
            </a:r>
            <a:r>
              <a:rPr lang="en-US" altLang="zh-CN" sz="2100" b="1" dirty="0">
                <a:latin typeface="楷体" panose="02010609060101010101" pitchFamily="49" charset="-122"/>
                <a:ea typeface="楷体" panose="02010609060101010101" pitchFamily="49" charset="-122"/>
              </a:rPr>
              <a:t>,</a:t>
            </a:r>
            <a:r>
              <a:rPr lang="zh-CN" altLang="en-US" sz="2100" b="1" dirty="0">
                <a:latin typeface="楷体" panose="02010609060101010101" pitchFamily="49" charset="-122"/>
                <a:ea typeface="楷体" panose="02010609060101010101" pitchFamily="49" charset="-122"/>
              </a:rPr>
              <a:t>风里带着花的</a:t>
            </a:r>
            <a:r>
              <a:rPr lang="en-US" altLang="zh-CN" sz="2100" b="1" dirty="0" err="1">
                <a:latin typeface="汉语拼音" pitchFamily="34" charset="0"/>
                <a:ea typeface="楷体" panose="02010609060101010101" pitchFamily="49" charset="-122"/>
                <a:cs typeface="汉语拼音" pitchFamily="34" charset="0"/>
              </a:rPr>
              <a:t>fēn</a:t>
            </a:r>
            <a:r>
              <a:rPr lang="en-US" altLang="zh-CN" sz="2100" b="1" dirty="0">
                <a:latin typeface="汉语拼音" pitchFamily="34" charset="0"/>
                <a:ea typeface="楷体" panose="02010609060101010101" pitchFamily="49" charset="-122"/>
                <a:cs typeface="汉语拼音" pitchFamily="34" charset="0"/>
              </a:rPr>
              <a:t> </a:t>
            </a:r>
            <a:r>
              <a:rPr lang="en-US" altLang="zh-CN" sz="2100" b="1" dirty="0" err="1">
                <a:latin typeface="汉语拼音" pitchFamily="34" charset="0"/>
                <a:ea typeface="楷体" panose="02010609060101010101" pitchFamily="49" charset="-122"/>
                <a:cs typeface="汉语拼音" pitchFamily="34" charset="0"/>
              </a:rPr>
              <a:t>fāng</a:t>
            </a:r>
            <a:r>
              <a:rPr lang="en-US" altLang="zh-CN" sz="2100" b="1" dirty="0">
                <a:latin typeface="楷体" panose="02010609060101010101" pitchFamily="49" charset="-122"/>
                <a:ea typeface="楷体" panose="02010609060101010101" pitchFamily="49" charset="-122"/>
              </a:rPr>
              <a:t>______</a:t>
            </a:r>
            <a:r>
              <a:rPr lang="zh-CN" altLang="en-US" sz="2100" b="1" dirty="0">
                <a:latin typeface="楷体" panose="02010609060101010101" pitchFamily="49" charset="-122"/>
                <a:ea typeface="楷体" panose="02010609060101010101" pitchFamily="49" charset="-122"/>
              </a:rPr>
              <a:t>。下山途中</a:t>
            </a:r>
            <a:r>
              <a:rPr lang="en-US" altLang="zh-CN" sz="2100" b="1" dirty="0">
                <a:latin typeface="楷体" panose="02010609060101010101" pitchFamily="49" charset="-122"/>
                <a:ea typeface="楷体" panose="02010609060101010101" pitchFamily="49" charset="-122"/>
              </a:rPr>
              <a:t>,</a:t>
            </a:r>
            <a:r>
              <a:rPr lang="zh-CN" altLang="en-US" sz="2100" b="1" dirty="0">
                <a:latin typeface="楷体" panose="02010609060101010101" pitchFamily="49" charset="-122"/>
                <a:ea typeface="楷体" panose="02010609060101010101" pitchFamily="49" charset="-122"/>
              </a:rPr>
              <a:t>我们遇到了一位采</a:t>
            </a:r>
            <a:r>
              <a:rPr lang="en-US" altLang="zh-CN" sz="2100" b="1" dirty="0" err="1">
                <a:latin typeface="汉语拼音" pitchFamily="34" charset="0"/>
                <a:ea typeface="楷体" panose="02010609060101010101" pitchFamily="49" charset="-122"/>
                <a:cs typeface="汉语拼音" pitchFamily="34" charset="0"/>
              </a:rPr>
              <a:t>mó</a:t>
            </a:r>
            <a:r>
              <a:rPr lang="en-US" altLang="zh-CN" sz="2100" b="1" dirty="0">
                <a:latin typeface="汉语拼音" pitchFamily="34" charset="0"/>
                <a:ea typeface="楷体" panose="02010609060101010101" pitchFamily="49" charset="-122"/>
                <a:cs typeface="汉语拼音" pitchFamily="34" charset="0"/>
              </a:rPr>
              <a:t> </a:t>
            </a:r>
            <a:r>
              <a:rPr lang="en-US" altLang="zh-CN" sz="2100" b="1" dirty="0" err="1">
                <a:latin typeface="汉语拼音" pitchFamily="34" charset="0"/>
                <a:ea typeface="楷体" panose="02010609060101010101" pitchFamily="49" charset="-122"/>
                <a:cs typeface="汉语拼音" pitchFamily="34" charset="0"/>
              </a:rPr>
              <a:t>gu</a:t>
            </a:r>
            <a:r>
              <a:rPr lang="en-US" altLang="zh-CN" sz="2100" b="1" dirty="0">
                <a:latin typeface="楷体" panose="02010609060101010101" pitchFamily="49" charset="-122"/>
                <a:ea typeface="楷体" panose="02010609060101010101" pitchFamily="49" charset="-122"/>
              </a:rPr>
              <a:t>______</a:t>
            </a:r>
            <a:r>
              <a:rPr lang="zh-CN" altLang="en-US" sz="2100" b="1" dirty="0">
                <a:latin typeface="楷体" panose="02010609060101010101" pitchFamily="49" charset="-122"/>
                <a:ea typeface="楷体" panose="02010609060101010101" pitchFamily="49" charset="-122"/>
              </a:rPr>
              <a:t>的小女孩</a:t>
            </a:r>
            <a:r>
              <a:rPr lang="en-US" altLang="zh-CN" sz="2100" b="1" dirty="0">
                <a:latin typeface="楷体" panose="02010609060101010101" pitchFamily="49" charset="-122"/>
                <a:ea typeface="楷体" panose="02010609060101010101" pitchFamily="49" charset="-122"/>
              </a:rPr>
              <a:t>,</a:t>
            </a:r>
            <a:r>
              <a:rPr lang="zh-CN" altLang="en-US" sz="2100" b="1" dirty="0">
                <a:latin typeface="楷体" panose="02010609060101010101" pitchFamily="49" charset="-122"/>
                <a:ea typeface="楷体" panose="02010609060101010101" pitchFamily="49" charset="-122"/>
              </a:rPr>
              <a:t>她能</a:t>
            </a:r>
            <a:r>
              <a:rPr lang="en-US" altLang="zh-CN" sz="2100" b="1" dirty="0" err="1">
                <a:latin typeface="汉语拼音" pitchFamily="34" charset="0"/>
                <a:ea typeface="楷体" panose="02010609060101010101" pitchFamily="49" charset="-122"/>
                <a:cs typeface="汉语拼音" pitchFamily="34" charset="0"/>
              </a:rPr>
              <a:t>zhǔn</a:t>
            </a:r>
            <a:r>
              <a:rPr lang="en-US" altLang="zh-CN" sz="2100" b="1" dirty="0">
                <a:latin typeface="汉语拼音" pitchFamily="34" charset="0"/>
                <a:ea typeface="楷体" panose="02010609060101010101" pitchFamily="49" charset="-122"/>
                <a:cs typeface="汉语拼音" pitchFamily="34" charset="0"/>
              </a:rPr>
              <a:t> </a:t>
            </a:r>
            <a:r>
              <a:rPr lang="en-US" altLang="zh-CN" sz="2100" b="1" dirty="0" err="1">
                <a:latin typeface="汉语拼音" pitchFamily="34" charset="0"/>
                <a:ea typeface="楷体" panose="02010609060101010101" pitchFamily="49" charset="-122"/>
                <a:cs typeface="汉语拼音" pitchFamily="34" charset="0"/>
              </a:rPr>
              <a:t>què</a:t>
            </a:r>
            <a:r>
              <a:rPr lang="en-US" altLang="zh-CN" sz="2100" b="1" dirty="0">
                <a:latin typeface="楷体" panose="02010609060101010101" pitchFamily="49" charset="-122"/>
                <a:ea typeface="楷体" panose="02010609060101010101" pitchFamily="49" charset="-122"/>
              </a:rPr>
              <a:t>______</a:t>
            </a:r>
            <a:r>
              <a:rPr lang="zh-CN" altLang="en-US" sz="2100" b="1" dirty="0">
                <a:latin typeface="楷体" panose="02010609060101010101" pitchFamily="49" charset="-122"/>
                <a:ea typeface="楷体" panose="02010609060101010101" pitchFamily="49" charset="-122"/>
              </a:rPr>
              <a:t>地说出山里每一种植物的名字。我告诉她</a:t>
            </a:r>
            <a:r>
              <a:rPr lang="en-US" altLang="zh-CN" sz="2100" b="1" dirty="0">
                <a:latin typeface="楷体" panose="02010609060101010101" pitchFamily="49" charset="-122"/>
                <a:ea typeface="楷体" panose="02010609060101010101" pitchFamily="49" charset="-122"/>
              </a:rPr>
              <a:t>,</a:t>
            </a:r>
            <a:r>
              <a:rPr lang="zh-CN" altLang="en-US" sz="2100" b="1" dirty="0">
                <a:latin typeface="楷体" panose="02010609060101010101" pitchFamily="49" charset="-122"/>
                <a:ea typeface="楷体" panose="02010609060101010101" pitchFamily="49" charset="-122"/>
              </a:rPr>
              <a:t>下周末我还会</a:t>
            </a:r>
            <a:r>
              <a:rPr lang="en-US" altLang="zh-CN" sz="2100" b="1" dirty="0" err="1">
                <a:latin typeface="汉语拼音" pitchFamily="34" charset="0"/>
                <a:ea typeface="楷体" panose="02010609060101010101" pitchFamily="49" charset="-122"/>
                <a:cs typeface="汉语拼音" pitchFamily="34" charset="0"/>
              </a:rPr>
              <a:t>jì</a:t>
            </a:r>
            <a:r>
              <a:rPr lang="en-US" altLang="zh-CN" sz="2100" b="1" dirty="0">
                <a:latin typeface="汉语拼音" pitchFamily="34" charset="0"/>
                <a:ea typeface="楷体" panose="02010609060101010101" pitchFamily="49" charset="-122"/>
                <a:cs typeface="汉语拼音" pitchFamily="34" charset="0"/>
              </a:rPr>
              <a:t> </a:t>
            </a:r>
            <a:r>
              <a:rPr lang="en-US" altLang="zh-CN" sz="2100" b="1" dirty="0" err="1">
                <a:latin typeface="汉语拼音" pitchFamily="34" charset="0"/>
                <a:ea typeface="楷体" panose="02010609060101010101" pitchFamily="49" charset="-122"/>
                <a:cs typeface="汉语拼音" pitchFamily="34" charset="0"/>
              </a:rPr>
              <a:t>xù</a:t>
            </a:r>
            <a:r>
              <a:rPr lang="en-US" altLang="zh-CN" sz="2100" b="1" dirty="0">
                <a:latin typeface="楷体" panose="02010609060101010101" pitchFamily="49" charset="-122"/>
                <a:ea typeface="楷体" panose="02010609060101010101" pitchFamily="49" charset="-122"/>
              </a:rPr>
              <a:t>______</a:t>
            </a:r>
            <a:r>
              <a:rPr lang="zh-CN" altLang="en-US" sz="2100" b="1" dirty="0">
                <a:latin typeface="楷体" panose="02010609060101010101" pitchFamily="49" charset="-122"/>
                <a:ea typeface="楷体" panose="02010609060101010101" pitchFamily="49" charset="-122"/>
              </a:rPr>
              <a:t>来这儿游玩</a:t>
            </a:r>
            <a:r>
              <a:rPr lang="en-US" altLang="zh-CN" sz="2100" b="1" dirty="0">
                <a:latin typeface="楷体" panose="02010609060101010101" pitchFamily="49" charset="-122"/>
                <a:ea typeface="楷体" panose="02010609060101010101" pitchFamily="49" charset="-122"/>
              </a:rPr>
              <a:t>,</a:t>
            </a:r>
            <a:r>
              <a:rPr lang="zh-CN" altLang="en-US" sz="2100" b="1" dirty="0">
                <a:latin typeface="楷体" panose="02010609060101010101" pitchFamily="49" charset="-122"/>
                <a:ea typeface="楷体" panose="02010609060101010101" pitchFamily="49" charset="-122"/>
              </a:rPr>
              <a:t>她高兴得不得了。</a:t>
            </a:r>
          </a:p>
        </p:txBody>
      </p:sp>
      <p:sp>
        <p:nvSpPr>
          <p:cNvPr id="4" name="文本框 3"/>
          <p:cNvSpPr txBox="1"/>
          <p:nvPr/>
        </p:nvSpPr>
        <p:spPr>
          <a:xfrm>
            <a:off x="7278900" y="1520588"/>
            <a:ext cx="813617" cy="376238"/>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悠闲</a:t>
            </a:r>
          </a:p>
        </p:txBody>
      </p:sp>
      <p:sp>
        <p:nvSpPr>
          <p:cNvPr id="5" name="文本框 4"/>
          <p:cNvSpPr txBox="1"/>
          <p:nvPr/>
        </p:nvSpPr>
        <p:spPr>
          <a:xfrm>
            <a:off x="5530656" y="1900774"/>
            <a:ext cx="973637" cy="376238"/>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偶尔</a:t>
            </a:r>
          </a:p>
        </p:txBody>
      </p:sp>
      <p:sp>
        <p:nvSpPr>
          <p:cNvPr id="7" name="文本框 6"/>
          <p:cNvSpPr txBox="1"/>
          <p:nvPr/>
        </p:nvSpPr>
        <p:spPr>
          <a:xfrm>
            <a:off x="3778097" y="1932713"/>
            <a:ext cx="740569" cy="376238"/>
          </a:xfrm>
          <a:prstGeom prst="rect">
            <a:avLst/>
          </a:prstGeom>
          <a:noFill/>
          <a:ln w="9525">
            <a:noFill/>
          </a:ln>
        </p:spPr>
        <p:txBody>
          <a:bodyPr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乘凉</a:t>
            </a:r>
          </a:p>
        </p:txBody>
      </p:sp>
      <p:sp>
        <p:nvSpPr>
          <p:cNvPr id="9" name="文本框 8"/>
          <p:cNvSpPr txBox="1"/>
          <p:nvPr/>
        </p:nvSpPr>
        <p:spPr>
          <a:xfrm>
            <a:off x="2811058" y="2277012"/>
            <a:ext cx="913070" cy="376238"/>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芬芳</a:t>
            </a:r>
            <a:endParaRPr lang="en-US" altLang="zh-CN" sz="2000" b="1" dirty="0">
              <a:solidFill>
                <a:srgbClr val="FF0000"/>
              </a:solidFill>
              <a:latin typeface="宋体" panose="02010600030101010101" pitchFamily="2" charset="-122"/>
              <a:ea typeface="+mn-ea"/>
            </a:endParaRPr>
          </a:p>
        </p:txBody>
      </p:sp>
      <p:sp>
        <p:nvSpPr>
          <p:cNvPr id="10" name="文本框 9"/>
          <p:cNvSpPr txBox="1"/>
          <p:nvPr/>
        </p:nvSpPr>
        <p:spPr>
          <a:xfrm>
            <a:off x="3498245" y="2667764"/>
            <a:ext cx="1465659" cy="376238"/>
          </a:xfrm>
          <a:prstGeom prst="rect">
            <a:avLst/>
          </a:prstGeom>
          <a:noFill/>
          <a:ln w="9525">
            <a:noFill/>
          </a:ln>
        </p:spPr>
        <p:txBody>
          <a:bodyPr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准确</a:t>
            </a:r>
          </a:p>
        </p:txBody>
      </p:sp>
      <p:sp>
        <p:nvSpPr>
          <p:cNvPr id="9226" name="矩形 12"/>
          <p:cNvSpPr/>
          <p:nvPr/>
        </p:nvSpPr>
        <p:spPr>
          <a:xfrm>
            <a:off x="397375" y="802664"/>
            <a:ext cx="7506695" cy="500137"/>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zh-CN" sz="2800" b="1" dirty="0">
                <a:solidFill>
                  <a:srgbClr val="000000"/>
                </a:solidFill>
                <a:latin typeface="黑体" panose="02010609060101010101" pitchFamily="49" charset="-122"/>
                <a:ea typeface="黑体" panose="02010609060101010101" pitchFamily="49" charset="-122"/>
              </a:rPr>
              <a:t>一、</a:t>
            </a:r>
            <a:r>
              <a:rPr lang="zh-CN" altLang="en-US" sz="2800" b="1" dirty="0">
                <a:solidFill>
                  <a:srgbClr val="000000"/>
                </a:solidFill>
                <a:latin typeface="黑体" panose="02010609060101010101" pitchFamily="49" charset="-122"/>
                <a:ea typeface="黑体" panose="02010609060101010101" pitchFamily="49" charset="-122"/>
              </a:rPr>
              <a:t>请根据拼音</a:t>
            </a:r>
            <a:r>
              <a:rPr lang="en-US" altLang="zh-CN" sz="2800" b="1" dirty="0">
                <a:solidFill>
                  <a:srgbClr val="000000"/>
                </a:solidFill>
                <a:latin typeface="黑体" panose="02010609060101010101" pitchFamily="49" charset="-122"/>
                <a:ea typeface="黑体" panose="02010609060101010101" pitchFamily="49" charset="-122"/>
              </a:rPr>
              <a:t>,</a:t>
            </a:r>
            <a:r>
              <a:rPr lang="zh-CN" altLang="en-US" sz="2800" b="1" dirty="0">
                <a:solidFill>
                  <a:srgbClr val="000000"/>
                </a:solidFill>
                <a:latin typeface="黑体" panose="02010609060101010101" pitchFamily="49" charset="-122"/>
                <a:ea typeface="黑体" panose="02010609060101010101" pitchFamily="49" charset="-122"/>
              </a:rPr>
              <a:t>把下面一段话补充完整。</a:t>
            </a:r>
          </a:p>
        </p:txBody>
      </p:sp>
      <p:sp>
        <p:nvSpPr>
          <p:cNvPr id="11" name="文本框 3"/>
          <p:cNvSpPr txBox="1"/>
          <p:nvPr/>
        </p:nvSpPr>
        <p:spPr>
          <a:xfrm>
            <a:off x="3438818" y="1521232"/>
            <a:ext cx="1030115" cy="376238"/>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修建</a:t>
            </a:r>
          </a:p>
        </p:txBody>
      </p:sp>
      <p:sp>
        <p:nvSpPr>
          <p:cNvPr id="13" name="文本框 11"/>
          <p:cNvSpPr txBox="1"/>
          <p:nvPr/>
        </p:nvSpPr>
        <p:spPr>
          <a:xfrm>
            <a:off x="7915077" y="2304954"/>
            <a:ext cx="863343"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蘑菇</a:t>
            </a:r>
          </a:p>
        </p:txBody>
      </p:sp>
      <p:sp>
        <p:nvSpPr>
          <p:cNvPr id="14" name="文本框 11"/>
          <p:cNvSpPr txBox="1"/>
          <p:nvPr/>
        </p:nvSpPr>
        <p:spPr>
          <a:xfrm>
            <a:off x="3401350" y="3072577"/>
            <a:ext cx="829724"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继续</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9" grpId="0"/>
      <p:bldP spid="10" grpId="0"/>
      <p:bldP spid="11"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18" name="文本框 99"/>
          <p:cNvSpPr txBox="1"/>
          <p:nvPr/>
        </p:nvSpPr>
        <p:spPr>
          <a:xfrm>
            <a:off x="256898" y="881492"/>
            <a:ext cx="8668027" cy="3777957"/>
          </a:xfrm>
          <a:prstGeom prst="rect">
            <a:avLst/>
          </a:prstGeom>
          <a:noFill/>
          <a:ln w="9525">
            <a:noFill/>
          </a:ln>
        </p:spPr>
        <p:txBody>
          <a:bodyPr wrap="square" lIns="68580" tIns="34290" rIns="68580" bIns="34290">
            <a:spAutoFit/>
          </a:bodyPr>
          <a:lstStyle/>
          <a:p>
            <a:pPr marL="385763" indent="-385763" fontAlgn="auto">
              <a:lnSpc>
                <a:spcPct val="120000"/>
              </a:lnSpc>
              <a:spcBef>
                <a:spcPts val="600"/>
              </a:spcBef>
              <a:spcAft>
                <a:spcPts val="0"/>
              </a:spcAft>
              <a:defRPr/>
            </a:pPr>
            <a:r>
              <a:rPr lang="en-US" altLang="zh-CN" sz="2000" b="1" dirty="0" smtClean="0">
                <a:latin typeface="楷体" panose="02010609060101010101" pitchFamily="49" charset="-122"/>
                <a:ea typeface="楷体" panose="02010609060101010101" pitchFamily="49" charset="-122"/>
              </a:rPr>
              <a:t>1</a:t>
            </a:r>
            <a:r>
              <a:rPr lang="en-US" altLang="zh-CN" sz="2000" b="1" dirty="0">
                <a:latin typeface="楷体" panose="02010609060101010101" pitchFamily="49" charset="-122"/>
                <a:ea typeface="楷体" panose="02010609060101010101" pitchFamily="49" charset="-122"/>
              </a:rPr>
              <a:t>.</a:t>
            </a:r>
            <a:r>
              <a:rPr lang="zh-CN" altLang="en-US" sz="2000" b="1" dirty="0">
                <a:latin typeface="楷体" panose="02010609060101010101" pitchFamily="49" charset="-122"/>
                <a:ea typeface="楷体" panose="02010609060101010101" pitchFamily="49" charset="-122"/>
              </a:rPr>
              <a:t>一张张（纸条）  </a:t>
            </a:r>
            <a:r>
              <a:rPr lang="zh-CN" altLang="en-US" sz="2000" b="1" dirty="0" smtClean="0">
                <a:latin typeface="楷体" panose="02010609060101010101" pitchFamily="49" charset="-122"/>
                <a:ea typeface="楷体" panose="02010609060101010101" pitchFamily="49" charset="-122"/>
              </a:rPr>
              <a:t>一只只</a:t>
            </a:r>
            <a:r>
              <a:rPr lang="en-US" altLang="zh-CN" sz="2000" b="1" dirty="0">
                <a:latin typeface="楷体" panose="02010609060101010101" pitchFamily="49" charset="-122"/>
                <a:ea typeface="楷体" panose="02010609060101010101" pitchFamily="49" charset="-122"/>
              </a:rPr>
              <a:t>______    </a:t>
            </a:r>
            <a:r>
              <a:rPr lang="zh-CN" altLang="en-US" sz="2000" b="1" dirty="0">
                <a:latin typeface="楷体" panose="02010609060101010101" pitchFamily="49" charset="-122"/>
                <a:ea typeface="楷体" panose="02010609060101010101" pitchFamily="49" charset="-122"/>
              </a:rPr>
              <a:t>一块块</a:t>
            </a:r>
            <a:r>
              <a:rPr lang="en-US" altLang="zh-CN" sz="2000" b="1" dirty="0">
                <a:latin typeface="楷体" panose="02010609060101010101" pitchFamily="49" charset="-122"/>
                <a:ea typeface="楷体" panose="02010609060101010101" pitchFamily="49" charset="-122"/>
              </a:rPr>
              <a:t>______ </a:t>
            </a:r>
            <a:r>
              <a:rPr lang="en-US" altLang="zh-CN" sz="2000" b="1" dirty="0" smtClean="0">
                <a:latin typeface="楷体" panose="02010609060101010101" pitchFamily="49" charset="-122"/>
                <a:ea typeface="楷体" panose="02010609060101010101" pitchFamily="49" charset="-122"/>
              </a:rPr>
              <a:t>  </a:t>
            </a:r>
            <a:r>
              <a:rPr lang="zh-CN" altLang="en-US" sz="2000" b="1" dirty="0" smtClean="0">
                <a:latin typeface="楷体" panose="02010609060101010101" pitchFamily="49" charset="-122"/>
                <a:ea typeface="楷体" panose="02010609060101010101" pitchFamily="49" charset="-122"/>
              </a:rPr>
              <a:t>一把把</a:t>
            </a:r>
            <a:r>
              <a:rPr lang="en-US" altLang="zh-CN" sz="2000" b="1" dirty="0">
                <a:latin typeface="楷体" panose="02010609060101010101" pitchFamily="49" charset="-122"/>
                <a:ea typeface="楷体" panose="02010609060101010101" pitchFamily="49" charset="-122"/>
              </a:rPr>
              <a:t>______</a:t>
            </a:r>
          </a:p>
          <a:p>
            <a:pPr marL="385763" indent="-385763" fontAlgn="auto">
              <a:lnSpc>
                <a:spcPct val="120000"/>
              </a:lnSpc>
              <a:spcBef>
                <a:spcPts val="600"/>
              </a:spcBef>
              <a:spcAft>
                <a:spcPts val="0"/>
              </a:spcAft>
              <a:defRPr/>
            </a:pPr>
            <a:r>
              <a:rPr lang="en-US" altLang="zh-CN" sz="2000" b="1" dirty="0">
                <a:latin typeface="楷体" panose="02010609060101010101" pitchFamily="49" charset="-122"/>
                <a:ea typeface="楷体" panose="02010609060101010101" pitchFamily="49" charset="-122"/>
              </a:rPr>
              <a:t>2.</a:t>
            </a:r>
            <a:r>
              <a:rPr lang="zh-CN" altLang="en-US" sz="2000" b="1" dirty="0">
                <a:latin typeface="楷体" panose="02010609060101010101" pitchFamily="49" charset="-122"/>
                <a:ea typeface="楷体" panose="02010609060101010101" pitchFamily="49" charset="-122"/>
              </a:rPr>
              <a:t>一（杆）秤     </a:t>
            </a:r>
            <a:r>
              <a:rPr lang="zh-CN" altLang="en-US" sz="2000" b="1" dirty="0" smtClean="0">
                <a:latin typeface="楷体" panose="02010609060101010101" pitchFamily="49" charset="-122"/>
                <a:ea typeface="楷体" panose="02010609060101010101" pitchFamily="49" charset="-122"/>
              </a:rPr>
              <a:t> 一</a:t>
            </a:r>
            <a:r>
              <a:rPr lang="en-US" altLang="zh-CN" sz="2000" b="1" dirty="0">
                <a:latin typeface="楷体" panose="02010609060101010101" pitchFamily="49" charset="-122"/>
                <a:ea typeface="楷体" panose="02010609060101010101" pitchFamily="49" charset="-122"/>
              </a:rPr>
              <a:t>______</a:t>
            </a:r>
            <a:r>
              <a:rPr lang="zh-CN" altLang="en-US" sz="2000" b="1" dirty="0">
                <a:latin typeface="楷体" panose="02010609060101010101" pitchFamily="49" charset="-122"/>
                <a:ea typeface="楷体" panose="02010609060101010101" pitchFamily="49" charset="-122"/>
              </a:rPr>
              <a:t>笔     </a:t>
            </a:r>
            <a:r>
              <a:rPr lang="zh-CN" altLang="en-US" sz="2000" b="1" dirty="0" smtClean="0">
                <a:latin typeface="楷体" panose="02010609060101010101" pitchFamily="49" charset="-122"/>
                <a:ea typeface="楷体" panose="02010609060101010101" pitchFamily="49" charset="-122"/>
              </a:rPr>
              <a:t> 一</a:t>
            </a:r>
            <a:r>
              <a:rPr lang="en-US" altLang="zh-CN" sz="2000" b="1" dirty="0">
                <a:latin typeface="楷体" panose="02010609060101010101" pitchFamily="49" charset="-122"/>
                <a:ea typeface="楷体" panose="02010609060101010101" pitchFamily="49" charset="-122"/>
              </a:rPr>
              <a:t>______</a:t>
            </a:r>
            <a:r>
              <a:rPr lang="zh-CN" altLang="en-US" sz="2000" b="1" dirty="0">
                <a:latin typeface="楷体" panose="02010609060101010101" pitchFamily="49" charset="-122"/>
                <a:ea typeface="楷体" panose="02010609060101010101" pitchFamily="49" charset="-122"/>
              </a:rPr>
              <a:t>树</a:t>
            </a:r>
          </a:p>
          <a:p>
            <a:pPr marL="385763" indent="-385763" fontAlgn="auto">
              <a:lnSpc>
                <a:spcPct val="120000"/>
              </a:lnSpc>
              <a:spcBef>
                <a:spcPts val="0"/>
              </a:spcBef>
              <a:spcAft>
                <a:spcPts val="0"/>
              </a:spcAft>
              <a:defRPr/>
            </a:pPr>
            <a:r>
              <a:rPr lang="zh-CN" altLang="en-US" sz="2000" b="1" dirty="0" smtClean="0">
                <a:latin typeface="楷体" panose="02010609060101010101" pitchFamily="49" charset="-122"/>
                <a:ea typeface="楷体" panose="02010609060101010101" pitchFamily="49" charset="-122"/>
              </a:rPr>
              <a:t>  一</a:t>
            </a:r>
            <a:r>
              <a:rPr lang="en-US" altLang="zh-CN" sz="2000" b="1" dirty="0">
                <a:latin typeface="楷体" panose="02010609060101010101" pitchFamily="49" charset="-122"/>
                <a:ea typeface="楷体" panose="02010609060101010101" pitchFamily="49" charset="-122"/>
              </a:rPr>
              <a:t>______</a:t>
            </a:r>
            <a:r>
              <a:rPr lang="zh-CN" altLang="en-US" sz="2000" b="1" dirty="0">
                <a:latin typeface="楷体" panose="02010609060101010101" pitchFamily="49" charset="-122"/>
                <a:ea typeface="楷体" panose="02010609060101010101" pitchFamily="49" charset="-122"/>
              </a:rPr>
              <a:t>鸟    </a:t>
            </a:r>
            <a:r>
              <a:rPr lang="zh-CN" altLang="en-US" sz="2000" b="1" dirty="0" smtClean="0">
                <a:latin typeface="楷体" panose="02010609060101010101" pitchFamily="49" charset="-122"/>
                <a:ea typeface="楷体" panose="02010609060101010101" pitchFamily="49" charset="-122"/>
              </a:rPr>
              <a:t>  一</a:t>
            </a:r>
            <a:r>
              <a:rPr lang="en-US" altLang="zh-CN" sz="2000" b="1" dirty="0">
                <a:latin typeface="楷体" panose="02010609060101010101" pitchFamily="49" charset="-122"/>
                <a:ea typeface="楷体" panose="02010609060101010101" pitchFamily="49" charset="-122"/>
              </a:rPr>
              <a:t>______</a:t>
            </a:r>
            <a:r>
              <a:rPr lang="zh-CN" altLang="en-US" sz="2000" b="1" dirty="0">
                <a:latin typeface="楷体" panose="02010609060101010101" pitchFamily="49" charset="-122"/>
                <a:ea typeface="楷体" panose="02010609060101010101" pitchFamily="49" charset="-122"/>
              </a:rPr>
              <a:t>鱼塘    一</a:t>
            </a:r>
            <a:r>
              <a:rPr lang="en-US" altLang="zh-CN" sz="2000" b="1" dirty="0">
                <a:latin typeface="楷体" panose="02010609060101010101" pitchFamily="49" charset="-122"/>
                <a:ea typeface="楷体" panose="02010609060101010101" pitchFamily="49" charset="-122"/>
              </a:rPr>
              <a:t>______</a:t>
            </a:r>
            <a:r>
              <a:rPr lang="zh-CN" altLang="en-US" sz="2000" b="1" dirty="0">
                <a:latin typeface="楷体" panose="02010609060101010101" pitchFamily="49" charset="-122"/>
                <a:ea typeface="楷体" panose="02010609060101010101" pitchFamily="49" charset="-122"/>
              </a:rPr>
              <a:t>石桥</a:t>
            </a:r>
          </a:p>
          <a:p>
            <a:pPr marL="385763" indent="-385763" fontAlgn="auto">
              <a:lnSpc>
                <a:spcPct val="120000"/>
              </a:lnSpc>
              <a:spcBef>
                <a:spcPts val="600"/>
              </a:spcBef>
              <a:spcAft>
                <a:spcPts val="0"/>
              </a:spcAft>
              <a:defRPr/>
            </a:pPr>
            <a:r>
              <a:rPr lang="en-US" altLang="zh-CN" sz="2000" b="1" dirty="0" smtClean="0">
                <a:latin typeface="楷体" panose="02010609060101010101" pitchFamily="49" charset="-122"/>
                <a:ea typeface="楷体" panose="02010609060101010101" pitchFamily="49" charset="-122"/>
              </a:rPr>
              <a:t>3.</a:t>
            </a:r>
            <a:r>
              <a:rPr lang="zh-CN" altLang="en-US" sz="2000" b="1" dirty="0" smtClean="0">
                <a:latin typeface="楷体" panose="02010609060101010101" pitchFamily="49" charset="-122"/>
                <a:ea typeface="楷体" panose="02010609060101010101" pitchFamily="49" charset="-122"/>
              </a:rPr>
              <a:t>高兴</a:t>
            </a:r>
            <a:r>
              <a:rPr lang="zh-CN" altLang="en-US" sz="2000" b="1" dirty="0">
                <a:latin typeface="楷体" panose="02010609060101010101" pitchFamily="49" charset="-122"/>
                <a:ea typeface="楷体" panose="02010609060101010101" pitchFamily="49" charset="-122"/>
              </a:rPr>
              <a:t>地（说）    </a:t>
            </a:r>
            <a:r>
              <a:rPr lang="zh-CN" altLang="en-US" sz="2000" b="1" dirty="0" smtClean="0">
                <a:latin typeface="楷体" panose="02010609060101010101" pitchFamily="49" charset="-122"/>
                <a:ea typeface="楷体" panose="02010609060101010101" pitchFamily="49" charset="-122"/>
              </a:rPr>
              <a:t>满意</a:t>
            </a:r>
            <a:r>
              <a:rPr lang="zh-CN" altLang="en-US" sz="2000" b="1" dirty="0">
                <a:latin typeface="楷体" panose="02010609060101010101" pitchFamily="49" charset="-122"/>
                <a:ea typeface="楷体" panose="02010609060101010101" pitchFamily="49" charset="-122"/>
              </a:rPr>
              <a:t>地</a:t>
            </a:r>
            <a:r>
              <a:rPr lang="en-US" altLang="zh-CN" sz="2000" b="1" dirty="0">
                <a:latin typeface="楷体" panose="02010609060101010101" pitchFamily="49" charset="-122"/>
                <a:ea typeface="楷体" panose="02010609060101010101" pitchFamily="49" charset="-122"/>
              </a:rPr>
              <a:t>______  </a:t>
            </a:r>
            <a:r>
              <a:rPr lang="en-US" altLang="zh-CN" sz="2000" b="1" dirty="0" smtClean="0">
                <a:latin typeface="楷体" panose="02010609060101010101" pitchFamily="49" charset="-122"/>
                <a:ea typeface="楷体" panose="02010609060101010101" pitchFamily="49" charset="-122"/>
              </a:rPr>
              <a:t> </a:t>
            </a:r>
            <a:r>
              <a:rPr lang="zh-CN" altLang="en-US" sz="2000" b="1" dirty="0" smtClean="0">
                <a:latin typeface="楷体" panose="02010609060101010101" pitchFamily="49" charset="-122"/>
                <a:ea typeface="楷体" panose="02010609060101010101" pitchFamily="49" charset="-122"/>
              </a:rPr>
              <a:t>轻轻地</a:t>
            </a:r>
            <a:r>
              <a:rPr lang="en-US" altLang="zh-CN" sz="2000" b="1" dirty="0">
                <a:latin typeface="楷体" panose="02010609060101010101" pitchFamily="49" charset="-122"/>
                <a:ea typeface="楷体" panose="02010609060101010101" pitchFamily="49" charset="-122"/>
              </a:rPr>
              <a:t>______   </a:t>
            </a:r>
            <a:r>
              <a:rPr lang="zh-CN" altLang="en-US" sz="2000" b="1" dirty="0" smtClean="0">
                <a:latin typeface="楷体" panose="02010609060101010101" pitchFamily="49" charset="-122"/>
                <a:ea typeface="楷体" panose="02010609060101010101" pitchFamily="49" charset="-122"/>
              </a:rPr>
              <a:t>仔细</a:t>
            </a:r>
            <a:r>
              <a:rPr lang="zh-CN" altLang="en-US" sz="2000" b="1" dirty="0">
                <a:latin typeface="楷体" panose="02010609060101010101" pitchFamily="49" charset="-122"/>
                <a:ea typeface="楷体" panose="02010609060101010101" pitchFamily="49" charset="-122"/>
              </a:rPr>
              <a:t>地</a:t>
            </a:r>
            <a:r>
              <a:rPr lang="en-US" altLang="zh-CN" sz="2000" b="1" dirty="0">
                <a:latin typeface="楷体" panose="02010609060101010101" pitchFamily="49" charset="-122"/>
                <a:ea typeface="楷体" panose="02010609060101010101" pitchFamily="49" charset="-122"/>
              </a:rPr>
              <a:t>______</a:t>
            </a:r>
          </a:p>
          <a:p>
            <a:pPr marL="385763" indent="-385763" fontAlgn="auto">
              <a:lnSpc>
                <a:spcPct val="120000"/>
              </a:lnSpc>
              <a:spcBef>
                <a:spcPts val="600"/>
              </a:spcBef>
              <a:spcAft>
                <a:spcPts val="0"/>
              </a:spcAft>
              <a:defRPr/>
            </a:pPr>
            <a:r>
              <a:rPr lang="en-US" altLang="zh-CN" sz="2000" b="1" dirty="0" smtClean="0">
                <a:latin typeface="楷体" panose="02010609060101010101" pitchFamily="49" charset="-122"/>
                <a:ea typeface="楷体" panose="02010609060101010101" pitchFamily="49" charset="-122"/>
              </a:rPr>
              <a:t>4.</a:t>
            </a:r>
            <a:r>
              <a:rPr lang="zh-CN" altLang="en-US" sz="2000" b="1" dirty="0" smtClean="0">
                <a:latin typeface="楷体" panose="02010609060101010101" pitchFamily="49" charset="-122"/>
                <a:ea typeface="楷体" panose="02010609060101010101" pitchFamily="49" charset="-122"/>
              </a:rPr>
              <a:t>（</a:t>
            </a:r>
            <a:r>
              <a:rPr lang="zh-CN" altLang="en-US" sz="2000" b="1" dirty="0">
                <a:latin typeface="楷体" panose="02010609060101010101" pitchFamily="49" charset="-122"/>
                <a:ea typeface="楷体" panose="02010609060101010101" pitchFamily="49" charset="-122"/>
              </a:rPr>
              <a:t>雪白）的小花   </a:t>
            </a:r>
            <a:r>
              <a:rPr lang="en-US" altLang="zh-CN" sz="2000" b="1" dirty="0">
                <a:latin typeface="楷体" panose="02010609060101010101" pitchFamily="49" charset="-122"/>
                <a:ea typeface="楷体" panose="02010609060101010101" pitchFamily="49" charset="-122"/>
              </a:rPr>
              <a:t>______</a:t>
            </a:r>
            <a:r>
              <a:rPr lang="zh-CN" altLang="en-US" sz="2000" b="1" dirty="0">
                <a:latin typeface="楷体" panose="02010609060101010101" pitchFamily="49" charset="-122"/>
                <a:ea typeface="楷体" panose="02010609060101010101" pitchFamily="49" charset="-122"/>
              </a:rPr>
              <a:t>的头发   </a:t>
            </a:r>
            <a:r>
              <a:rPr lang="en-US" altLang="zh-CN" sz="2000" b="1" dirty="0">
                <a:latin typeface="楷体" panose="02010609060101010101" pitchFamily="49" charset="-122"/>
                <a:ea typeface="楷体" panose="02010609060101010101" pitchFamily="49" charset="-122"/>
              </a:rPr>
              <a:t>______</a:t>
            </a:r>
            <a:r>
              <a:rPr lang="zh-CN" altLang="en-US" sz="2000" b="1" dirty="0">
                <a:latin typeface="楷体" panose="02010609060101010101" pitchFamily="49" charset="-122"/>
                <a:ea typeface="楷体" panose="02010609060101010101" pitchFamily="49" charset="-122"/>
              </a:rPr>
              <a:t>的地毯   </a:t>
            </a:r>
            <a:r>
              <a:rPr lang="en-US" altLang="zh-CN" sz="2000" b="1" dirty="0" smtClean="0">
                <a:latin typeface="楷体" panose="02010609060101010101" pitchFamily="49" charset="-122"/>
                <a:ea typeface="楷体" panose="02010609060101010101" pitchFamily="49" charset="-122"/>
              </a:rPr>
              <a:t>_________</a:t>
            </a:r>
            <a:r>
              <a:rPr lang="zh-CN" altLang="en-US" sz="2000" b="1" dirty="0">
                <a:latin typeface="楷体" panose="02010609060101010101" pitchFamily="49" charset="-122"/>
                <a:ea typeface="楷体" panose="02010609060101010101" pitchFamily="49" charset="-122"/>
              </a:rPr>
              <a:t>的风筝</a:t>
            </a:r>
          </a:p>
          <a:p>
            <a:pPr marL="385763" indent="-385763" fontAlgn="auto">
              <a:lnSpc>
                <a:spcPct val="120000"/>
              </a:lnSpc>
              <a:spcBef>
                <a:spcPts val="600"/>
              </a:spcBef>
              <a:spcAft>
                <a:spcPts val="0"/>
              </a:spcAft>
              <a:defRPr/>
            </a:pPr>
            <a:r>
              <a:rPr lang="en-US" altLang="zh-CN" sz="2000" b="1" dirty="0" smtClean="0">
                <a:latin typeface="楷体" panose="02010609060101010101" pitchFamily="49" charset="-122"/>
                <a:ea typeface="楷体" panose="02010609060101010101" pitchFamily="49" charset="-122"/>
              </a:rPr>
              <a:t>5.</a:t>
            </a:r>
            <a:r>
              <a:rPr lang="zh-CN" altLang="en-US" sz="2000" b="1" dirty="0" smtClean="0">
                <a:latin typeface="楷体" panose="02010609060101010101" pitchFamily="49" charset="-122"/>
                <a:ea typeface="楷体" panose="02010609060101010101" pitchFamily="49" charset="-122"/>
              </a:rPr>
              <a:t>（</a:t>
            </a:r>
            <a:r>
              <a:rPr lang="zh-CN" altLang="en-US" sz="2000" b="1" dirty="0">
                <a:latin typeface="楷体" panose="02010609060101010101" pitchFamily="49" charset="-122"/>
                <a:ea typeface="楷体" panose="02010609060101010101" pitchFamily="49" charset="-122"/>
              </a:rPr>
              <a:t>弹）钢琴     </a:t>
            </a:r>
            <a:r>
              <a:rPr lang="en-US" altLang="zh-CN" sz="2000" b="1" dirty="0">
                <a:latin typeface="楷体" panose="02010609060101010101" pitchFamily="49" charset="-122"/>
                <a:ea typeface="楷体" panose="02010609060101010101" pitchFamily="49" charset="-122"/>
              </a:rPr>
              <a:t>______</a:t>
            </a:r>
            <a:r>
              <a:rPr lang="zh-CN" altLang="en-US" sz="2000" b="1" dirty="0">
                <a:latin typeface="楷体" panose="02010609060101010101" pitchFamily="49" charset="-122"/>
                <a:ea typeface="楷体" panose="02010609060101010101" pitchFamily="49" charset="-122"/>
              </a:rPr>
              <a:t>图画     </a:t>
            </a:r>
            <a:r>
              <a:rPr lang="en-US" altLang="zh-CN" sz="2000" b="1" dirty="0">
                <a:latin typeface="楷体" panose="02010609060101010101" pitchFamily="49" charset="-122"/>
                <a:ea typeface="楷体" panose="02010609060101010101" pitchFamily="49" charset="-122"/>
              </a:rPr>
              <a:t>______</a:t>
            </a:r>
            <a:r>
              <a:rPr lang="zh-CN" altLang="en-US" sz="2000" b="1" dirty="0">
                <a:latin typeface="楷体" panose="02010609060101010101" pitchFamily="49" charset="-122"/>
                <a:ea typeface="楷体" panose="02010609060101010101" pitchFamily="49" charset="-122"/>
              </a:rPr>
              <a:t>纸船</a:t>
            </a:r>
          </a:p>
          <a:p>
            <a:pPr marL="385763" indent="-385763" fontAlgn="auto">
              <a:lnSpc>
                <a:spcPct val="120000"/>
              </a:lnSpc>
              <a:spcBef>
                <a:spcPts val="0"/>
              </a:spcBef>
              <a:spcAft>
                <a:spcPts val="0"/>
              </a:spcAft>
              <a:defRPr/>
            </a:pPr>
            <a:r>
              <a:rPr lang="en-US" altLang="zh-CN" sz="2000" b="1" dirty="0" smtClean="0">
                <a:latin typeface="楷体" panose="02010609060101010101" pitchFamily="49" charset="-122"/>
                <a:ea typeface="楷体" panose="02010609060101010101" pitchFamily="49" charset="-122"/>
              </a:rPr>
              <a:t>   ______</a:t>
            </a:r>
            <a:r>
              <a:rPr lang="zh-CN" altLang="en-US" sz="2000" b="1" dirty="0">
                <a:latin typeface="楷体" panose="02010609060101010101" pitchFamily="49" charset="-122"/>
                <a:ea typeface="楷体" panose="02010609060101010101" pitchFamily="49" charset="-122"/>
              </a:rPr>
              <a:t>围棋    </a:t>
            </a:r>
            <a:r>
              <a:rPr lang="en-US" altLang="zh-CN" sz="2000" b="1" dirty="0">
                <a:latin typeface="楷体" panose="02010609060101010101" pitchFamily="49" charset="-122"/>
                <a:ea typeface="楷体" panose="02010609060101010101" pitchFamily="49" charset="-122"/>
              </a:rPr>
              <a:t>______</a:t>
            </a:r>
            <a:r>
              <a:rPr lang="zh-CN" altLang="en-US" sz="2000" b="1" dirty="0">
                <a:latin typeface="楷体" panose="02010609060101010101" pitchFamily="49" charset="-122"/>
                <a:ea typeface="楷体" panose="02010609060101010101" pitchFamily="49" charset="-122"/>
              </a:rPr>
              <a:t>二胡     </a:t>
            </a:r>
            <a:r>
              <a:rPr lang="en-US" altLang="zh-CN" sz="2000" b="1" dirty="0">
                <a:latin typeface="楷体" panose="02010609060101010101" pitchFamily="49" charset="-122"/>
                <a:ea typeface="楷体" panose="02010609060101010101" pitchFamily="49" charset="-122"/>
              </a:rPr>
              <a:t>______</a:t>
            </a:r>
            <a:r>
              <a:rPr lang="zh-CN" altLang="en-US" sz="2000" b="1" dirty="0">
                <a:latin typeface="楷体" panose="02010609060101010101" pitchFamily="49" charset="-122"/>
                <a:ea typeface="楷体" panose="02010609060101010101" pitchFamily="49" charset="-122"/>
              </a:rPr>
              <a:t>铁环</a:t>
            </a:r>
          </a:p>
          <a:p>
            <a:pPr marL="385763" indent="-385763" fontAlgn="auto">
              <a:lnSpc>
                <a:spcPct val="120000"/>
              </a:lnSpc>
              <a:spcBef>
                <a:spcPts val="600"/>
              </a:spcBef>
              <a:spcAft>
                <a:spcPts val="0"/>
              </a:spcAft>
              <a:defRPr/>
            </a:pPr>
            <a:r>
              <a:rPr lang="en-US" altLang="zh-CN" sz="2000" b="1" dirty="0" smtClean="0">
                <a:latin typeface="楷体" panose="02010609060101010101" pitchFamily="49" charset="-122"/>
                <a:ea typeface="楷体" panose="02010609060101010101" pitchFamily="49" charset="-122"/>
              </a:rPr>
              <a:t>6.</a:t>
            </a:r>
            <a:r>
              <a:rPr lang="zh-CN" altLang="en-US" sz="2000" b="1" dirty="0" smtClean="0">
                <a:latin typeface="楷体" panose="02010609060101010101" pitchFamily="49" charset="-122"/>
                <a:ea typeface="楷体" panose="02010609060101010101" pitchFamily="49" charset="-122"/>
              </a:rPr>
              <a:t>（</a:t>
            </a:r>
            <a:r>
              <a:rPr lang="zh-CN" altLang="en-US" sz="2000" b="1" dirty="0">
                <a:latin typeface="楷体" panose="02010609060101010101" pitchFamily="49" charset="-122"/>
                <a:ea typeface="楷体" panose="02010609060101010101" pitchFamily="49" charset="-122"/>
              </a:rPr>
              <a:t>冷）得直发抖    </a:t>
            </a:r>
            <a:r>
              <a:rPr lang="en-US" altLang="zh-CN" sz="2000" b="1" dirty="0">
                <a:latin typeface="楷体" panose="02010609060101010101" pitchFamily="49" charset="-122"/>
                <a:ea typeface="楷体" panose="02010609060101010101" pitchFamily="49" charset="-122"/>
              </a:rPr>
              <a:t>______</a:t>
            </a:r>
            <a:r>
              <a:rPr lang="zh-CN" altLang="en-US" sz="2000" b="1" dirty="0">
                <a:latin typeface="楷体" panose="02010609060101010101" pitchFamily="49" charset="-122"/>
                <a:ea typeface="楷体" panose="02010609060101010101" pitchFamily="49" charset="-122"/>
              </a:rPr>
              <a:t>得直打转     </a:t>
            </a:r>
            <a:r>
              <a:rPr lang="en-US" altLang="zh-CN" sz="2000" b="1" dirty="0">
                <a:latin typeface="楷体" panose="02010609060101010101" pitchFamily="49" charset="-122"/>
                <a:ea typeface="楷体" panose="02010609060101010101" pitchFamily="49" charset="-122"/>
              </a:rPr>
              <a:t>______</a:t>
            </a:r>
            <a:r>
              <a:rPr lang="zh-CN" altLang="en-US" sz="2000" b="1" dirty="0">
                <a:latin typeface="楷体" panose="02010609060101010101" pitchFamily="49" charset="-122"/>
                <a:ea typeface="楷体" panose="02010609060101010101" pitchFamily="49" charset="-122"/>
              </a:rPr>
              <a:t>得直冒汗    </a:t>
            </a:r>
            <a:endParaRPr lang="en-US" altLang="zh-CN" sz="2000" b="1" dirty="0">
              <a:latin typeface="楷体" panose="02010609060101010101" pitchFamily="49" charset="-122"/>
              <a:ea typeface="楷体" panose="02010609060101010101" pitchFamily="49" charset="-122"/>
            </a:endParaRPr>
          </a:p>
          <a:p>
            <a:pPr marL="385763" indent="-385763" fontAlgn="auto">
              <a:lnSpc>
                <a:spcPct val="120000"/>
              </a:lnSpc>
              <a:spcBef>
                <a:spcPts val="0"/>
              </a:spcBef>
              <a:spcAft>
                <a:spcPts val="0"/>
              </a:spcAft>
              <a:defRPr/>
            </a:pPr>
            <a:r>
              <a:rPr lang="en-US" altLang="zh-CN" sz="2000" b="1" dirty="0">
                <a:latin typeface="楷体" panose="02010609060101010101" pitchFamily="49" charset="-122"/>
                <a:ea typeface="楷体" panose="02010609060101010101" pitchFamily="49" charset="-122"/>
              </a:rPr>
              <a:t>                    ______</a:t>
            </a:r>
            <a:r>
              <a:rPr lang="zh-CN" altLang="en-US" sz="2000" b="1" dirty="0">
                <a:latin typeface="楷体" panose="02010609060101010101" pitchFamily="49" charset="-122"/>
                <a:ea typeface="楷体" panose="02010609060101010101" pitchFamily="49" charset="-122"/>
              </a:rPr>
              <a:t>得直咬牙</a:t>
            </a:r>
          </a:p>
        </p:txBody>
      </p:sp>
      <p:sp>
        <p:nvSpPr>
          <p:cNvPr id="4" name="文本框 3"/>
          <p:cNvSpPr txBox="1"/>
          <p:nvPr/>
        </p:nvSpPr>
        <p:spPr>
          <a:xfrm>
            <a:off x="7471372" y="879756"/>
            <a:ext cx="767754"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小刀</a:t>
            </a:r>
          </a:p>
        </p:txBody>
      </p:sp>
      <p:sp>
        <p:nvSpPr>
          <p:cNvPr id="6" name="文本框 5"/>
          <p:cNvSpPr txBox="1"/>
          <p:nvPr/>
        </p:nvSpPr>
        <p:spPr>
          <a:xfrm>
            <a:off x="3506927" y="883759"/>
            <a:ext cx="998121"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小鸟</a:t>
            </a:r>
          </a:p>
        </p:txBody>
      </p:sp>
      <p:sp>
        <p:nvSpPr>
          <p:cNvPr id="7" name="文本框 6"/>
          <p:cNvSpPr txBox="1"/>
          <p:nvPr/>
        </p:nvSpPr>
        <p:spPr>
          <a:xfrm>
            <a:off x="3097939" y="1293084"/>
            <a:ext cx="574736"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支</a:t>
            </a:r>
          </a:p>
        </p:txBody>
      </p:sp>
      <p:sp>
        <p:nvSpPr>
          <p:cNvPr id="10" name="文本框 9"/>
          <p:cNvSpPr txBox="1"/>
          <p:nvPr/>
        </p:nvSpPr>
        <p:spPr>
          <a:xfrm>
            <a:off x="2689268" y="3009966"/>
            <a:ext cx="809946"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画</a:t>
            </a:r>
          </a:p>
        </p:txBody>
      </p:sp>
      <p:sp>
        <p:nvSpPr>
          <p:cNvPr id="11" name="文本框 3"/>
          <p:cNvSpPr txBox="1"/>
          <p:nvPr/>
        </p:nvSpPr>
        <p:spPr>
          <a:xfrm>
            <a:off x="3644704" y="2111351"/>
            <a:ext cx="667043"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笑</a:t>
            </a:r>
          </a:p>
        </p:txBody>
      </p:sp>
      <p:sp>
        <p:nvSpPr>
          <p:cNvPr id="13" name="文本框 11"/>
          <p:cNvSpPr txBox="1"/>
          <p:nvPr/>
        </p:nvSpPr>
        <p:spPr>
          <a:xfrm>
            <a:off x="5489218" y="889281"/>
            <a:ext cx="871412"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田地</a:t>
            </a:r>
          </a:p>
        </p:txBody>
      </p:sp>
      <p:sp>
        <p:nvSpPr>
          <p:cNvPr id="14" name="文本框 11"/>
          <p:cNvSpPr txBox="1"/>
          <p:nvPr/>
        </p:nvSpPr>
        <p:spPr>
          <a:xfrm>
            <a:off x="2824908" y="2558397"/>
            <a:ext cx="724838"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乌黑</a:t>
            </a:r>
          </a:p>
        </p:txBody>
      </p:sp>
      <p:sp>
        <p:nvSpPr>
          <p:cNvPr id="15" name="文本框 5"/>
          <p:cNvSpPr txBox="1"/>
          <p:nvPr/>
        </p:nvSpPr>
        <p:spPr>
          <a:xfrm>
            <a:off x="5549087" y="2120023"/>
            <a:ext cx="553024"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走</a:t>
            </a:r>
          </a:p>
        </p:txBody>
      </p:sp>
      <p:sp>
        <p:nvSpPr>
          <p:cNvPr id="17" name="文本框 5"/>
          <p:cNvSpPr txBox="1"/>
          <p:nvPr/>
        </p:nvSpPr>
        <p:spPr>
          <a:xfrm>
            <a:off x="7441795" y="2103922"/>
            <a:ext cx="461408"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看</a:t>
            </a:r>
          </a:p>
        </p:txBody>
      </p:sp>
      <p:sp>
        <p:nvSpPr>
          <p:cNvPr id="19" name="文本框 9"/>
          <p:cNvSpPr txBox="1"/>
          <p:nvPr/>
        </p:nvSpPr>
        <p:spPr>
          <a:xfrm>
            <a:off x="4802797" y="2563371"/>
            <a:ext cx="809946"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洁白</a:t>
            </a:r>
          </a:p>
        </p:txBody>
      </p:sp>
      <p:sp>
        <p:nvSpPr>
          <p:cNvPr id="20" name="文本框 11"/>
          <p:cNvSpPr txBox="1"/>
          <p:nvPr/>
        </p:nvSpPr>
        <p:spPr>
          <a:xfrm>
            <a:off x="6572251" y="2556006"/>
            <a:ext cx="1282998"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各式各样</a:t>
            </a:r>
          </a:p>
        </p:txBody>
      </p:sp>
      <p:sp>
        <p:nvSpPr>
          <p:cNvPr id="21" name="文本框 6"/>
          <p:cNvSpPr txBox="1"/>
          <p:nvPr/>
        </p:nvSpPr>
        <p:spPr>
          <a:xfrm>
            <a:off x="5136064" y="1289274"/>
            <a:ext cx="574736"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棵</a:t>
            </a:r>
          </a:p>
        </p:txBody>
      </p:sp>
      <p:sp>
        <p:nvSpPr>
          <p:cNvPr id="22" name="文本框 6"/>
          <p:cNvSpPr txBox="1"/>
          <p:nvPr/>
        </p:nvSpPr>
        <p:spPr>
          <a:xfrm>
            <a:off x="964675" y="1658956"/>
            <a:ext cx="574736"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只</a:t>
            </a:r>
          </a:p>
        </p:txBody>
      </p:sp>
      <p:sp>
        <p:nvSpPr>
          <p:cNvPr id="23" name="文本框 6"/>
          <p:cNvSpPr txBox="1"/>
          <p:nvPr/>
        </p:nvSpPr>
        <p:spPr>
          <a:xfrm>
            <a:off x="3100292" y="1661197"/>
            <a:ext cx="574736"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片</a:t>
            </a:r>
          </a:p>
        </p:txBody>
      </p:sp>
      <p:sp>
        <p:nvSpPr>
          <p:cNvPr id="24" name="文本框 6"/>
          <p:cNvSpPr txBox="1"/>
          <p:nvPr/>
        </p:nvSpPr>
        <p:spPr>
          <a:xfrm>
            <a:off x="5129229" y="1650888"/>
            <a:ext cx="512389"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座</a:t>
            </a:r>
          </a:p>
        </p:txBody>
      </p:sp>
      <p:sp>
        <p:nvSpPr>
          <p:cNvPr id="25" name="文本框 6"/>
          <p:cNvSpPr txBox="1"/>
          <p:nvPr/>
        </p:nvSpPr>
        <p:spPr>
          <a:xfrm>
            <a:off x="4647161" y="2999955"/>
            <a:ext cx="574736"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折</a:t>
            </a:r>
          </a:p>
        </p:txBody>
      </p:sp>
      <p:sp>
        <p:nvSpPr>
          <p:cNvPr id="26" name="文本框 6"/>
          <p:cNvSpPr txBox="1"/>
          <p:nvPr/>
        </p:nvSpPr>
        <p:spPr>
          <a:xfrm>
            <a:off x="875700" y="3366284"/>
            <a:ext cx="574736"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下</a:t>
            </a:r>
          </a:p>
        </p:txBody>
      </p:sp>
      <p:sp>
        <p:nvSpPr>
          <p:cNvPr id="27" name="文本框 6"/>
          <p:cNvSpPr txBox="1"/>
          <p:nvPr/>
        </p:nvSpPr>
        <p:spPr>
          <a:xfrm>
            <a:off x="2660461" y="3372895"/>
            <a:ext cx="574736"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拉</a:t>
            </a:r>
          </a:p>
        </p:txBody>
      </p:sp>
      <p:sp>
        <p:nvSpPr>
          <p:cNvPr id="28" name="文本框 6"/>
          <p:cNvSpPr txBox="1"/>
          <p:nvPr/>
        </p:nvSpPr>
        <p:spPr>
          <a:xfrm>
            <a:off x="4626493" y="3367264"/>
            <a:ext cx="574736"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吊</a:t>
            </a:r>
          </a:p>
        </p:txBody>
      </p:sp>
      <p:sp>
        <p:nvSpPr>
          <p:cNvPr id="29" name="文本框 6"/>
          <p:cNvSpPr txBox="1"/>
          <p:nvPr/>
        </p:nvSpPr>
        <p:spPr>
          <a:xfrm>
            <a:off x="3075191" y="3810709"/>
            <a:ext cx="574736"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急</a:t>
            </a:r>
          </a:p>
        </p:txBody>
      </p:sp>
      <p:sp>
        <p:nvSpPr>
          <p:cNvPr id="30" name="文本框 6"/>
          <p:cNvSpPr txBox="1"/>
          <p:nvPr/>
        </p:nvSpPr>
        <p:spPr>
          <a:xfrm>
            <a:off x="5512570" y="3809586"/>
            <a:ext cx="574736"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吓</a:t>
            </a:r>
          </a:p>
        </p:txBody>
      </p:sp>
      <p:sp>
        <p:nvSpPr>
          <p:cNvPr id="31" name="文本框 6"/>
          <p:cNvSpPr txBox="1"/>
          <p:nvPr/>
        </p:nvSpPr>
        <p:spPr>
          <a:xfrm>
            <a:off x="3064881" y="4190701"/>
            <a:ext cx="574736" cy="377026"/>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冻</a:t>
            </a:r>
          </a:p>
        </p:txBody>
      </p:sp>
      <p:sp>
        <p:nvSpPr>
          <p:cNvPr id="2" name="矩形 1"/>
          <p:cNvSpPr/>
          <p:nvPr/>
        </p:nvSpPr>
        <p:spPr>
          <a:xfrm>
            <a:off x="190151" y="230974"/>
            <a:ext cx="6563074" cy="609398"/>
          </a:xfrm>
          <a:prstGeom prst="rect">
            <a:avLst/>
          </a:prstGeom>
        </p:spPr>
        <p:txBody>
          <a:bodyPr wrap="square">
            <a:spAutoFit/>
          </a:bodyPr>
          <a:lstStyle/>
          <a:p>
            <a:pPr marL="385763" lvl="0" indent="-385763" fontAlgn="auto">
              <a:lnSpc>
                <a:spcPct val="120000"/>
              </a:lnSpc>
              <a:spcBef>
                <a:spcPts val="0"/>
              </a:spcBef>
              <a:spcAft>
                <a:spcPts val="0"/>
              </a:spcAft>
              <a:defRPr/>
            </a:pPr>
            <a:r>
              <a:rPr lang="zh-CN" altLang="en-US" sz="2800" b="1" dirty="0">
                <a:solidFill>
                  <a:prstClr val="black"/>
                </a:solidFill>
                <a:latin typeface="黑体" panose="02010609060101010101" pitchFamily="49" charset="-122"/>
                <a:ea typeface="黑体" panose="02010609060101010101" pitchFamily="49" charset="-122"/>
              </a:rPr>
              <a:t>二、照样子，在横线上填上合适的字词。</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down)">
                                      <p:cBhvr>
                                        <p:cTn id="21" dur="500"/>
                                        <p:tgtEl>
                                          <p:spTgt spid="21"/>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down)">
                                      <p:cBhvr>
                                        <p:cTn id="24" dur="500"/>
                                        <p:tgtEl>
                                          <p:spTgt spid="22"/>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down)">
                                      <p:cBhvr>
                                        <p:cTn id="27" dur="500"/>
                                        <p:tgtEl>
                                          <p:spTgt spid="23"/>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wipe(down)">
                                      <p:cBhvr>
                                        <p:cTn id="30" dur="500"/>
                                        <p:tgtEl>
                                          <p:spTgt spid="24"/>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500"/>
                                        <p:tgtEl>
                                          <p:spTgt spid="11"/>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down)">
                                      <p:cBhvr>
                                        <p:cTn id="38" dur="500"/>
                                        <p:tgtEl>
                                          <p:spTgt spid="1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down)">
                                      <p:cBhvr>
                                        <p:cTn id="41" dur="500"/>
                                        <p:tgtEl>
                                          <p:spTgt spid="17"/>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down)">
                                      <p:cBhvr>
                                        <p:cTn id="46" dur="500"/>
                                        <p:tgtEl>
                                          <p:spTgt spid="14"/>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down)">
                                      <p:cBhvr>
                                        <p:cTn id="49" dur="500"/>
                                        <p:tgtEl>
                                          <p:spTgt spid="19"/>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wipe(down)">
                                      <p:cBhvr>
                                        <p:cTn id="52" dur="500"/>
                                        <p:tgtEl>
                                          <p:spTgt spid="2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wipe(down)">
                                      <p:cBhvr>
                                        <p:cTn id="57" dur="500"/>
                                        <p:tgtEl>
                                          <p:spTgt spid="10"/>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down)">
                                      <p:cBhvr>
                                        <p:cTn id="60" dur="500"/>
                                        <p:tgtEl>
                                          <p:spTgt spid="25"/>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down)">
                                      <p:cBhvr>
                                        <p:cTn id="63" dur="500"/>
                                        <p:tgtEl>
                                          <p:spTgt spid="28"/>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down)">
                                      <p:cBhvr>
                                        <p:cTn id="66" dur="500"/>
                                        <p:tgtEl>
                                          <p:spTgt spid="27"/>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wipe(down)">
                                      <p:cBhvr>
                                        <p:cTn id="69" dur="500"/>
                                        <p:tgtEl>
                                          <p:spTgt spid="26"/>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down)">
                                      <p:cBhvr>
                                        <p:cTn id="74" dur="500"/>
                                        <p:tgtEl>
                                          <p:spTgt spid="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wipe(down)">
                                      <p:cBhvr>
                                        <p:cTn id="77" dur="500"/>
                                        <p:tgtEl>
                                          <p:spTgt spid="30"/>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wipe(down)">
                                      <p:cBhvr>
                                        <p:cTn id="8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10" grpId="0"/>
      <p:bldP spid="11" grpId="0"/>
      <p:bldP spid="13" grpId="0"/>
      <p:bldP spid="14" grpId="0"/>
      <p:bldP spid="15" grpId="0"/>
      <p:bldP spid="17" grpId="0"/>
      <p:bldP spid="19" grpId="0"/>
      <p:bldP spid="20" grpId="0"/>
      <p:bldP spid="21" grpId="0"/>
      <p:bldP spid="22" grpId="0"/>
      <p:bldP spid="23" grpId="0"/>
      <p:bldP spid="24" grpId="0"/>
      <p:bldP spid="25" grpId="0"/>
      <p:bldP spid="26" grpId="0"/>
      <p:bldP spid="27" grpId="0"/>
      <p:bldP spid="28" grpId="0"/>
      <p:bldP spid="29" grpId="0"/>
      <p:bldP spid="30" grpId="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18" name="文本框 99"/>
          <p:cNvSpPr txBox="1"/>
          <p:nvPr/>
        </p:nvSpPr>
        <p:spPr>
          <a:xfrm>
            <a:off x="457200" y="270577"/>
            <a:ext cx="7734300" cy="4648965"/>
          </a:xfrm>
          <a:prstGeom prst="rect">
            <a:avLst/>
          </a:prstGeom>
          <a:noFill/>
          <a:ln w="9525">
            <a:noFill/>
          </a:ln>
        </p:spPr>
        <p:txBody>
          <a:bodyPr wrap="square" lIns="68580" tIns="34290" rIns="68580" bIns="34290">
            <a:spAutoFit/>
          </a:bodyPr>
          <a:lstStyle/>
          <a:p>
            <a:pPr marL="385763" indent="-385763" fontAlgn="auto">
              <a:lnSpc>
                <a:spcPct val="120000"/>
              </a:lnSpc>
              <a:spcBef>
                <a:spcPts val="0"/>
              </a:spcBef>
              <a:spcAft>
                <a:spcPts val="0"/>
              </a:spcAft>
              <a:defRPr/>
            </a:pPr>
            <a:r>
              <a:rPr lang="zh-CN" altLang="en-US" sz="2800" b="1" dirty="0">
                <a:latin typeface="黑体" panose="02010609060101010101" pitchFamily="49" charset="-122"/>
                <a:ea typeface="黑体" panose="02010609060101010101" pitchFamily="49" charset="-122"/>
              </a:rPr>
              <a:t>三、选词填空。</a:t>
            </a:r>
          </a:p>
          <a:p>
            <a:pPr marL="385763" indent="-385763" algn="ctr" fontAlgn="auto">
              <a:lnSpc>
                <a:spcPct val="120000"/>
              </a:lnSpc>
              <a:spcBef>
                <a:spcPts val="0"/>
              </a:spcBef>
              <a:spcAft>
                <a:spcPts val="0"/>
              </a:spcAft>
              <a:defRPr/>
            </a:pPr>
            <a:r>
              <a:rPr lang="zh-CN" altLang="en-US" sz="2400" b="1" dirty="0" smtClean="0">
                <a:latin typeface="楷体" panose="02010609060101010101" pitchFamily="49" charset="-122"/>
                <a:ea typeface="楷体" panose="02010609060101010101" pitchFamily="49" charset="-122"/>
              </a:rPr>
              <a:t>连续</a:t>
            </a:r>
            <a:r>
              <a:rPr lang="zh-CN" altLang="en-US" sz="2400" b="1" dirty="0">
                <a:latin typeface="楷体" panose="02010609060101010101" pitchFamily="49" charset="-122"/>
                <a:ea typeface="楷体" panose="02010609060101010101" pitchFamily="49" charset="-122"/>
              </a:rPr>
              <a:t>     继续     陆续</a:t>
            </a:r>
          </a:p>
          <a:p>
            <a:pPr marL="385763" indent="-385763" fontAlgn="auto">
              <a:lnSpc>
                <a:spcPct val="120000"/>
              </a:lnSpc>
              <a:spcBef>
                <a:spcPts val="0"/>
              </a:spcBef>
              <a:spcAft>
                <a:spcPts val="0"/>
              </a:spcAft>
              <a:defRPr/>
            </a:pPr>
            <a:r>
              <a:rPr lang="en-US" altLang="zh-CN" sz="2400" b="1" dirty="0">
                <a:latin typeface="楷体" panose="02010609060101010101" pitchFamily="49" charset="-122"/>
                <a:ea typeface="楷体" panose="02010609060101010101" pitchFamily="49" charset="-122"/>
              </a:rPr>
              <a:t>1.</a:t>
            </a:r>
            <a:r>
              <a:rPr lang="zh-CN" altLang="en-US" sz="2400" b="1" dirty="0">
                <a:latin typeface="楷体" panose="02010609060101010101" pitchFamily="49" charset="-122"/>
                <a:ea typeface="楷体" panose="02010609060101010101" pitchFamily="49" charset="-122"/>
              </a:rPr>
              <a:t>战斗非常激烈，伤员</a:t>
            </a:r>
            <a:r>
              <a:rPr lang="en-US" altLang="zh-CN" sz="2400" b="1" dirty="0">
                <a:latin typeface="楷体" panose="02010609060101010101" pitchFamily="49" charset="-122"/>
                <a:ea typeface="楷体" panose="02010609060101010101" pitchFamily="49" charset="-122"/>
              </a:rPr>
              <a:t>______</a:t>
            </a:r>
            <a:r>
              <a:rPr lang="zh-CN" altLang="en-US" sz="2400" b="1" dirty="0">
                <a:latin typeface="楷体" panose="02010609060101010101" pitchFamily="49" charset="-122"/>
                <a:ea typeface="楷体" panose="02010609060101010101" pitchFamily="49" charset="-122"/>
              </a:rPr>
              <a:t>从火线上抬下来。</a:t>
            </a:r>
          </a:p>
          <a:p>
            <a:pPr marL="385763" indent="-385763" fontAlgn="auto">
              <a:lnSpc>
                <a:spcPct val="120000"/>
              </a:lnSpc>
              <a:spcBef>
                <a:spcPts val="0"/>
              </a:spcBef>
              <a:spcAft>
                <a:spcPts val="0"/>
              </a:spcAft>
              <a:defRPr/>
            </a:pPr>
            <a:r>
              <a:rPr lang="en-US" altLang="zh-CN" sz="2400" b="1" dirty="0">
                <a:latin typeface="楷体" panose="02010609060101010101" pitchFamily="49" charset="-122"/>
                <a:ea typeface="楷体" panose="02010609060101010101" pitchFamily="49" charset="-122"/>
              </a:rPr>
              <a:t>2.</a:t>
            </a:r>
            <a:r>
              <a:rPr lang="zh-CN" altLang="en-US" sz="2400" b="1" dirty="0">
                <a:latin typeface="楷体" panose="02010609060101010101" pitchFamily="49" charset="-122"/>
                <a:ea typeface="楷体" panose="02010609060101010101" pitchFamily="49" charset="-122"/>
              </a:rPr>
              <a:t>白求恩说完，低下头，</a:t>
            </a:r>
            <a:r>
              <a:rPr lang="en-US" altLang="zh-CN" sz="2400" b="1" dirty="0">
                <a:latin typeface="楷体" panose="02010609060101010101" pitchFamily="49" charset="-122"/>
                <a:ea typeface="楷体" panose="02010609060101010101" pitchFamily="49" charset="-122"/>
              </a:rPr>
              <a:t>______</a:t>
            </a:r>
            <a:r>
              <a:rPr lang="zh-CN" altLang="en-US" sz="2400" b="1" dirty="0">
                <a:latin typeface="楷体" panose="02010609060101010101" pitchFamily="49" charset="-122"/>
                <a:ea typeface="楷体" panose="02010609060101010101" pitchFamily="49" charset="-122"/>
              </a:rPr>
              <a:t>给伤员做手术。</a:t>
            </a:r>
          </a:p>
          <a:p>
            <a:pPr marL="385763" indent="-385763" fontAlgn="auto">
              <a:lnSpc>
                <a:spcPct val="120000"/>
              </a:lnSpc>
              <a:spcBef>
                <a:spcPts val="0"/>
              </a:spcBef>
              <a:spcAft>
                <a:spcPts val="0"/>
              </a:spcAft>
              <a:defRPr/>
            </a:pPr>
            <a:r>
              <a:rPr lang="en-US" altLang="zh-CN" sz="2400" b="1" dirty="0">
                <a:latin typeface="楷体" panose="02010609060101010101" pitchFamily="49" charset="-122"/>
                <a:ea typeface="楷体" panose="02010609060101010101" pitchFamily="49" charset="-122"/>
              </a:rPr>
              <a:t>3.</a:t>
            </a:r>
            <a:r>
              <a:rPr lang="zh-CN" altLang="en-US" sz="2400" b="1" dirty="0">
                <a:latin typeface="楷体" panose="02010609060101010101" pitchFamily="49" charset="-122"/>
                <a:ea typeface="楷体" panose="02010609060101010101" pitchFamily="49" charset="-122"/>
              </a:rPr>
              <a:t>白求恩大夫在手术台旁，</a:t>
            </a:r>
            <a:r>
              <a:rPr lang="en-US" altLang="zh-CN" sz="2400" b="1" dirty="0">
                <a:latin typeface="楷体" panose="02010609060101010101" pitchFamily="49" charset="-122"/>
                <a:ea typeface="楷体" panose="02010609060101010101" pitchFamily="49" charset="-122"/>
              </a:rPr>
              <a:t>______</a:t>
            </a:r>
            <a:r>
              <a:rPr lang="zh-CN" altLang="en-US" sz="2400" b="1" dirty="0">
                <a:latin typeface="楷体" panose="02010609060101010101" pitchFamily="49" charset="-122"/>
                <a:ea typeface="楷体" panose="02010609060101010101" pitchFamily="49" charset="-122"/>
              </a:rPr>
              <a:t>工作了六十九个小时。</a:t>
            </a:r>
            <a:endParaRPr lang="en-US" altLang="zh-CN" sz="2400" b="1" dirty="0">
              <a:latin typeface="楷体" panose="02010609060101010101" pitchFamily="49" charset="-122"/>
              <a:ea typeface="楷体" panose="02010609060101010101" pitchFamily="49" charset="-122"/>
            </a:endParaRPr>
          </a:p>
          <a:p>
            <a:pPr marL="385763" indent="-385763" algn="ctr" fontAlgn="auto">
              <a:lnSpc>
                <a:spcPct val="120000"/>
              </a:lnSpc>
              <a:spcBef>
                <a:spcPts val="0"/>
              </a:spcBef>
              <a:spcAft>
                <a:spcPts val="0"/>
              </a:spcAft>
              <a:defRPr/>
            </a:pPr>
            <a:r>
              <a:rPr lang="zh-CN" altLang="en-US" sz="2400" b="1" dirty="0">
                <a:latin typeface="楷体" panose="02010609060101010101" pitchFamily="49" charset="-122"/>
                <a:ea typeface="楷体" panose="02010609060101010101" pitchFamily="49" charset="-122"/>
              </a:rPr>
              <a:t>越发    不料    敬爱    会师</a:t>
            </a:r>
          </a:p>
          <a:p>
            <a:pPr marL="385763" indent="-385763" fontAlgn="auto">
              <a:lnSpc>
                <a:spcPct val="120000"/>
              </a:lnSpc>
              <a:spcBef>
                <a:spcPts val="0"/>
              </a:spcBef>
              <a:spcAft>
                <a:spcPts val="0"/>
              </a:spcAft>
              <a:defRPr/>
            </a:pPr>
            <a:r>
              <a:rPr lang="en-US" altLang="zh-CN" sz="2400" b="1" dirty="0">
                <a:latin typeface="楷体" panose="02010609060101010101" pitchFamily="49" charset="-122"/>
                <a:ea typeface="楷体" panose="02010609060101010101" pitchFamily="49" charset="-122"/>
              </a:rPr>
              <a:t>4.</a:t>
            </a:r>
            <a:r>
              <a:rPr lang="zh-CN" altLang="en-US" sz="2400" b="1" dirty="0">
                <a:latin typeface="楷体" panose="02010609060101010101" pitchFamily="49" charset="-122"/>
                <a:ea typeface="楷体" panose="02010609060101010101" pitchFamily="49" charset="-122"/>
              </a:rPr>
              <a:t>更加。</a:t>
            </a:r>
            <a:r>
              <a:rPr lang="en-US" altLang="zh-CN" sz="2400" b="1" dirty="0">
                <a:latin typeface="楷体" panose="02010609060101010101" pitchFamily="49" charset="-122"/>
                <a:ea typeface="楷体" panose="02010609060101010101" pitchFamily="49" charset="-122"/>
              </a:rPr>
              <a:t>______</a:t>
            </a:r>
          </a:p>
          <a:p>
            <a:pPr marL="385763" indent="-385763" fontAlgn="auto">
              <a:lnSpc>
                <a:spcPct val="120000"/>
              </a:lnSpc>
              <a:spcBef>
                <a:spcPts val="0"/>
              </a:spcBef>
              <a:spcAft>
                <a:spcPts val="0"/>
              </a:spcAft>
              <a:defRPr/>
            </a:pPr>
            <a:r>
              <a:rPr lang="en-US" altLang="zh-CN" sz="2400" b="1" dirty="0">
                <a:latin typeface="楷体" panose="02010609060101010101" pitchFamily="49" charset="-122"/>
                <a:ea typeface="楷体" panose="02010609060101010101" pitchFamily="49" charset="-122"/>
              </a:rPr>
              <a:t>5.</a:t>
            </a:r>
            <a:r>
              <a:rPr lang="zh-CN" altLang="en-US" sz="2400" b="1" dirty="0">
                <a:latin typeface="楷体" panose="02010609060101010101" pitchFamily="49" charset="-122"/>
                <a:ea typeface="楷体" panose="02010609060101010101" pitchFamily="49" charset="-122"/>
              </a:rPr>
              <a:t>尊敬和爱戴。</a:t>
            </a:r>
            <a:r>
              <a:rPr lang="en-US" altLang="zh-CN" sz="2400" b="1" dirty="0">
                <a:latin typeface="楷体" panose="02010609060101010101" pitchFamily="49" charset="-122"/>
                <a:ea typeface="楷体" panose="02010609060101010101" pitchFamily="49" charset="-122"/>
              </a:rPr>
              <a:t>______</a:t>
            </a:r>
          </a:p>
          <a:p>
            <a:pPr marL="385763" indent="-385763" fontAlgn="auto">
              <a:lnSpc>
                <a:spcPct val="120000"/>
              </a:lnSpc>
              <a:spcBef>
                <a:spcPts val="0"/>
              </a:spcBef>
              <a:spcAft>
                <a:spcPts val="0"/>
              </a:spcAft>
              <a:defRPr/>
            </a:pPr>
            <a:r>
              <a:rPr lang="en-US" altLang="zh-CN" sz="2400" b="1" dirty="0">
                <a:latin typeface="楷体" panose="02010609060101010101" pitchFamily="49" charset="-122"/>
                <a:ea typeface="楷体" panose="02010609060101010101" pitchFamily="49" charset="-122"/>
              </a:rPr>
              <a:t>6.</a:t>
            </a:r>
            <a:r>
              <a:rPr lang="zh-CN" altLang="en-US" sz="2400" b="1" dirty="0">
                <a:latin typeface="楷体" panose="02010609060101010101" pitchFamily="49" charset="-122"/>
                <a:ea typeface="楷体" panose="02010609060101010101" pitchFamily="49" charset="-122"/>
              </a:rPr>
              <a:t>没想到。</a:t>
            </a:r>
            <a:r>
              <a:rPr lang="en-US" altLang="zh-CN" sz="2400" b="1" dirty="0">
                <a:latin typeface="楷体" panose="02010609060101010101" pitchFamily="49" charset="-122"/>
                <a:ea typeface="楷体" panose="02010609060101010101" pitchFamily="49" charset="-122"/>
              </a:rPr>
              <a:t>______</a:t>
            </a:r>
          </a:p>
          <a:p>
            <a:pPr marL="385763" indent="-385763" fontAlgn="auto">
              <a:lnSpc>
                <a:spcPct val="120000"/>
              </a:lnSpc>
              <a:spcBef>
                <a:spcPts val="0"/>
              </a:spcBef>
              <a:spcAft>
                <a:spcPts val="0"/>
              </a:spcAft>
              <a:defRPr/>
            </a:pPr>
            <a:r>
              <a:rPr lang="en-US" altLang="zh-CN" sz="2400" b="1" dirty="0">
                <a:latin typeface="楷体" panose="02010609060101010101" pitchFamily="49" charset="-122"/>
                <a:ea typeface="楷体" panose="02010609060101010101" pitchFamily="49" charset="-122"/>
              </a:rPr>
              <a:t>7.</a:t>
            </a:r>
            <a:r>
              <a:rPr lang="zh-CN" altLang="en-US" sz="2400" b="1" dirty="0">
                <a:latin typeface="楷体" panose="02010609060101010101" pitchFamily="49" charset="-122"/>
                <a:ea typeface="楷体" panose="02010609060101010101" pitchFamily="49" charset="-122"/>
              </a:rPr>
              <a:t>几支队伍会合。</a:t>
            </a:r>
            <a:r>
              <a:rPr lang="en-US" altLang="zh-CN" sz="2400" b="1" dirty="0" smtClean="0">
                <a:latin typeface="楷体" panose="02010609060101010101" pitchFamily="49" charset="-122"/>
                <a:ea typeface="楷体" panose="02010609060101010101" pitchFamily="49" charset="-122"/>
              </a:rPr>
              <a:t>______</a:t>
            </a:r>
            <a:endParaRPr lang="en-US" altLang="zh-CN" sz="2400" b="1" dirty="0">
              <a:latin typeface="楷体" panose="02010609060101010101" pitchFamily="49" charset="-122"/>
              <a:ea typeface="楷体" panose="02010609060101010101" pitchFamily="49" charset="-122"/>
            </a:endParaRPr>
          </a:p>
        </p:txBody>
      </p:sp>
      <p:sp>
        <p:nvSpPr>
          <p:cNvPr id="7" name="文本框 6"/>
          <p:cNvSpPr txBox="1"/>
          <p:nvPr/>
        </p:nvSpPr>
        <p:spPr>
          <a:xfrm>
            <a:off x="3980902" y="1701904"/>
            <a:ext cx="1179854"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继续</a:t>
            </a:r>
          </a:p>
        </p:txBody>
      </p:sp>
      <p:sp>
        <p:nvSpPr>
          <p:cNvPr id="13" name="文本框 11"/>
          <p:cNvSpPr txBox="1"/>
          <p:nvPr/>
        </p:nvSpPr>
        <p:spPr>
          <a:xfrm>
            <a:off x="3715267" y="1249690"/>
            <a:ext cx="701979"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陆续</a:t>
            </a:r>
          </a:p>
        </p:txBody>
      </p:sp>
      <p:sp>
        <p:nvSpPr>
          <p:cNvPr id="15" name="文本框 5"/>
          <p:cNvSpPr txBox="1"/>
          <p:nvPr/>
        </p:nvSpPr>
        <p:spPr>
          <a:xfrm>
            <a:off x="4301141" y="2170255"/>
            <a:ext cx="1037117"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连续</a:t>
            </a:r>
          </a:p>
        </p:txBody>
      </p:sp>
      <p:sp>
        <p:nvSpPr>
          <p:cNvPr id="6" name="文本框 11"/>
          <p:cNvSpPr txBox="1"/>
          <p:nvPr/>
        </p:nvSpPr>
        <p:spPr>
          <a:xfrm>
            <a:off x="1846239" y="3031201"/>
            <a:ext cx="701979"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越发</a:t>
            </a:r>
          </a:p>
        </p:txBody>
      </p:sp>
      <p:sp>
        <p:nvSpPr>
          <p:cNvPr id="8" name="文本框 11"/>
          <p:cNvSpPr txBox="1"/>
          <p:nvPr/>
        </p:nvSpPr>
        <p:spPr>
          <a:xfrm>
            <a:off x="2653062" y="3474955"/>
            <a:ext cx="701979"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敬爱</a:t>
            </a:r>
          </a:p>
        </p:txBody>
      </p:sp>
      <p:sp>
        <p:nvSpPr>
          <p:cNvPr id="9" name="文本框 11"/>
          <p:cNvSpPr txBox="1"/>
          <p:nvPr/>
        </p:nvSpPr>
        <p:spPr>
          <a:xfrm>
            <a:off x="2180733" y="3895960"/>
            <a:ext cx="701979"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不料</a:t>
            </a:r>
          </a:p>
        </p:txBody>
      </p:sp>
      <p:sp>
        <p:nvSpPr>
          <p:cNvPr id="10" name="文本框 11"/>
          <p:cNvSpPr txBox="1"/>
          <p:nvPr/>
        </p:nvSpPr>
        <p:spPr>
          <a:xfrm>
            <a:off x="3121019" y="4305983"/>
            <a:ext cx="701979"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会师</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15" grpId="0"/>
      <p:bldP spid="6" grpId="0"/>
      <p:bldP spid="8"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18" name="文本框 99"/>
          <p:cNvSpPr txBox="1"/>
          <p:nvPr/>
        </p:nvSpPr>
        <p:spPr>
          <a:xfrm>
            <a:off x="401955" y="665797"/>
            <a:ext cx="9144000" cy="2802306"/>
          </a:xfrm>
          <a:prstGeom prst="rect">
            <a:avLst/>
          </a:prstGeom>
          <a:noFill/>
          <a:ln w="9525">
            <a:noFill/>
          </a:ln>
        </p:spPr>
        <p:txBody>
          <a:bodyPr wrap="square" lIns="68580" tIns="34290" rIns="68580" bIns="34290">
            <a:spAutoFit/>
          </a:bodyPr>
          <a:lstStyle/>
          <a:p>
            <a:pPr marL="385763" indent="-385763" fontAlgn="auto">
              <a:lnSpc>
                <a:spcPct val="120000"/>
              </a:lnSpc>
              <a:spcBef>
                <a:spcPts val="0"/>
              </a:spcBef>
              <a:spcAft>
                <a:spcPts val="0"/>
              </a:spcAft>
              <a:defRPr/>
            </a:pPr>
            <a:r>
              <a:rPr lang="zh-CN" altLang="en-US" sz="2800" b="1" dirty="0">
                <a:latin typeface="黑体" panose="02010609060101010101" pitchFamily="49" charset="-122"/>
                <a:ea typeface="黑体" panose="02010609060101010101" pitchFamily="49" charset="-122"/>
              </a:rPr>
              <a:t>四、写出划线词语的近义词。</a:t>
            </a:r>
          </a:p>
          <a:p>
            <a:pPr marL="385763" indent="-385763" fontAlgn="auto">
              <a:lnSpc>
                <a:spcPct val="120000"/>
              </a:lnSpc>
              <a:spcBef>
                <a:spcPts val="0"/>
              </a:spcBef>
              <a:spcAft>
                <a:spcPts val="0"/>
              </a:spcAft>
              <a:defRPr/>
            </a:pPr>
            <a:r>
              <a:rPr lang="en-US" altLang="zh-CN" sz="2400" b="1" dirty="0">
                <a:latin typeface="楷体" panose="02010609060101010101" pitchFamily="49" charset="-122"/>
                <a:ea typeface="楷体" panose="02010609060101010101" pitchFamily="49" charset="-122"/>
              </a:rPr>
              <a:t>1.</a:t>
            </a:r>
            <a:r>
              <a:rPr lang="zh-CN" altLang="en-US" sz="2400" b="1" dirty="0">
                <a:latin typeface="楷体" panose="02010609060101010101" pitchFamily="49" charset="-122"/>
                <a:ea typeface="楷体" panose="02010609060101010101" pitchFamily="49" charset="-122"/>
              </a:rPr>
              <a:t>中午，整个日月潭的美景都</a:t>
            </a:r>
            <a:r>
              <a:rPr lang="zh-CN" altLang="en-US" sz="2400" b="1" u="sng" dirty="0">
                <a:latin typeface="楷体" panose="02010609060101010101" pitchFamily="49" charset="-122"/>
                <a:ea typeface="楷体" panose="02010609060101010101" pitchFamily="49" charset="-122"/>
              </a:rPr>
              <a:t>清晰</a:t>
            </a:r>
            <a:r>
              <a:rPr lang="zh-CN" altLang="en-US" sz="2400" b="1" dirty="0">
                <a:latin typeface="楷体" panose="02010609060101010101" pitchFamily="49" charset="-122"/>
                <a:ea typeface="楷体" panose="02010609060101010101" pitchFamily="49" charset="-122"/>
              </a:rPr>
              <a:t>地展现在眼前。</a:t>
            </a:r>
            <a:r>
              <a:rPr lang="en-US" altLang="zh-CN" sz="2400" b="1" dirty="0">
                <a:latin typeface="楷体" panose="02010609060101010101" pitchFamily="49" charset="-122"/>
                <a:ea typeface="楷体" panose="02010609060101010101" pitchFamily="49" charset="-122"/>
              </a:rPr>
              <a:t>______</a:t>
            </a:r>
          </a:p>
          <a:p>
            <a:pPr marL="385763" indent="-385763" fontAlgn="auto">
              <a:lnSpc>
                <a:spcPct val="120000"/>
              </a:lnSpc>
              <a:spcBef>
                <a:spcPts val="0"/>
              </a:spcBef>
              <a:spcAft>
                <a:spcPts val="0"/>
              </a:spcAft>
              <a:defRPr/>
            </a:pPr>
            <a:r>
              <a:rPr lang="en-US" altLang="zh-CN" sz="2400" b="1" dirty="0" smtClean="0">
                <a:latin typeface="楷体" panose="02010609060101010101" pitchFamily="49" charset="-122"/>
                <a:ea typeface="楷体" panose="02010609060101010101" pitchFamily="49" charset="-122"/>
              </a:rPr>
              <a:t>2.</a:t>
            </a:r>
            <a:r>
              <a:rPr lang="zh-CN" altLang="en-US" sz="2400" b="1" dirty="0" smtClean="0">
                <a:latin typeface="楷体" panose="02010609060101010101" pitchFamily="49" charset="-122"/>
                <a:ea typeface="楷体" panose="02010609060101010101" pitchFamily="49" charset="-122"/>
              </a:rPr>
              <a:t>小</a:t>
            </a:r>
            <a:r>
              <a:rPr lang="zh-CN" altLang="en-US" sz="2400" b="1" dirty="0">
                <a:latin typeface="楷体" panose="02010609060101010101" pitchFamily="49" charset="-122"/>
                <a:ea typeface="楷体" panose="02010609060101010101" pitchFamily="49" charset="-122"/>
              </a:rPr>
              <a:t>白兔</a:t>
            </a:r>
            <a:r>
              <a:rPr lang="zh-CN" altLang="en-US" sz="2400" b="1" u="sng" dirty="0">
                <a:latin typeface="楷体" panose="02010609060101010101" pitchFamily="49" charset="-122"/>
                <a:ea typeface="楷体" panose="02010609060101010101" pitchFamily="49" charset="-122"/>
              </a:rPr>
              <a:t>隐藏</a:t>
            </a:r>
            <a:r>
              <a:rPr lang="zh-CN" altLang="en-US" sz="2400" b="1" dirty="0">
                <a:latin typeface="楷体" panose="02010609060101010101" pitchFamily="49" charset="-122"/>
                <a:ea typeface="楷体" panose="02010609060101010101" pitchFamily="49" charset="-122"/>
              </a:rPr>
              <a:t>在草丛中。</a:t>
            </a:r>
            <a:r>
              <a:rPr lang="en-US" altLang="zh-CN" sz="2400" b="1" dirty="0">
                <a:latin typeface="楷体" panose="02010609060101010101" pitchFamily="49" charset="-122"/>
                <a:ea typeface="楷体" panose="02010609060101010101" pitchFamily="49" charset="-122"/>
              </a:rPr>
              <a:t>______</a:t>
            </a:r>
          </a:p>
          <a:p>
            <a:pPr marL="385763" indent="-385763" fontAlgn="auto">
              <a:lnSpc>
                <a:spcPct val="120000"/>
              </a:lnSpc>
              <a:spcBef>
                <a:spcPts val="0"/>
              </a:spcBef>
              <a:spcAft>
                <a:spcPts val="0"/>
              </a:spcAft>
              <a:defRPr/>
            </a:pPr>
            <a:r>
              <a:rPr lang="en-US" altLang="zh-CN" sz="2400" b="1" dirty="0" smtClean="0">
                <a:latin typeface="楷体" panose="02010609060101010101" pitchFamily="49" charset="-122"/>
                <a:ea typeface="楷体" panose="02010609060101010101" pitchFamily="49" charset="-122"/>
              </a:rPr>
              <a:t>3.</a:t>
            </a:r>
            <a:r>
              <a:rPr lang="zh-CN" altLang="en-US" sz="2400" b="1" dirty="0" smtClean="0">
                <a:latin typeface="楷体" panose="02010609060101010101" pitchFamily="49" charset="-122"/>
                <a:ea typeface="楷体" panose="02010609060101010101" pitchFamily="49" charset="-122"/>
              </a:rPr>
              <a:t>山顶</a:t>
            </a:r>
            <a:r>
              <a:rPr lang="zh-CN" altLang="en-US" sz="2400" b="1" dirty="0">
                <a:latin typeface="楷体" panose="02010609060101010101" pitchFamily="49" charset="-122"/>
                <a:ea typeface="楷体" panose="02010609060101010101" pitchFamily="49" charset="-122"/>
              </a:rPr>
              <a:t>上有一块</a:t>
            </a:r>
            <a:r>
              <a:rPr lang="zh-CN" altLang="en-US" sz="2400" b="1" u="sng" dirty="0">
                <a:latin typeface="楷体" panose="02010609060101010101" pitchFamily="49" charset="-122"/>
                <a:ea typeface="楷体" panose="02010609060101010101" pitchFamily="49" charset="-122"/>
              </a:rPr>
              <a:t>巨大</a:t>
            </a:r>
            <a:r>
              <a:rPr lang="zh-CN" altLang="en-US" sz="2400" b="1" dirty="0">
                <a:latin typeface="楷体" panose="02010609060101010101" pitchFamily="49" charset="-122"/>
                <a:ea typeface="楷体" panose="02010609060101010101" pitchFamily="49" charset="-122"/>
              </a:rPr>
              <a:t>的石头。</a:t>
            </a:r>
            <a:r>
              <a:rPr lang="en-US" altLang="zh-CN" sz="2400" b="1" dirty="0">
                <a:latin typeface="楷体" panose="02010609060101010101" pitchFamily="49" charset="-122"/>
                <a:ea typeface="楷体" panose="02010609060101010101" pitchFamily="49" charset="-122"/>
              </a:rPr>
              <a:t>______</a:t>
            </a:r>
          </a:p>
          <a:p>
            <a:pPr marL="385763" indent="-385763" fontAlgn="auto">
              <a:lnSpc>
                <a:spcPct val="120000"/>
              </a:lnSpc>
              <a:spcBef>
                <a:spcPts val="0"/>
              </a:spcBef>
              <a:spcAft>
                <a:spcPts val="0"/>
              </a:spcAft>
              <a:defRPr/>
            </a:pPr>
            <a:r>
              <a:rPr lang="en-US" altLang="zh-CN" sz="2400" b="1" dirty="0" smtClean="0">
                <a:latin typeface="楷体" panose="02010609060101010101" pitchFamily="49" charset="-122"/>
                <a:ea typeface="楷体" panose="02010609060101010101" pitchFamily="49" charset="-122"/>
              </a:rPr>
              <a:t>4.</a:t>
            </a:r>
            <a:r>
              <a:rPr lang="zh-CN" altLang="en-US" sz="2400" b="1" u="sng" dirty="0" smtClean="0">
                <a:latin typeface="楷体" panose="02010609060101010101" pitchFamily="49" charset="-122"/>
                <a:ea typeface="楷体" panose="02010609060101010101" pitchFamily="49" charset="-122"/>
              </a:rPr>
              <a:t>著名</a:t>
            </a:r>
            <a:r>
              <a:rPr lang="zh-CN" altLang="en-US" sz="2400" b="1" dirty="0">
                <a:latin typeface="楷体" panose="02010609060101010101" pitchFamily="49" charset="-122"/>
                <a:ea typeface="楷体" panose="02010609060101010101" pitchFamily="49" charset="-122"/>
              </a:rPr>
              <a:t>的黄山风景区在安徽省南部。</a:t>
            </a:r>
            <a:r>
              <a:rPr lang="en-US" altLang="zh-CN" sz="2400" b="1" dirty="0">
                <a:latin typeface="楷体" panose="02010609060101010101" pitchFamily="49" charset="-122"/>
                <a:ea typeface="楷体" panose="02010609060101010101" pitchFamily="49" charset="-122"/>
              </a:rPr>
              <a:t>______</a:t>
            </a:r>
          </a:p>
          <a:p>
            <a:pPr marL="385763" indent="-385763" fontAlgn="auto">
              <a:lnSpc>
                <a:spcPct val="120000"/>
              </a:lnSpc>
              <a:spcBef>
                <a:spcPts val="0"/>
              </a:spcBef>
              <a:spcAft>
                <a:spcPts val="0"/>
              </a:spcAft>
              <a:defRPr/>
            </a:pPr>
            <a:r>
              <a:rPr lang="en-US" altLang="zh-CN" sz="2400" b="1" dirty="0" smtClean="0">
                <a:latin typeface="楷体" panose="02010609060101010101" pitchFamily="49" charset="-122"/>
                <a:ea typeface="楷体" panose="02010609060101010101" pitchFamily="49" charset="-122"/>
              </a:rPr>
              <a:t>5.</a:t>
            </a:r>
            <a:r>
              <a:rPr lang="zh-CN" altLang="en-US" sz="2400" b="1" dirty="0" smtClean="0">
                <a:latin typeface="楷体" panose="02010609060101010101" pitchFamily="49" charset="-122"/>
                <a:ea typeface="楷体" panose="02010609060101010101" pitchFamily="49" charset="-122"/>
              </a:rPr>
              <a:t>大家</a:t>
            </a:r>
            <a:r>
              <a:rPr lang="zh-CN" altLang="en-US" sz="2400" b="1" dirty="0">
                <a:latin typeface="楷体" panose="02010609060101010101" pitchFamily="49" charset="-122"/>
                <a:ea typeface="楷体" panose="02010609060101010101" pitchFamily="49" charset="-122"/>
              </a:rPr>
              <a:t>见了，</a:t>
            </a:r>
            <a:r>
              <a:rPr lang="zh-CN" altLang="en-US" sz="2400" b="1" u="sng" dirty="0">
                <a:latin typeface="楷体" panose="02010609060101010101" pitchFamily="49" charset="-122"/>
                <a:ea typeface="楷体" panose="02010609060101010101" pitchFamily="49" charset="-122"/>
              </a:rPr>
              <a:t>越发</a:t>
            </a:r>
            <a:r>
              <a:rPr lang="zh-CN" altLang="en-US" sz="2400" b="1" dirty="0">
                <a:latin typeface="楷体" panose="02010609060101010101" pitchFamily="49" charset="-122"/>
                <a:ea typeface="楷体" panose="02010609060101010101" pitchFamily="49" charset="-122"/>
              </a:rPr>
              <a:t>敬爱朱德同志。</a:t>
            </a:r>
            <a:r>
              <a:rPr lang="en-US" altLang="zh-CN" sz="2400" b="1" dirty="0" smtClean="0">
                <a:latin typeface="楷体" panose="02010609060101010101" pitchFamily="49" charset="-122"/>
                <a:ea typeface="楷体" panose="02010609060101010101" pitchFamily="49" charset="-122"/>
              </a:rPr>
              <a:t>______</a:t>
            </a:r>
            <a:endParaRPr lang="en-US" altLang="zh-CN" sz="2000" b="1" dirty="0">
              <a:latin typeface="楷体" panose="02010609060101010101" pitchFamily="49" charset="-122"/>
              <a:ea typeface="楷体" panose="02010609060101010101" pitchFamily="49" charset="-122"/>
            </a:endParaRPr>
          </a:p>
        </p:txBody>
      </p:sp>
      <p:sp>
        <p:nvSpPr>
          <p:cNvPr id="7" name="文本框 6"/>
          <p:cNvSpPr txBox="1"/>
          <p:nvPr/>
        </p:nvSpPr>
        <p:spPr>
          <a:xfrm>
            <a:off x="4547256" y="2096920"/>
            <a:ext cx="1179854"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很大</a:t>
            </a:r>
          </a:p>
        </p:txBody>
      </p:sp>
      <p:sp>
        <p:nvSpPr>
          <p:cNvPr id="13" name="文本框 11"/>
          <p:cNvSpPr txBox="1"/>
          <p:nvPr/>
        </p:nvSpPr>
        <p:spPr>
          <a:xfrm>
            <a:off x="3898604" y="1635965"/>
            <a:ext cx="701979"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躲藏</a:t>
            </a:r>
          </a:p>
        </p:txBody>
      </p:sp>
      <p:sp>
        <p:nvSpPr>
          <p:cNvPr id="15" name="文本框 5"/>
          <p:cNvSpPr txBox="1"/>
          <p:nvPr/>
        </p:nvSpPr>
        <p:spPr>
          <a:xfrm>
            <a:off x="5475414" y="2548350"/>
            <a:ext cx="1037117"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有名</a:t>
            </a:r>
          </a:p>
        </p:txBody>
      </p:sp>
      <p:sp>
        <p:nvSpPr>
          <p:cNvPr id="16" name="文本框 11"/>
          <p:cNvSpPr txBox="1"/>
          <p:nvPr/>
        </p:nvSpPr>
        <p:spPr>
          <a:xfrm>
            <a:off x="7329622" y="1219891"/>
            <a:ext cx="701979"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清楚</a:t>
            </a:r>
          </a:p>
        </p:txBody>
      </p:sp>
      <p:sp>
        <p:nvSpPr>
          <p:cNvPr id="18" name="文本框 11"/>
          <p:cNvSpPr txBox="1"/>
          <p:nvPr/>
        </p:nvSpPr>
        <p:spPr>
          <a:xfrm>
            <a:off x="5178428" y="2973052"/>
            <a:ext cx="701979"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更加</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15" grpId="0"/>
      <p:bldP spid="16"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18" name="文本框 99"/>
          <p:cNvSpPr txBox="1"/>
          <p:nvPr/>
        </p:nvSpPr>
        <p:spPr>
          <a:xfrm>
            <a:off x="352425" y="649490"/>
            <a:ext cx="8467725" cy="2654573"/>
          </a:xfrm>
          <a:prstGeom prst="rect">
            <a:avLst/>
          </a:prstGeom>
          <a:noFill/>
          <a:ln w="9525">
            <a:noFill/>
          </a:ln>
        </p:spPr>
        <p:txBody>
          <a:bodyPr wrap="square" lIns="68580" tIns="34290" rIns="68580" bIns="34290">
            <a:spAutoFit/>
          </a:bodyPr>
          <a:lstStyle/>
          <a:p>
            <a:pPr marL="385763" indent="-385763" fontAlgn="auto">
              <a:lnSpc>
                <a:spcPct val="120000"/>
              </a:lnSpc>
              <a:spcBef>
                <a:spcPts val="0"/>
              </a:spcBef>
              <a:spcAft>
                <a:spcPts val="0"/>
              </a:spcAft>
              <a:defRPr/>
            </a:pPr>
            <a:r>
              <a:rPr lang="zh-CN" altLang="en-US" sz="2800" b="1" dirty="0" smtClean="0">
                <a:latin typeface="黑体" panose="02010609060101010101" pitchFamily="49" charset="-122"/>
                <a:ea typeface="黑体" panose="02010609060101010101" pitchFamily="49" charset="-122"/>
              </a:rPr>
              <a:t>五</a:t>
            </a:r>
            <a:r>
              <a:rPr lang="zh-CN" altLang="en-US" sz="2800" b="1" dirty="0">
                <a:latin typeface="黑体" panose="02010609060101010101" pitchFamily="49" charset="-122"/>
                <a:ea typeface="黑体" panose="02010609060101010101" pitchFamily="49" charset="-122"/>
              </a:rPr>
              <a:t>、按要求查字典。</a:t>
            </a:r>
          </a:p>
          <a:p>
            <a:pPr fontAlgn="auto">
              <a:lnSpc>
                <a:spcPct val="120000"/>
              </a:lnSpc>
              <a:spcBef>
                <a:spcPts val="0"/>
              </a:spcBef>
              <a:spcAft>
                <a:spcPts val="0"/>
              </a:spcAft>
              <a:defRPr/>
            </a:pPr>
            <a:r>
              <a:rPr lang="zh-CN" altLang="en-US" sz="2800" b="1" dirty="0" smtClean="0">
                <a:latin typeface="楷体" panose="02010609060101010101" pitchFamily="49" charset="-122"/>
                <a:ea typeface="楷体" panose="02010609060101010101" pitchFamily="49" charset="-122"/>
              </a:rPr>
              <a:t>    “转”</a:t>
            </a:r>
            <a:r>
              <a:rPr lang="zh-CN" altLang="en-US" sz="2800" b="1" dirty="0">
                <a:latin typeface="楷体" panose="02010609060101010101" pitchFamily="49" charset="-122"/>
                <a:ea typeface="楷体" panose="02010609060101010101" pitchFamily="49" charset="-122"/>
              </a:rPr>
              <a:t>字用部首查字法应先查</a:t>
            </a:r>
            <a:r>
              <a:rPr lang="en-US" altLang="zh-CN" sz="2800" b="1" dirty="0">
                <a:latin typeface="楷体" panose="02010609060101010101" pitchFamily="49" charset="-122"/>
                <a:ea typeface="楷体" panose="02010609060101010101" pitchFamily="49" charset="-122"/>
              </a:rPr>
              <a:t>______</a:t>
            </a:r>
            <a:r>
              <a:rPr lang="zh-CN" altLang="en-US" sz="2800" b="1" dirty="0">
                <a:latin typeface="楷体" panose="02010609060101010101" pitchFamily="49" charset="-122"/>
                <a:ea typeface="楷体" panose="02010609060101010101" pitchFamily="49" charset="-122"/>
              </a:rPr>
              <a:t>，再查</a:t>
            </a:r>
            <a:r>
              <a:rPr lang="en-US" altLang="zh-CN" sz="2800" b="1" dirty="0">
                <a:latin typeface="楷体" panose="02010609060101010101" pitchFamily="49" charset="-122"/>
                <a:ea typeface="楷体" panose="02010609060101010101" pitchFamily="49" charset="-122"/>
              </a:rPr>
              <a:t>______</a:t>
            </a:r>
            <a:r>
              <a:rPr lang="zh-CN" altLang="en-US" sz="2800" b="1" dirty="0">
                <a:latin typeface="楷体" panose="02010609060101010101" pitchFamily="49" charset="-122"/>
                <a:ea typeface="楷体" panose="02010609060101010101" pitchFamily="49" charset="-122"/>
              </a:rPr>
              <a:t>画，“转”</a:t>
            </a:r>
            <a:r>
              <a:rPr lang="zh-CN" altLang="en-US" sz="2800" b="1" dirty="0" smtClean="0">
                <a:latin typeface="楷体" panose="02010609060101010101" pitchFamily="49" charset="-122"/>
                <a:ea typeface="楷体" panose="02010609060101010101" pitchFamily="49" charset="-122"/>
              </a:rPr>
              <a:t>字的第三</a:t>
            </a:r>
            <a:r>
              <a:rPr lang="zh-CN" altLang="en-US" sz="2800" b="1" dirty="0">
                <a:latin typeface="楷体" panose="02010609060101010101" pitchFamily="49" charset="-122"/>
                <a:ea typeface="楷体" panose="02010609060101010101" pitchFamily="49" charset="-122"/>
              </a:rPr>
              <a:t>画是</a:t>
            </a:r>
            <a:r>
              <a:rPr lang="en-US" altLang="zh-CN" sz="2800" b="1" dirty="0">
                <a:latin typeface="楷体" panose="02010609060101010101" pitchFamily="49" charset="-122"/>
                <a:ea typeface="楷体" panose="02010609060101010101" pitchFamily="49" charset="-122"/>
              </a:rPr>
              <a:t>______</a:t>
            </a:r>
            <a:r>
              <a:rPr lang="zh-CN" altLang="en-US" sz="2800" b="1" dirty="0">
                <a:latin typeface="楷体" panose="02010609060101010101" pitchFamily="49" charset="-122"/>
                <a:ea typeface="楷体" panose="02010609060101010101" pitchFamily="49" charset="-122"/>
              </a:rPr>
              <a:t>。用音序查字法应先查</a:t>
            </a:r>
            <a:r>
              <a:rPr lang="en-US" altLang="zh-CN" sz="2800" b="1" dirty="0">
                <a:latin typeface="楷体" panose="02010609060101010101" pitchFamily="49" charset="-122"/>
                <a:ea typeface="楷体" panose="02010609060101010101" pitchFamily="49" charset="-122"/>
              </a:rPr>
              <a:t>______</a:t>
            </a:r>
            <a:r>
              <a:rPr lang="zh-CN" altLang="en-US" sz="2800" b="1" dirty="0">
                <a:latin typeface="楷体" panose="02010609060101010101" pitchFamily="49" charset="-122"/>
                <a:ea typeface="楷体" panose="02010609060101010101" pitchFamily="49" charset="-122"/>
              </a:rPr>
              <a:t>，再查音节</a:t>
            </a:r>
            <a:r>
              <a:rPr lang="en-US" altLang="zh-CN" sz="2800" b="1" dirty="0">
                <a:latin typeface="楷体" panose="02010609060101010101" pitchFamily="49" charset="-122"/>
                <a:ea typeface="楷体" panose="02010609060101010101" pitchFamily="49" charset="-122"/>
              </a:rPr>
              <a:t>______</a:t>
            </a:r>
            <a:r>
              <a:rPr lang="zh-CN" altLang="en-US" sz="2800" b="1" dirty="0">
                <a:latin typeface="楷体" panose="02010609060101010101" pitchFamily="49" charset="-122"/>
                <a:ea typeface="楷体" panose="02010609060101010101" pitchFamily="49" charset="-122"/>
              </a:rPr>
              <a:t>，组词</a:t>
            </a:r>
            <a:r>
              <a:rPr lang="en-US" altLang="zh-CN" sz="2800" b="1" dirty="0">
                <a:latin typeface="楷体" panose="02010609060101010101" pitchFamily="49" charset="-122"/>
                <a:ea typeface="楷体" panose="02010609060101010101" pitchFamily="49" charset="-122"/>
              </a:rPr>
              <a:t>______</a:t>
            </a:r>
            <a:r>
              <a:rPr lang="zh-CN" altLang="en-US" sz="2800" b="1" dirty="0">
                <a:latin typeface="楷体" panose="02010609060101010101" pitchFamily="49" charset="-122"/>
                <a:ea typeface="楷体" panose="02010609060101010101" pitchFamily="49" charset="-122"/>
              </a:rPr>
              <a:t>，“转”字还有一个读音是</a:t>
            </a:r>
            <a:r>
              <a:rPr lang="en-US" altLang="zh-CN" sz="2800" b="1" dirty="0">
                <a:latin typeface="楷体" panose="02010609060101010101" pitchFamily="49" charset="-122"/>
                <a:ea typeface="楷体" panose="02010609060101010101" pitchFamily="49" charset="-122"/>
              </a:rPr>
              <a:t>______</a:t>
            </a:r>
            <a:r>
              <a:rPr lang="zh-CN" altLang="en-US" sz="2800" b="1" dirty="0">
                <a:latin typeface="楷体" panose="02010609060101010101" pitchFamily="49" charset="-122"/>
                <a:ea typeface="楷体" panose="02010609060101010101" pitchFamily="49" charset="-122"/>
              </a:rPr>
              <a:t>，可以组词</a:t>
            </a:r>
            <a:r>
              <a:rPr lang="en-US" altLang="zh-CN" sz="2800" b="1" dirty="0">
                <a:latin typeface="楷体" panose="02010609060101010101" pitchFamily="49" charset="-122"/>
                <a:ea typeface="楷体" panose="02010609060101010101" pitchFamily="49" charset="-122"/>
              </a:rPr>
              <a:t>______</a:t>
            </a:r>
            <a:r>
              <a:rPr lang="zh-CN" altLang="en-US" sz="2800" b="1" dirty="0" smtClean="0">
                <a:latin typeface="楷体" panose="02010609060101010101" pitchFamily="49" charset="-122"/>
                <a:ea typeface="楷体" panose="02010609060101010101" pitchFamily="49" charset="-122"/>
              </a:rPr>
              <a:t>。</a:t>
            </a:r>
            <a:endParaRPr lang="en-US" altLang="zh-CN" sz="2800" b="1" dirty="0">
              <a:latin typeface="楷体" panose="02010609060101010101" pitchFamily="49" charset="-122"/>
              <a:ea typeface="楷体" panose="02010609060101010101" pitchFamily="49" charset="-122"/>
            </a:endParaRPr>
          </a:p>
        </p:txBody>
      </p:sp>
      <p:sp>
        <p:nvSpPr>
          <p:cNvPr id="7" name="文本框 6"/>
          <p:cNvSpPr txBox="1"/>
          <p:nvPr/>
        </p:nvSpPr>
        <p:spPr>
          <a:xfrm>
            <a:off x="5611167" y="1683811"/>
            <a:ext cx="1179854" cy="500137"/>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800" b="1" dirty="0">
                <a:solidFill>
                  <a:srgbClr val="FF0000"/>
                </a:solidFill>
                <a:latin typeface="宋体" panose="02010600030101010101" pitchFamily="2" charset="-122"/>
                <a:ea typeface="+mn-ea"/>
              </a:rPr>
              <a:t>提</a:t>
            </a:r>
          </a:p>
        </p:txBody>
      </p:sp>
      <p:sp>
        <p:nvSpPr>
          <p:cNvPr id="13" name="文本框 11"/>
          <p:cNvSpPr txBox="1"/>
          <p:nvPr/>
        </p:nvSpPr>
        <p:spPr>
          <a:xfrm>
            <a:off x="678185" y="1688586"/>
            <a:ext cx="701979" cy="500137"/>
          </a:xfrm>
          <a:prstGeom prst="rect">
            <a:avLst/>
          </a:prstGeom>
          <a:noFill/>
          <a:ln w="9525">
            <a:noFill/>
          </a:ln>
        </p:spPr>
        <p:txBody>
          <a:bodyPr wrap="square" lIns="68580" tIns="34290" rIns="68580" bIns="34290">
            <a:spAutoFit/>
          </a:bodyPr>
          <a:lstStyle/>
          <a:p>
            <a:pPr fontAlgn="auto">
              <a:spcBef>
                <a:spcPts val="0"/>
              </a:spcBef>
              <a:spcAft>
                <a:spcPts val="0"/>
              </a:spcAft>
              <a:defRPr/>
            </a:pPr>
            <a:r>
              <a:rPr lang="en-US" altLang="zh-CN" sz="2800" b="1" dirty="0">
                <a:solidFill>
                  <a:srgbClr val="FF0000"/>
                </a:solidFill>
                <a:latin typeface="宋体" panose="02010600030101010101" pitchFamily="2" charset="-122"/>
                <a:ea typeface="+mn-ea"/>
              </a:rPr>
              <a:t>4</a:t>
            </a:r>
            <a:endParaRPr lang="zh-CN" altLang="en-US" sz="2800" b="1" dirty="0">
              <a:solidFill>
                <a:srgbClr val="FF0000"/>
              </a:solidFill>
              <a:latin typeface="宋体" panose="02010600030101010101" pitchFamily="2" charset="-122"/>
              <a:ea typeface="+mn-ea"/>
            </a:endParaRPr>
          </a:p>
        </p:txBody>
      </p:sp>
      <p:sp>
        <p:nvSpPr>
          <p:cNvPr id="15" name="文本框 5"/>
          <p:cNvSpPr txBox="1"/>
          <p:nvPr/>
        </p:nvSpPr>
        <p:spPr>
          <a:xfrm>
            <a:off x="2215534" y="2224697"/>
            <a:ext cx="1037117" cy="500137"/>
          </a:xfrm>
          <a:prstGeom prst="rect">
            <a:avLst/>
          </a:prstGeom>
          <a:noFill/>
          <a:ln w="9525">
            <a:noFill/>
          </a:ln>
        </p:spPr>
        <p:txBody>
          <a:bodyPr wrap="square" lIns="68580" tIns="34290" rIns="68580" bIns="34290">
            <a:spAutoFit/>
          </a:bodyPr>
          <a:lstStyle/>
          <a:p>
            <a:pPr fontAlgn="auto">
              <a:spcBef>
                <a:spcPts val="0"/>
              </a:spcBef>
              <a:spcAft>
                <a:spcPts val="0"/>
              </a:spcAft>
              <a:defRPr/>
            </a:pPr>
            <a:r>
              <a:rPr lang="en-US" altLang="zh-CN" sz="2800" b="1" dirty="0">
                <a:solidFill>
                  <a:srgbClr val="FF0000"/>
                </a:solidFill>
                <a:latin typeface="宋体" panose="02010600030101010101" pitchFamily="2" charset="-122"/>
                <a:ea typeface="+mn-ea"/>
              </a:rPr>
              <a:t>Z</a:t>
            </a:r>
            <a:endParaRPr lang="zh-CN" altLang="en-US" sz="2800" b="1" dirty="0">
              <a:solidFill>
                <a:srgbClr val="FF0000"/>
              </a:solidFill>
              <a:latin typeface="宋体" panose="02010600030101010101" pitchFamily="2" charset="-122"/>
              <a:ea typeface="+mn-ea"/>
            </a:endParaRPr>
          </a:p>
        </p:txBody>
      </p:sp>
      <p:sp>
        <p:nvSpPr>
          <p:cNvPr id="16" name="文本框 11"/>
          <p:cNvSpPr txBox="1"/>
          <p:nvPr/>
        </p:nvSpPr>
        <p:spPr>
          <a:xfrm>
            <a:off x="5965217" y="1169399"/>
            <a:ext cx="701979" cy="500137"/>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800" b="1" dirty="0">
                <a:solidFill>
                  <a:srgbClr val="FF0000"/>
                </a:solidFill>
                <a:latin typeface="宋体" panose="02010600030101010101" pitchFamily="2" charset="-122"/>
                <a:ea typeface="+mn-ea"/>
              </a:rPr>
              <a:t>车</a:t>
            </a:r>
          </a:p>
        </p:txBody>
      </p:sp>
      <p:sp>
        <p:nvSpPr>
          <p:cNvPr id="18" name="文本框 11"/>
          <p:cNvSpPr txBox="1"/>
          <p:nvPr/>
        </p:nvSpPr>
        <p:spPr>
          <a:xfrm>
            <a:off x="4645448" y="2233880"/>
            <a:ext cx="1280491" cy="500137"/>
          </a:xfrm>
          <a:prstGeom prst="rect">
            <a:avLst/>
          </a:prstGeom>
          <a:noFill/>
          <a:ln w="9525">
            <a:noFill/>
          </a:ln>
        </p:spPr>
        <p:txBody>
          <a:bodyPr wrap="square" lIns="68580" tIns="34290" rIns="68580" bIns="34290">
            <a:spAutoFit/>
          </a:bodyPr>
          <a:lstStyle/>
          <a:p>
            <a:pPr fontAlgn="auto">
              <a:spcBef>
                <a:spcPts val="0"/>
              </a:spcBef>
              <a:spcAft>
                <a:spcPts val="0"/>
              </a:spcAft>
              <a:defRPr/>
            </a:pPr>
            <a:r>
              <a:rPr lang="en-US" altLang="zh-CN" sz="2800" b="1" dirty="0" err="1">
                <a:solidFill>
                  <a:srgbClr val="FF0000"/>
                </a:solidFill>
                <a:latin typeface="汉语拼音" panose="020B0604020202020204" pitchFamily="34" charset="0"/>
                <a:ea typeface="+mn-ea"/>
                <a:cs typeface="汉语拼音" panose="020B0604020202020204" pitchFamily="34" charset="0"/>
              </a:rPr>
              <a:t>zhuǎn</a:t>
            </a:r>
            <a:endParaRPr lang="zh-CN" altLang="en-US" sz="2800" b="1" dirty="0">
              <a:solidFill>
                <a:srgbClr val="FF0000"/>
              </a:solidFill>
              <a:latin typeface="汉语拼音" panose="020B0604020202020204" pitchFamily="34" charset="0"/>
              <a:ea typeface="+mn-ea"/>
              <a:cs typeface="汉语拼音" panose="020B0604020202020204" pitchFamily="34" charset="0"/>
            </a:endParaRPr>
          </a:p>
        </p:txBody>
      </p:sp>
      <p:sp>
        <p:nvSpPr>
          <p:cNvPr id="8" name="文本框 11"/>
          <p:cNvSpPr txBox="1"/>
          <p:nvPr/>
        </p:nvSpPr>
        <p:spPr>
          <a:xfrm>
            <a:off x="6983735" y="2217366"/>
            <a:ext cx="1280491" cy="500137"/>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800" b="1" dirty="0">
                <a:solidFill>
                  <a:srgbClr val="FF0000"/>
                </a:solidFill>
                <a:latin typeface="宋体" panose="02010600030101010101" pitchFamily="2" charset="-122"/>
                <a:ea typeface="+mn-ea"/>
              </a:rPr>
              <a:t>转移</a:t>
            </a:r>
          </a:p>
        </p:txBody>
      </p:sp>
      <p:sp>
        <p:nvSpPr>
          <p:cNvPr id="9" name="文本框 11"/>
          <p:cNvSpPr txBox="1"/>
          <p:nvPr/>
        </p:nvSpPr>
        <p:spPr>
          <a:xfrm>
            <a:off x="4302101" y="2724492"/>
            <a:ext cx="1280491" cy="500137"/>
          </a:xfrm>
          <a:prstGeom prst="rect">
            <a:avLst/>
          </a:prstGeom>
          <a:noFill/>
          <a:ln w="9525">
            <a:noFill/>
          </a:ln>
        </p:spPr>
        <p:txBody>
          <a:bodyPr wrap="square" lIns="68580" tIns="34290" rIns="68580" bIns="34290">
            <a:spAutoFit/>
          </a:bodyPr>
          <a:lstStyle/>
          <a:p>
            <a:pPr fontAlgn="auto">
              <a:spcBef>
                <a:spcPts val="0"/>
              </a:spcBef>
              <a:spcAft>
                <a:spcPts val="0"/>
              </a:spcAft>
              <a:defRPr/>
            </a:pPr>
            <a:r>
              <a:rPr lang="en-US" altLang="zh-CN" sz="2800" b="1" dirty="0" err="1">
                <a:solidFill>
                  <a:srgbClr val="FF0000"/>
                </a:solidFill>
                <a:latin typeface="汉语拼音" panose="020B0604020202020204" pitchFamily="34" charset="0"/>
                <a:ea typeface="+mn-ea"/>
                <a:cs typeface="汉语拼音" panose="020B0604020202020204" pitchFamily="34" charset="0"/>
              </a:rPr>
              <a:t>zhuàn</a:t>
            </a:r>
            <a:endParaRPr lang="zh-CN" altLang="en-US" sz="2800" b="1" dirty="0">
              <a:solidFill>
                <a:srgbClr val="FF0000"/>
              </a:solidFill>
              <a:latin typeface="汉语拼音" panose="020B0604020202020204" pitchFamily="34" charset="0"/>
              <a:ea typeface="+mn-ea"/>
              <a:cs typeface="汉语拼音" panose="020B0604020202020204" pitchFamily="34" charset="0"/>
            </a:endParaRPr>
          </a:p>
        </p:txBody>
      </p:sp>
      <p:sp>
        <p:nvSpPr>
          <p:cNvPr id="10" name="文本框 11"/>
          <p:cNvSpPr txBox="1"/>
          <p:nvPr/>
        </p:nvSpPr>
        <p:spPr>
          <a:xfrm>
            <a:off x="7278401" y="2701947"/>
            <a:ext cx="1280491" cy="500137"/>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800" b="1" dirty="0">
                <a:solidFill>
                  <a:srgbClr val="FF0000"/>
                </a:solidFill>
                <a:latin typeface="宋体" panose="02010600030101010101" pitchFamily="2" charset="-122"/>
                <a:ea typeface="+mn-ea"/>
              </a:rPr>
              <a:t>转圈</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15" grpId="0"/>
      <p:bldP spid="16" grpId="0"/>
      <p:bldP spid="18" grpId="0"/>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Box 48"/>
          <p:cNvSpPr txBox="1"/>
          <p:nvPr/>
        </p:nvSpPr>
        <p:spPr>
          <a:xfrm>
            <a:off x="3448052" y="1851032"/>
            <a:ext cx="2447924" cy="992579"/>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6000" b="1" dirty="0" smtClean="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古诗</a:t>
            </a:r>
            <a:r>
              <a:rPr lang="zh-CN" altLang="en-US" sz="60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句</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218" name="文本框 99"/>
          <p:cNvSpPr txBox="1"/>
          <p:nvPr/>
        </p:nvSpPr>
        <p:spPr>
          <a:xfrm>
            <a:off x="303358" y="987574"/>
            <a:ext cx="8636794" cy="3171638"/>
          </a:xfrm>
          <a:prstGeom prst="rect">
            <a:avLst/>
          </a:prstGeom>
          <a:noFill/>
          <a:ln w="9525">
            <a:noFill/>
          </a:ln>
        </p:spPr>
        <p:txBody>
          <a:bodyPr lIns="68580" tIns="34290" rIns="68580" bIns="34290">
            <a:spAutoFit/>
          </a:bodyPr>
          <a:lstStyle/>
          <a:p>
            <a:pPr indent="361950" fontAlgn="auto">
              <a:lnSpc>
                <a:spcPct val="120000"/>
              </a:lnSpc>
              <a:spcBef>
                <a:spcPts val="0"/>
              </a:spcBef>
              <a:spcAft>
                <a:spcPts val="0"/>
              </a:spcAft>
              <a:defRPr/>
            </a:pPr>
            <a:r>
              <a:rPr lang="en-US" altLang="zh-CN" sz="2100" b="1" dirty="0">
                <a:latin typeface="+mj-ea"/>
                <a:ea typeface="+mj-ea"/>
              </a:rPr>
              <a:t>1</a:t>
            </a:r>
            <a:r>
              <a:rPr lang="en-US" altLang="zh-CN" sz="2100" b="1" dirty="0" smtClean="0">
                <a:latin typeface="+mj-ea"/>
                <a:ea typeface="+mj-ea"/>
              </a:rPr>
              <a:t>.《</a:t>
            </a:r>
            <a:r>
              <a:rPr lang="zh-CN" altLang="en-US" sz="2100" b="1" dirty="0">
                <a:latin typeface="+mj-ea"/>
                <a:ea typeface="+mj-ea"/>
              </a:rPr>
              <a:t>饮湖上初晴后雨</a:t>
            </a:r>
            <a:r>
              <a:rPr lang="en-US" altLang="zh-CN" sz="2100" b="1" dirty="0">
                <a:latin typeface="+mj-ea"/>
                <a:ea typeface="+mj-ea"/>
              </a:rPr>
              <a:t>》</a:t>
            </a:r>
          </a:p>
          <a:p>
            <a:pPr indent="361950" algn="ctr" fontAlgn="auto">
              <a:lnSpc>
                <a:spcPct val="120000"/>
              </a:lnSpc>
              <a:spcBef>
                <a:spcPts val="0"/>
              </a:spcBef>
              <a:spcAft>
                <a:spcPts val="0"/>
              </a:spcAft>
              <a:defRPr/>
            </a:pPr>
            <a:r>
              <a:rPr lang="zh-CN" altLang="en-US" sz="2100" b="1" dirty="0">
                <a:latin typeface="楷体" panose="02010609060101010101" pitchFamily="49" charset="-122"/>
                <a:ea typeface="楷体" panose="02010609060101010101" pitchFamily="49" charset="-122"/>
              </a:rPr>
              <a:t>水光潋滟晴方好，</a:t>
            </a:r>
            <a:r>
              <a:rPr lang="zh-CN" altLang="en-US" sz="2100" b="1" u="sng" dirty="0">
                <a:latin typeface="楷体" panose="02010609060101010101" pitchFamily="49" charset="-122"/>
                <a:ea typeface="楷体" panose="02010609060101010101" pitchFamily="49" charset="-122"/>
              </a:rPr>
              <a:t>                 </a:t>
            </a:r>
            <a:r>
              <a:rPr lang="zh-CN" altLang="en-US" sz="2100" b="1" dirty="0">
                <a:latin typeface="楷体" panose="02010609060101010101" pitchFamily="49" charset="-122"/>
                <a:ea typeface="楷体" panose="02010609060101010101" pitchFamily="49" charset="-122"/>
              </a:rPr>
              <a:t>。</a:t>
            </a:r>
          </a:p>
          <a:p>
            <a:pPr indent="361950" algn="ctr" fontAlgn="auto">
              <a:lnSpc>
                <a:spcPct val="120000"/>
              </a:lnSpc>
              <a:spcBef>
                <a:spcPts val="0"/>
              </a:spcBef>
              <a:spcAft>
                <a:spcPts val="0"/>
              </a:spcAft>
              <a:defRPr/>
            </a:pPr>
            <a:r>
              <a:rPr lang="en-US" altLang="zh-CN" sz="2100" b="1" u="sng" dirty="0">
                <a:latin typeface="楷体" panose="02010609060101010101" pitchFamily="49" charset="-122"/>
                <a:ea typeface="楷体" panose="02010609060101010101" pitchFamily="49" charset="-122"/>
              </a:rPr>
              <a:t>              </a:t>
            </a:r>
            <a:r>
              <a:rPr lang="zh-CN" altLang="en-US" sz="2100" b="1" dirty="0">
                <a:latin typeface="楷体" panose="02010609060101010101" pitchFamily="49" charset="-122"/>
                <a:ea typeface="楷体" panose="02010609060101010101" pitchFamily="49" charset="-122"/>
              </a:rPr>
              <a:t>，淡妆浓抹总相宜。</a:t>
            </a:r>
            <a:endParaRPr lang="en-US" altLang="zh-CN" sz="2100" b="1" dirty="0">
              <a:latin typeface="楷体" panose="02010609060101010101" pitchFamily="49" charset="-122"/>
              <a:ea typeface="楷体" panose="02010609060101010101" pitchFamily="49" charset="-122"/>
            </a:endParaRPr>
          </a:p>
          <a:p>
            <a:pPr indent="361950" fontAlgn="auto">
              <a:lnSpc>
                <a:spcPct val="120000"/>
              </a:lnSpc>
              <a:spcBef>
                <a:spcPts val="0"/>
              </a:spcBef>
              <a:spcAft>
                <a:spcPts val="0"/>
              </a:spcAft>
              <a:defRPr/>
            </a:pPr>
            <a:r>
              <a:rPr lang="en-US" altLang="zh-CN" sz="2100" b="1" dirty="0" smtClean="0">
                <a:latin typeface="+mj-ea"/>
                <a:ea typeface="+mj-ea"/>
              </a:rPr>
              <a:t>⑴</a:t>
            </a:r>
            <a:r>
              <a:rPr lang="zh-CN" altLang="en-US" sz="2100" b="1" dirty="0" smtClean="0">
                <a:latin typeface="+mj-ea"/>
                <a:ea typeface="+mj-ea"/>
              </a:rPr>
              <a:t>诗</a:t>
            </a:r>
            <a:r>
              <a:rPr lang="zh-CN" altLang="en-US" sz="2100" b="1" dirty="0">
                <a:latin typeface="+mj-ea"/>
                <a:ea typeface="+mj-ea"/>
              </a:rPr>
              <a:t>中的“西子”指</a:t>
            </a:r>
            <a:r>
              <a:rPr lang="en-US" altLang="zh-CN" sz="2100" b="1" dirty="0">
                <a:latin typeface="+mj-ea"/>
                <a:ea typeface="+mj-ea"/>
              </a:rPr>
              <a:t>____________</a:t>
            </a:r>
            <a:r>
              <a:rPr lang="zh-CN" altLang="en-US" sz="2100" b="1" dirty="0">
                <a:latin typeface="+mj-ea"/>
                <a:ea typeface="+mj-ea"/>
              </a:rPr>
              <a:t>。 </a:t>
            </a:r>
          </a:p>
          <a:p>
            <a:pPr indent="361950" fontAlgn="auto">
              <a:lnSpc>
                <a:spcPct val="120000"/>
              </a:lnSpc>
              <a:spcBef>
                <a:spcPts val="0"/>
              </a:spcBef>
              <a:spcAft>
                <a:spcPts val="0"/>
              </a:spcAft>
              <a:defRPr/>
            </a:pPr>
            <a:r>
              <a:rPr lang="en-US" altLang="zh-CN" sz="2100" b="1" dirty="0" smtClean="0">
                <a:solidFill>
                  <a:prstClr val="black"/>
                </a:solidFill>
                <a:latin typeface="+mj-ea"/>
                <a:ea typeface="+mj-ea"/>
              </a:rPr>
              <a:t>⑵</a:t>
            </a:r>
            <a:r>
              <a:rPr lang="zh-CN" altLang="en-US" sz="2100" b="1" dirty="0" smtClean="0">
                <a:latin typeface="+mj-ea"/>
                <a:ea typeface="+mj-ea"/>
              </a:rPr>
              <a:t>诗</a:t>
            </a:r>
            <a:r>
              <a:rPr lang="zh-CN" altLang="en-US" sz="2100" b="1" dirty="0">
                <a:latin typeface="+mj-ea"/>
                <a:ea typeface="+mj-ea"/>
              </a:rPr>
              <a:t>中运用了比喻的修辞方法，把</a:t>
            </a:r>
            <a:r>
              <a:rPr lang="en-US" altLang="zh-CN" sz="2100" b="1" dirty="0">
                <a:latin typeface="+mj-ea"/>
                <a:ea typeface="+mj-ea"/>
              </a:rPr>
              <a:t>________</a:t>
            </a:r>
            <a:r>
              <a:rPr lang="zh-CN" altLang="en-US" sz="2100" b="1" dirty="0">
                <a:latin typeface="+mj-ea"/>
                <a:ea typeface="+mj-ea"/>
              </a:rPr>
              <a:t>比作</a:t>
            </a:r>
            <a:r>
              <a:rPr lang="en-US" altLang="zh-CN" sz="2100" b="1" dirty="0">
                <a:latin typeface="+mj-ea"/>
                <a:ea typeface="+mj-ea"/>
              </a:rPr>
              <a:t>________</a:t>
            </a:r>
            <a:r>
              <a:rPr lang="zh-CN" altLang="en-US" sz="2100" b="1" dirty="0">
                <a:latin typeface="+mj-ea"/>
                <a:ea typeface="+mj-ea"/>
              </a:rPr>
              <a:t>，突出了西湖的</a:t>
            </a:r>
            <a:r>
              <a:rPr lang="en-US" altLang="zh-CN" sz="2100" b="1" dirty="0">
                <a:latin typeface="+mj-ea"/>
                <a:ea typeface="+mj-ea"/>
              </a:rPr>
              <a:t>________</a:t>
            </a:r>
            <a:r>
              <a:rPr lang="zh-CN" altLang="en-US" sz="2100" b="1" dirty="0">
                <a:latin typeface="+mj-ea"/>
                <a:ea typeface="+mj-ea"/>
              </a:rPr>
              <a:t>。 </a:t>
            </a:r>
          </a:p>
          <a:p>
            <a:pPr indent="361950" fontAlgn="auto">
              <a:lnSpc>
                <a:spcPct val="120000"/>
              </a:lnSpc>
              <a:spcBef>
                <a:spcPts val="0"/>
              </a:spcBef>
              <a:spcAft>
                <a:spcPts val="0"/>
              </a:spcAft>
              <a:defRPr/>
            </a:pPr>
            <a:r>
              <a:rPr lang="en-US" altLang="zh-CN" sz="2100" b="1" dirty="0" smtClean="0">
                <a:solidFill>
                  <a:prstClr val="black"/>
                </a:solidFill>
                <a:latin typeface="+mj-ea"/>
                <a:ea typeface="+mj-ea"/>
              </a:rPr>
              <a:t>⑶</a:t>
            </a:r>
            <a:r>
              <a:rPr lang="zh-CN" altLang="en-US" sz="2100" b="1" dirty="0" smtClean="0">
                <a:latin typeface="+mj-ea"/>
                <a:ea typeface="+mj-ea"/>
              </a:rPr>
              <a:t>这</a:t>
            </a:r>
            <a:r>
              <a:rPr lang="zh-CN" altLang="en-US" sz="2100" b="1" dirty="0">
                <a:latin typeface="+mj-ea"/>
                <a:ea typeface="+mj-ea"/>
              </a:rPr>
              <a:t>首诗主要描绘了西湖</a:t>
            </a:r>
            <a:r>
              <a:rPr lang="en-US" altLang="zh-CN" sz="2100" b="1" dirty="0">
                <a:latin typeface="+mj-ea"/>
                <a:ea typeface="+mj-ea"/>
              </a:rPr>
              <a:t>______</a:t>
            </a:r>
            <a:r>
              <a:rPr lang="zh-CN" altLang="en-US" sz="2100" b="1" dirty="0">
                <a:latin typeface="+mj-ea"/>
                <a:ea typeface="+mj-ea"/>
              </a:rPr>
              <a:t>天和</a:t>
            </a:r>
            <a:r>
              <a:rPr lang="en-US" altLang="zh-CN" sz="2100" b="1" dirty="0">
                <a:latin typeface="+mj-ea"/>
                <a:ea typeface="+mj-ea"/>
              </a:rPr>
              <a:t>______</a:t>
            </a:r>
            <a:r>
              <a:rPr lang="zh-CN" altLang="en-US" sz="2100" b="1" dirty="0">
                <a:latin typeface="+mj-ea"/>
                <a:ea typeface="+mj-ea"/>
              </a:rPr>
              <a:t>天的美丽景色，表达了诗人</a:t>
            </a:r>
            <a:r>
              <a:rPr lang="en-US" altLang="zh-CN" sz="2100" b="1" dirty="0" smtClean="0">
                <a:latin typeface="+mj-ea"/>
                <a:ea typeface="+mj-ea"/>
              </a:rPr>
              <a:t>___________________________________</a:t>
            </a:r>
            <a:r>
              <a:rPr lang="zh-CN" altLang="en-US" sz="2100" b="1" dirty="0">
                <a:latin typeface="+mj-ea"/>
                <a:ea typeface="+mj-ea"/>
              </a:rPr>
              <a:t>之情。</a:t>
            </a:r>
            <a:endParaRPr lang="en-US" altLang="zh-CN" sz="2100" b="1" dirty="0">
              <a:latin typeface="+mj-ea"/>
              <a:ea typeface="+mj-ea"/>
            </a:endParaRPr>
          </a:p>
        </p:txBody>
      </p:sp>
      <p:sp>
        <p:nvSpPr>
          <p:cNvPr id="4" name="文本框 3"/>
          <p:cNvSpPr txBox="1"/>
          <p:nvPr/>
        </p:nvSpPr>
        <p:spPr>
          <a:xfrm>
            <a:off x="2601069" y="1755864"/>
            <a:ext cx="2088398" cy="376238"/>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欲把西湖比西子</a:t>
            </a:r>
          </a:p>
        </p:txBody>
      </p:sp>
      <p:sp>
        <p:nvSpPr>
          <p:cNvPr id="5" name="文本框 4"/>
          <p:cNvSpPr txBox="1"/>
          <p:nvPr/>
        </p:nvSpPr>
        <p:spPr>
          <a:xfrm>
            <a:off x="4958869" y="2550739"/>
            <a:ext cx="973637" cy="376238"/>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西湖</a:t>
            </a:r>
          </a:p>
        </p:txBody>
      </p:sp>
      <p:sp>
        <p:nvSpPr>
          <p:cNvPr id="7" name="文本框 6"/>
          <p:cNvSpPr txBox="1"/>
          <p:nvPr/>
        </p:nvSpPr>
        <p:spPr>
          <a:xfrm>
            <a:off x="3573345" y="2146053"/>
            <a:ext cx="740569" cy="376238"/>
          </a:xfrm>
          <a:prstGeom prst="rect">
            <a:avLst/>
          </a:prstGeom>
          <a:noFill/>
          <a:ln w="9525">
            <a:noFill/>
          </a:ln>
        </p:spPr>
        <p:txBody>
          <a:bodyPr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西湖</a:t>
            </a:r>
          </a:p>
        </p:txBody>
      </p:sp>
      <p:sp>
        <p:nvSpPr>
          <p:cNvPr id="9" name="文本框 8"/>
          <p:cNvSpPr txBox="1"/>
          <p:nvPr/>
        </p:nvSpPr>
        <p:spPr>
          <a:xfrm>
            <a:off x="1133349" y="2916513"/>
            <a:ext cx="913070" cy="376238"/>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美丽</a:t>
            </a:r>
            <a:endParaRPr lang="en-US" altLang="zh-CN" sz="2000" b="1" dirty="0">
              <a:solidFill>
                <a:srgbClr val="FF0000"/>
              </a:solidFill>
              <a:latin typeface="宋体" panose="02010600030101010101" pitchFamily="2" charset="-122"/>
              <a:ea typeface="+mn-ea"/>
            </a:endParaRPr>
          </a:p>
        </p:txBody>
      </p:sp>
      <p:sp>
        <p:nvSpPr>
          <p:cNvPr id="10" name="文本框 9"/>
          <p:cNvSpPr txBox="1"/>
          <p:nvPr/>
        </p:nvSpPr>
        <p:spPr>
          <a:xfrm>
            <a:off x="6665945" y="2543329"/>
            <a:ext cx="1465659" cy="376238"/>
          </a:xfrm>
          <a:prstGeom prst="rect">
            <a:avLst/>
          </a:prstGeom>
          <a:noFill/>
          <a:ln w="9525">
            <a:noFill/>
          </a:ln>
        </p:spPr>
        <p:txBody>
          <a:bodyPr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西子</a:t>
            </a:r>
          </a:p>
        </p:txBody>
      </p:sp>
      <p:sp>
        <p:nvSpPr>
          <p:cNvPr id="9226" name="矩形 12"/>
          <p:cNvSpPr/>
          <p:nvPr/>
        </p:nvSpPr>
        <p:spPr>
          <a:xfrm>
            <a:off x="246880" y="419283"/>
            <a:ext cx="7506695" cy="392415"/>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zh-CN" sz="2100" b="1" dirty="0">
                <a:solidFill>
                  <a:srgbClr val="000000"/>
                </a:solidFill>
                <a:latin typeface="黑体" panose="02010609060101010101" pitchFamily="49" charset="-122"/>
                <a:ea typeface="黑体" panose="02010609060101010101" pitchFamily="49" charset="-122"/>
              </a:rPr>
              <a:t>一、</a:t>
            </a:r>
            <a:r>
              <a:rPr lang="zh-CN" altLang="en-US" sz="2100" b="1" dirty="0">
                <a:solidFill>
                  <a:srgbClr val="000000"/>
                </a:solidFill>
                <a:latin typeface="黑体" panose="02010609060101010101" pitchFamily="49" charset="-122"/>
                <a:ea typeface="黑体" panose="02010609060101010101" pitchFamily="49" charset="-122"/>
              </a:rPr>
              <a:t>先把句子补充完整，再完成填空练习。</a:t>
            </a:r>
            <a:endParaRPr lang="en-US" altLang="zh-CN" sz="2100" b="1" dirty="0">
              <a:solidFill>
                <a:srgbClr val="000000"/>
              </a:solidFill>
              <a:latin typeface="黑体" panose="02010609060101010101" pitchFamily="49" charset="-122"/>
              <a:ea typeface="黑体" panose="02010609060101010101" pitchFamily="49" charset="-122"/>
            </a:endParaRPr>
          </a:p>
        </p:txBody>
      </p:sp>
      <p:sp>
        <p:nvSpPr>
          <p:cNvPr id="11" name="文本框 3"/>
          <p:cNvSpPr txBox="1"/>
          <p:nvPr/>
        </p:nvSpPr>
        <p:spPr>
          <a:xfrm>
            <a:off x="4735761" y="1381699"/>
            <a:ext cx="2088398" cy="376238"/>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山色空蒙雨亦奇</a:t>
            </a:r>
          </a:p>
        </p:txBody>
      </p:sp>
      <p:sp>
        <p:nvSpPr>
          <p:cNvPr id="13" name="文本框 11"/>
          <p:cNvSpPr txBox="1"/>
          <p:nvPr/>
        </p:nvSpPr>
        <p:spPr>
          <a:xfrm>
            <a:off x="3886831" y="3295146"/>
            <a:ext cx="863343"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晴</a:t>
            </a:r>
          </a:p>
        </p:txBody>
      </p:sp>
      <p:sp>
        <p:nvSpPr>
          <p:cNvPr id="14" name="文本框 11"/>
          <p:cNvSpPr txBox="1"/>
          <p:nvPr/>
        </p:nvSpPr>
        <p:spPr>
          <a:xfrm>
            <a:off x="5249467" y="3287637"/>
            <a:ext cx="611882"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雨</a:t>
            </a:r>
          </a:p>
        </p:txBody>
      </p:sp>
      <p:sp>
        <p:nvSpPr>
          <p:cNvPr id="18" name="文本框 11"/>
          <p:cNvSpPr txBox="1"/>
          <p:nvPr/>
        </p:nvSpPr>
        <p:spPr>
          <a:xfrm>
            <a:off x="992800" y="3693291"/>
            <a:ext cx="4613727" cy="376834"/>
          </a:xfrm>
          <a:prstGeom prst="rect">
            <a:avLst/>
          </a:prstGeom>
          <a:noFill/>
          <a:ln w="9525">
            <a:noFill/>
          </a:ln>
        </p:spPr>
        <p:txBody>
          <a:bodyPr wrap="square" lIns="68580" tIns="34290" rIns="68580" bIns="34290">
            <a:spAutoFit/>
          </a:bodyPr>
          <a:lstStyle/>
          <a:p>
            <a:pPr fontAlgn="auto">
              <a:spcBef>
                <a:spcPts val="0"/>
              </a:spcBef>
              <a:spcAft>
                <a:spcPts val="0"/>
              </a:spcAft>
              <a:defRPr/>
            </a:pPr>
            <a:r>
              <a:rPr lang="zh-CN" altLang="en-US" sz="2000" b="1" dirty="0">
                <a:solidFill>
                  <a:srgbClr val="FF0000"/>
                </a:solidFill>
                <a:latin typeface="宋体" panose="02010600030101010101" pitchFamily="2" charset="-122"/>
                <a:ea typeface="+mn-ea"/>
              </a:rPr>
              <a:t>对西湖的赞美和对大自然的热爱 </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500"/>
                                        <p:tgtEl>
                                          <p:spTgt spid="10"/>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500"/>
                                        <p:tgtEl>
                                          <p:spTgt spid="13"/>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down)">
                                      <p:cBhvr>
                                        <p:cTn id="30" dur="500"/>
                                        <p:tgtEl>
                                          <p:spTgt spid="14"/>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down)">
                                      <p:cBhvr>
                                        <p:cTn id="3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9" grpId="0"/>
      <p:bldP spid="10" grpId="0"/>
      <p:bldP spid="11" grpId="0"/>
      <p:bldP spid="13" grpId="0"/>
      <p:bldP spid="14" grpId="0"/>
      <p:bldP spid="18"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111</TotalTime>
  <Words>1865</Words>
  <Application>Microsoft Office PowerPoint</Application>
  <PresentationFormat>全屏显示(16:9)</PresentationFormat>
  <Paragraphs>190</Paragraphs>
  <Slides>25</Slides>
  <Notes>0</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Microsoft</cp:lastModifiedBy>
  <cp:revision>405</cp:revision>
  <dcterms:created xsi:type="dcterms:W3CDTF">2017-08-03T09:01:00Z</dcterms:created>
  <dcterms:modified xsi:type="dcterms:W3CDTF">2021-07-19T07:28:31Z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