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2"/>
    <p:sldId id="315" r:id="rId3"/>
    <p:sldId id="316" r:id="rId4"/>
    <p:sldId id="317" r:id="rId5"/>
    <p:sldId id="280" r:id="rId6"/>
    <p:sldId id="319" r:id="rId7"/>
    <p:sldId id="320" r:id="rId8"/>
    <p:sldId id="313" r:id="rId9"/>
    <p:sldId id="322" r:id="rId10"/>
    <p:sldId id="327" r:id="rId11"/>
    <p:sldId id="324" r:id="rId12"/>
    <p:sldId id="326" r:id="rId13"/>
    <p:sldId id="325" r:id="rId14"/>
    <p:sldId id="328" r:id="rId15"/>
    <p:sldId id="276" r:id="rId16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990000"/>
    <a:srgbClr val="202020"/>
    <a:srgbClr val="323232"/>
    <a:srgbClr val="CC3300"/>
    <a:srgbClr val="CC0000"/>
    <a:srgbClr val="FF33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06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2F2F2"/>
            </a:gs>
            <a:gs pos="100000">
              <a:schemeClr val="bg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202020"/>
          </a:solidFill>
          <a:latin typeface="微软雅黑" panose="020B0503020204020204" charset="-122"/>
          <a:ea typeface="微软雅黑" panose="020B0503020204020204" charset="-122"/>
        </a:defRPr>
      </a:lvl9pPr>
    </p:titleStyle>
    <p:bodyStyle>
      <a:lvl1pPr marL="171450" indent="-171450" algn="l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SzPct val="75000"/>
        <a:buFont typeface="Arial" panose="020B0604020202020204" pitchFamily="34" charset="0"/>
        <a:buChar char="•"/>
        <a:defRPr sz="2100" kern="1200">
          <a:solidFill>
            <a:srgbClr val="262626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431006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•"/>
        <a:defRPr sz="1700" kern="1200">
          <a:solidFill>
            <a:srgbClr val="404040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754856" indent="-171450" algn="l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‒"/>
        <a:defRPr sz="1500" kern="1200">
          <a:solidFill>
            <a:srgbClr val="595959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133475" indent="-171450" algn="l" rtl="0" eaLnBrk="0" fontAlgn="base" hangingPunct="0"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4573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SzPct val="75000"/>
        <a:buFont typeface="Arial" panose="020B0604020202020204" pitchFamily="34" charset="0"/>
        <a:buChar char="˃"/>
        <a:defRPr kern="1200">
          <a:solidFill>
            <a:srgbClr val="7F7F7F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8"/>
          <p:cNvSpPr txBox="1"/>
          <p:nvPr/>
        </p:nvSpPr>
        <p:spPr>
          <a:xfrm>
            <a:off x="783252" y="1799104"/>
            <a:ext cx="7577496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600" b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标点符号专项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56000">
                <a:schemeClr val="bg1"/>
              </a:gs>
              <a:gs pos="99000">
                <a:schemeClr val="bg1">
                  <a:alpha val="0"/>
                </a:schemeClr>
              </a:gs>
              <a:gs pos="84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5496" y="91777"/>
            <a:ext cx="175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语文    三年级    上册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28758" y="727224"/>
            <a:ext cx="8408842" cy="347941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可是，这是世界上最容易的事！你听我叫：哞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还有比这更好听的叫声吗？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我国东北的小兴安岭，有数不清的红松、白桦、栎树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几百里连成一片，就像绿色的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海洋。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滴滴答答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所有的树林，树林里的每片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树叶。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34637" y="1767850"/>
            <a:ext cx="8636794" cy="243297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小胖子，像圆球，说完一句就停留 → 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   ) 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蝌蚪，尾巴弯，暂时游在句中间 → 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  ) 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姑娘，爱跳舞，喜欢分开同类词 → 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    ) 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只眼，张得大，遇它就有许多话 → 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     )                        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6396" y="297674"/>
            <a:ext cx="2017253" cy="62144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038" y="1066233"/>
            <a:ext cx="831156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一、填填看，以下所指各是哪一种标点符号？ </a:t>
            </a:r>
          </a:p>
        </p:txBody>
      </p:sp>
      <p:sp>
        <p:nvSpPr>
          <p:cNvPr id="8" name="文本框 3"/>
          <p:cNvSpPr txBox="1"/>
          <p:nvPr/>
        </p:nvSpPr>
        <p:spPr>
          <a:xfrm>
            <a:off x="7673292" y="1782325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句号</a:t>
            </a:r>
          </a:p>
        </p:txBody>
      </p:sp>
      <p:sp>
        <p:nvSpPr>
          <p:cNvPr id="10" name="文本框 3"/>
          <p:cNvSpPr txBox="1"/>
          <p:nvPr/>
        </p:nvSpPr>
        <p:spPr>
          <a:xfrm>
            <a:off x="7702320" y="2388372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逗号</a:t>
            </a:r>
          </a:p>
        </p:txBody>
      </p:sp>
      <p:sp>
        <p:nvSpPr>
          <p:cNvPr id="11" name="文本框 3"/>
          <p:cNvSpPr txBox="1"/>
          <p:nvPr/>
        </p:nvSpPr>
        <p:spPr>
          <a:xfrm>
            <a:off x="7702320" y="2964827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分号</a:t>
            </a:r>
          </a:p>
        </p:txBody>
      </p:sp>
      <p:sp>
        <p:nvSpPr>
          <p:cNvPr id="12" name="文本框 3"/>
          <p:cNvSpPr txBox="1"/>
          <p:nvPr/>
        </p:nvSpPr>
        <p:spPr>
          <a:xfrm>
            <a:off x="7702320" y="3552134"/>
            <a:ext cx="120940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冒号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97499" y="827143"/>
            <a:ext cx="8417101" cy="36887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芬奇这个人你应该听说过吧  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华老师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接着说  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怎么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会没听过呢  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我接着说  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芬奇是伟大的艺术家  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画的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最后的晚餐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蒙娜丽莎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》  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成了全世界人民非常喜欢的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名画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老师竖起大拇指对我说  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没错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看来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你知道的还挺多的   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但是   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芬奇的成功并不是偶然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602" y="231394"/>
            <a:ext cx="611312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二、给下列对话填上正确的标点符号。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552483" y="799736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</a:p>
        </p:txBody>
      </p:sp>
      <p:sp>
        <p:nvSpPr>
          <p:cNvPr id="8" name="文本框 3"/>
          <p:cNvSpPr txBox="1"/>
          <p:nvPr/>
        </p:nvSpPr>
        <p:spPr>
          <a:xfrm>
            <a:off x="6526690" y="82215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？”</a:t>
            </a:r>
          </a:p>
        </p:txBody>
      </p:sp>
      <p:sp>
        <p:nvSpPr>
          <p:cNvPr id="9" name="文本框 3"/>
          <p:cNvSpPr txBox="1"/>
          <p:nvPr/>
        </p:nvSpPr>
        <p:spPr>
          <a:xfrm>
            <a:off x="1706106" y="1322422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</a:p>
        </p:txBody>
      </p:sp>
      <p:sp>
        <p:nvSpPr>
          <p:cNvPr id="11" name="文本框 3"/>
          <p:cNvSpPr txBox="1"/>
          <p:nvPr/>
        </p:nvSpPr>
        <p:spPr>
          <a:xfrm>
            <a:off x="537920" y="1801357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</a:t>
            </a:r>
          </a:p>
        </p:txBody>
      </p:sp>
      <p:sp>
        <p:nvSpPr>
          <p:cNvPr id="12" name="文本框 3"/>
          <p:cNvSpPr txBox="1"/>
          <p:nvPr/>
        </p:nvSpPr>
        <p:spPr>
          <a:xfrm>
            <a:off x="3651218" y="1826095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？”</a:t>
            </a:r>
          </a:p>
        </p:txBody>
      </p:sp>
      <p:sp>
        <p:nvSpPr>
          <p:cNvPr id="13" name="文本框 3"/>
          <p:cNvSpPr txBox="1"/>
          <p:nvPr/>
        </p:nvSpPr>
        <p:spPr>
          <a:xfrm>
            <a:off x="5963679" y="1853009"/>
            <a:ext cx="1311457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，“</a:t>
            </a:r>
          </a:p>
        </p:txBody>
      </p:sp>
      <p:sp>
        <p:nvSpPr>
          <p:cNvPr id="15" name="文本框 3"/>
          <p:cNvSpPr txBox="1"/>
          <p:nvPr/>
        </p:nvSpPr>
        <p:spPr>
          <a:xfrm>
            <a:off x="3445739" y="2358267"/>
            <a:ext cx="783112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</a:p>
        </p:txBody>
      </p:sp>
      <p:sp>
        <p:nvSpPr>
          <p:cNvPr id="16" name="文本框 3"/>
          <p:cNvSpPr txBox="1"/>
          <p:nvPr/>
        </p:nvSpPr>
        <p:spPr>
          <a:xfrm>
            <a:off x="2652612" y="2885942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</a:p>
        </p:txBody>
      </p:sp>
      <p:sp>
        <p:nvSpPr>
          <p:cNvPr id="17" name="文本框 3"/>
          <p:cNvSpPr txBox="1"/>
          <p:nvPr/>
        </p:nvSpPr>
        <p:spPr>
          <a:xfrm>
            <a:off x="8073752" y="286190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。”</a:t>
            </a:r>
          </a:p>
        </p:txBody>
      </p:sp>
      <p:sp>
        <p:nvSpPr>
          <p:cNvPr id="18" name="文本框 3"/>
          <p:cNvSpPr txBox="1"/>
          <p:nvPr/>
        </p:nvSpPr>
        <p:spPr>
          <a:xfrm>
            <a:off x="4137598" y="3378200"/>
            <a:ext cx="981086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：“</a:t>
            </a:r>
          </a:p>
        </p:txBody>
      </p:sp>
      <p:sp>
        <p:nvSpPr>
          <p:cNvPr id="19" name="文本框 3"/>
          <p:cNvSpPr txBox="1"/>
          <p:nvPr/>
        </p:nvSpPr>
        <p:spPr>
          <a:xfrm>
            <a:off x="5872084" y="3386449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</a:p>
        </p:txBody>
      </p:sp>
      <p:sp>
        <p:nvSpPr>
          <p:cNvPr id="20" name="文本框 3"/>
          <p:cNvSpPr txBox="1"/>
          <p:nvPr/>
        </p:nvSpPr>
        <p:spPr>
          <a:xfrm>
            <a:off x="2367862" y="3861273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581511" y="827143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539363" y="856171"/>
            <a:ext cx="763677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677078" y="1364342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52434" y="1857999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47657" y="1869600"/>
            <a:ext cx="735426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934651" y="1884456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540868" y="1887369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445739" y="2392285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561153" y="2929938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079700" y="2885942"/>
            <a:ext cx="735426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163410" y="3425217"/>
            <a:ext cx="840045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919356" y="3429491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358532" y="3918874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"/>
          <p:cNvSpPr txBox="1"/>
          <p:nvPr/>
        </p:nvSpPr>
        <p:spPr>
          <a:xfrm>
            <a:off x="3612273" y="3885565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，</a:t>
            </a:r>
          </a:p>
        </p:txBody>
      </p:sp>
      <p:sp>
        <p:nvSpPr>
          <p:cNvPr id="36" name="矩形 35"/>
          <p:cNvSpPr/>
          <p:nvPr/>
        </p:nvSpPr>
        <p:spPr>
          <a:xfrm>
            <a:off x="3621445" y="3928607"/>
            <a:ext cx="494148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"/>
          <p:cNvSpPr txBox="1"/>
          <p:nvPr/>
        </p:nvSpPr>
        <p:spPr>
          <a:xfrm>
            <a:off x="8384943" y="3861269"/>
            <a:ext cx="776351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。”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97616" y="3895287"/>
            <a:ext cx="763677" cy="493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3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32493" y="869988"/>
            <a:ext cx="8240007" cy="40580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人们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都说：“桂林山水甲天下”。（  ） 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这个养殖场里什么鸟都有：珍珠鸟，天鹅，角鸡，鹁鸪，孔雀。  （  ） 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贝多芬花了一夜的功夫，才把刚才弹的曲子：月光曲记录下来。  （  ） 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为什么昨天答应得好好的？今天又反悔了呢？（  ） 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西子湖畔风景优美！    （  ） 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当老师问：“学数学最怕什么？”的时候，大家异口同声回答粗心！（  ）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57587" y="900108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2233624" y="1747572"/>
            <a:ext cx="616855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7107286" y="3060751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261264" y="2618045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4314033" y="3510331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√</a:t>
            </a:r>
          </a:p>
        </p:txBody>
      </p:sp>
      <p:sp>
        <p:nvSpPr>
          <p:cNvPr id="11" name="文本框 3"/>
          <p:cNvSpPr txBox="1"/>
          <p:nvPr/>
        </p:nvSpPr>
        <p:spPr>
          <a:xfrm>
            <a:off x="2565019" y="4368105"/>
            <a:ext cx="47422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728" y="385498"/>
            <a:ext cx="8361872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三、判断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下列句子标点符号，对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的画“√”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，错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的画“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×”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6293" y="783767"/>
            <a:ext cx="8636794" cy="413709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表示意思递进    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表示意思转折 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表示声音延长    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D.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表示解释说明 </a:t>
            </a: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①我气恼，我愤恨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怎么一生下来就是兔唇！（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我用手里的钢笔在作业本上“嗤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地划了一道。（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托德简直是个傻瓜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天生的傻瓜。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5763" indent="-3857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我还给他母亲做了一套丧服呢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可是后来他的母亲并没有死。（   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8296604" y="1834669"/>
            <a:ext cx="616855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3327168" y="4369925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119608" y="2852314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C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7023466" y="3347917"/>
            <a:ext cx="47422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4000" y="229951"/>
            <a:ext cx="476250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四、破折号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的用法我知道。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13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8717" y="1793102"/>
            <a:ext cx="8636794" cy="2669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于是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他壮着胆子站起来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先生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您刚才让我背的这段书是什么意思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请您给我讲讲吧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孙中山笑了笑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学问学问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不懂就要问。为了弄清楚道理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就是挨打也值得。”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蚂蚁队长命令年龄最小的一只蚂蚁：“这点儿奶酪渣是刚才弄掉的，丢了可惜，你吃掉它吧！”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188824" y="466751"/>
            <a:ext cx="8897120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说话人在前，说的话在后。这是我们最常遇到的一种情况，也是最简单的：只要在“说话人说”的后面加上冒号，然后用引号将他说的话引起来就可以了。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75148" y="1811136"/>
            <a:ext cx="8636794" cy="27284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“等等，老屋！”一个小小的声音在它门前响起，“再过一个晚上，行吗？今天晚上有暴风雨，我找不到一个安心睡觉的地方。”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等等，老屋！”一个小极了的声音在它门前响起，不注意根本听不到，“请再站一会儿吧，我肚子好饿好饿，外面的树被砍光了，我找不到一个安心织网抓虫的地方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246880" y="485052"/>
            <a:ext cx="8490894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二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在中间，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说的话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在前后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。这种情况一般用于说的话比较长，并且话有两层意思的情况。说话人的话仍然是用引号引起来，不过要记得，“说话人说”的后面可是用逗号的。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43205" y="2000173"/>
            <a:ext cx="8381478" cy="213750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238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救命啊！救命啊！”红头拼命地叫起来。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38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那我马上就会死掉。”红头哭起来。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38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好了，我到了倒下的时候了！”它自言自语着，准备往旁边倒去。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12"/>
          <p:cNvSpPr/>
          <p:nvPr/>
        </p:nvSpPr>
        <p:spPr>
          <a:xfrm>
            <a:off x="414178" y="484785"/>
            <a:ext cx="8265364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三</a:t>
            </a: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说话人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在后面，说的话在前面。这种情况下，“说话人说”的后面直接用句号。因为，这是一句话的结束。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48"/>
          <p:cNvSpPr txBox="1"/>
          <p:nvPr/>
        </p:nvSpPr>
        <p:spPr>
          <a:xfrm>
            <a:off x="2514601" y="1749667"/>
            <a:ext cx="4648200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复习感叹号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63406" y="896678"/>
            <a:ext cx="7920000" cy="612000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010" tIns="375559" rIns="549549" bIns="483223" numCol="1" spcCol="1270" anchor="ctr" anchorCtr="0">
            <a:noAutofit/>
          </a:bodyPr>
          <a:lstStyle/>
          <a:p>
            <a:pPr lvl="0" algn="l" defTabSz="93345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smtClean="0"/>
              <a:t>1.</a:t>
            </a:r>
            <a:r>
              <a:rPr lang="zh-CN" sz="2800" b="1" kern="1200" smtClean="0"/>
              <a:t>表示强烈的感情。  </a:t>
            </a:r>
            <a:endParaRPr lang="zh-CN" sz="2800" kern="1200"/>
          </a:p>
        </p:txBody>
      </p:sp>
      <p:sp>
        <p:nvSpPr>
          <p:cNvPr id="5" name="矩形 4"/>
          <p:cNvSpPr/>
          <p:nvPr/>
        </p:nvSpPr>
        <p:spPr>
          <a:xfrm>
            <a:off x="563406" y="1669279"/>
            <a:ext cx="7920000" cy="612000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0010" tIns="375559" rIns="549549" bIns="483223" numCol="1" spcCol="1270" anchor="ctr" anchorCtr="0">
            <a:noAutofit/>
          </a:bodyPr>
          <a:lstStyle/>
          <a:p>
            <a:pPr lvl="0" algn="l" defTabSz="933450" rtl="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kern="1200" dirty="0" smtClean="0"/>
              <a:t>2.</a:t>
            </a:r>
            <a:r>
              <a:rPr lang="zh-CN" sz="2800" b="1" kern="1200" dirty="0" smtClean="0"/>
              <a:t>表示感叹句末尾的停顿。  </a:t>
            </a:r>
            <a:endParaRPr lang="zh-CN" sz="2800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563406" y="2280768"/>
            <a:ext cx="7920000" cy="2344646"/>
          </a:xfrm>
          <a:custGeom>
            <a:avLst/>
            <a:gdLst>
              <a:gd name="connsiteX0" fmla="*/ 0 w 3749914"/>
              <a:gd name="connsiteY0" fmla="*/ 0 h 2638725"/>
              <a:gd name="connsiteX1" fmla="*/ 3749914 w 3749914"/>
              <a:gd name="connsiteY1" fmla="*/ 0 h 2638725"/>
              <a:gd name="connsiteX2" fmla="*/ 3749914 w 3749914"/>
              <a:gd name="connsiteY2" fmla="*/ 2638725 h 2638725"/>
              <a:gd name="connsiteX3" fmla="*/ 0 w 3749914"/>
              <a:gd name="connsiteY3" fmla="*/ 2638725 h 2638725"/>
              <a:gd name="connsiteX4" fmla="*/ 0 w 3749914"/>
              <a:gd name="connsiteY4" fmla="*/ 0 h 263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9914" h="2638725">
                <a:moveTo>
                  <a:pt x="0" y="0"/>
                </a:moveTo>
                <a:lnTo>
                  <a:pt x="3749914" y="0"/>
                </a:lnTo>
                <a:lnTo>
                  <a:pt x="3749914" y="2638725"/>
                </a:lnTo>
                <a:lnTo>
                  <a:pt x="0" y="263872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t" anchorCtr="0">
            <a:noAutofit/>
          </a:bodyPr>
          <a:lstStyle/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①表示感叹句末尾的停顿。     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②语气很重、很强烈的祈使句也用叹号。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③语气强烈的反问句后也用叹号。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④语气强烈的独词句、非主谓句和带有强烈感情的感叹词，都可用叹号。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⑤在称呼语、应答词和象声词后面，标语口号的末尾，如果带有强烈感情，也都用感叹号。 </a:t>
            </a:r>
            <a:endParaRPr lang="zh-CN" kern="1200" dirty="0"/>
          </a:p>
          <a:p>
            <a:pPr lvl="0" algn="l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b="1" kern="1200" dirty="0" smtClean="0"/>
              <a:t>⑥感叹句如果有成分倒置，句末感叹号也应放在句末。</a:t>
            </a:r>
            <a:r>
              <a:rPr lang="en-US" b="1" kern="1200" dirty="0" smtClean="0"/>
              <a:t>                                                             </a:t>
            </a:r>
            <a:endParaRPr lang="zh-CN" kern="1200" dirty="0"/>
          </a:p>
        </p:txBody>
      </p:sp>
      <p:sp>
        <p:nvSpPr>
          <p:cNvPr id="9226" name="矩形 12"/>
          <p:cNvSpPr/>
          <p:nvPr/>
        </p:nvSpPr>
        <p:spPr>
          <a:xfrm>
            <a:off x="274782" y="258161"/>
            <a:ext cx="3097068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感叹号的作用</a:t>
            </a:r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56923" y="488514"/>
            <a:ext cx="8507677" cy="43581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老屋说：“再见！好了，我到了倒下的时候了！” 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对一根胡子来说，果酱是多么好的营养品啊！ 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多么可爱的草地！多么有趣的蒲公英！ 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他们的歌声好像告诉我们：“我在歌唱，我很快乐！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295526" y="1732429"/>
            <a:ext cx="4457700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复习破折号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5606" y="1059679"/>
            <a:ext cx="8491694" cy="3398021"/>
            <a:chOff x="385606" y="1059679"/>
            <a:chExt cx="8491694" cy="3398021"/>
          </a:xfrm>
        </p:grpSpPr>
        <p:sp>
          <p:nvSpPr>
            <p:cNvPr id="5" name="矩形 4"/>
            <p:cNvSpPr/>
            <p:nvPr/>
          </p:nvSpPr>
          <p:spPr>
            <a:xfrm>
              <a:off x="385606" y="1059679"/>
              <a:ext cx="8491694" cy="61200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0010" tIns="375559" rIns="549549" bIns="483223" numCol="1" spcCol="1270" anchor="ctr" anchorCtr="0">
              <a:noAutofit/>
            </a:bodyPr>
            <a:lstStyle/>
            <a:p>
              <a:pPr lvl="0" defTabSz="933450">
                <a:lnSpc>
                  <a:spcPct val="150000"/>
                </a:lnSpc>
                <a:spcAft>
                  <a:spcPct val="35000"/>
                </a:spcAft>
              </a:pPr>
              <a:r>
                <a:rPr lang="zh-CN" altLang="en-US" sz="2800" b="1" dirty="0"/>
                <a:t>一般地说，遇到下列诸情况需要用省略号：</a:t>
              </a: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85606" y="1671168"/>
              <a:ext cx="8491694" cy="2786532"/>
            </a:xfrm>
            <a:custGeom>
              <a:avLst/>
              <a:gdLst>
                <a:gd name="connsiteX0" fmla="*/ 0 w 3749914"/>
                <a:gd name="connsiteY0" fmla="*/ 0 h 2638725"/>
                <a:gd name="connsiteX1" fmla="*/ 3749914 w 3749914"/>
                <a:gd name="connsiteY1" fmla="*/ 0 h 2638725"/>
                <a:gd name="connsiteX2" fmla="*/ 3749914 w 3749914"/>
                <a:gd name="connsiteY2" fmla="*/ 2638725 h 2638725"/>
                <a:gd name="connsiteX3" fmla="*/ 0 w 3749914"/>
                <a:gd name="connsiteY3" fmla="*/ 2638725 h 2638725"/>
                <a:gd name="connsiteX4" fmla="*/ 0 w 3749914"/>
                <a:gd name="connsiteY4" fmla="*/ 0 h 263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49914" h="2638725">
                  <a:moveTo>
                    <a:pt x="0" y="0"/>
                  </a:moveTo>
                  <a:lnTo>
                    <a:pt x="3749914" y="0"/>
                  </a:lnTo>
                  <a:lnTo>
                    <a:pt x="3749914" y="2638725"/>
                  </a:lnTo>
                  <a:lnTo>
                    <a:pt x="0" y="26387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t" anchorCtr="0">
              <a:noAutofit/>
            </a:bodyPr>
            <a:lstStyle/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1</a:t>
              </a:r>
              <a:r>
                <a:rPr lang="zh-CN" altLang="en-US" sz="2400" b="1" dirty="0"/>
                <a:t>）表示引文的省略；   </a:t>
              </a:r>
              <a:r>
                <a:rPr lang="zh-CN" altLang="en-US" sz="2400" b="1" dirty="0" smtClean="0"/>
                <a:t>          </a:t>
              </a:r>
              <a:r>
                <a:rPr lang="zh-CN" altLang="en-US" sz="2400" b="1" dirty="0"/>
                <a:t>（</a:t>
              </a:r>
              <a:r>
                <a:rPr lang="en-US" altLang="zh-CN" sz="2400" b="1" dirty="0"/>
                <a:t>2</a:t>
              </a:r>
              <a:r>
                <a:rPr lang="zh-CN" altLang="en-US" sz="2400" b="1" dirty="0"/>
                <a:t>）表示列举的省略；</a:t>
              </a:r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3</a:t>
              </a:r>
              <a:r>
                <a:rPr lang="zh-CN" altLang="en-US" sz="2400" b="1" dirty="0"/>
                <a:t>）表示重复语句的省略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4</a:t>
              </a:r>
              <a:r>
                <a:rPr lang="zh-CN" altLang="en-US" sz="2400" b="1" dirty="0"/>
                <a:t>）表示说话断断续续的省略；</a:t>
              </a:r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5</a:t>
              </a:r>
              <a:r>
                <a:rPr lang="zh-CN" altLang="en-US" sz="2400" b="1" dirty="0"/>
                <a:t>）表示意在言外的省略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6</a:t>
              </a:r>
              <a:r>
                <a:rPr lang="zh-CN" altLang="en-US" sz="2400" b="1" dirty="0"/>
                <a:t>）表示语意难尽的省略；</a:t>
              </a:r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7</a:t>
              </a:r>
              <a:r>
                <a:rPr lang="zh-CN" altLang="en-US" sz="2400" b="1" dirty="0"/>
                <a:t>）表示语言中断的省略</a:t>
              </a:r>
              <a:r>
                <a:rPr lang="zh-CN" altLang="en-US" sz="2400" b="1" dirty="0" smtClean="0"/>
                <a:t>；    （</a:t>
              </a:r>
              <a:r>
                <a:rPr lang="en-US" altLang="zh-CN" sz="2400" b="1" dirty="0"/>
                <a:t>8</a:t>
              </a:r>
              <a:r>
                <a:rPr lang="zh-CN" altLang="en-US" sz="2400" b="1" dirty="0"/>
                <a:t>）表示含糊其辞的省略；</a:t>
              </a:r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9</a:t>
              </a:r>
              <a:r>
                <a:rPr lang="zh-CN" altLang="en-US" sz="2400" b="1" dirty="0"/>
                <a:t>）表示沉默的省略；    </a:t>
              </a:r>
              <a:r>
                <a:rPr lang="zh-CN" altLang="en-US" sz="2400" b="1" dirty="0" smtClean="0"/>
                <a:t>         （</a:t>
              </a:r>
              <a:r>
                <a:rPr lang="en-US" altLang="zh-CN" sz="2400" b="1" dirty="0"/>
                <a:t>10</a:t>
              </a:r>
              <a:r>
                <a:rPr lang="zh-CN" altLang="en-US" sz="2400" b="1" dirty="0"/>
                <a:t>）表示数字延续的省略；</a:t>
              </a:r>
            </a:p>
            <a:p>
              <a:pPr lvl="0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 b="1" dirty="0"/>
                <a:t>（</a:t>
              </a:r>
              <a:r>
                <a:rPr lang="en-US" altLang="zh-CN" sz="2400" b="1" dirty="0"/>
                <a:t>11</a:t>
              </a:r>
              <a:r>
                <a:rPr lang="zh-CN" altLang="en-US" sz="2400" b="1" dirty="0"/>
                <a:t>）表示语音延长的省略。 </a:t>
              </a:r>
            </a:p>
          </p:txBody>
        </p:sp>
      </p:grpSp>
      <p:sp>
        <p:nvSpPr>
          <p:cNvPr id="8" name="矩形 12"/>
          <p:cNvSpPr/>
          <p:nvPr/>
        </p:nvSpPr>
        <p:spPr>
          <a:xfrm>
            <a:off x="274782" y="270861"/>
            <a:ext cx="3097068" cy="56169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省略号的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作用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733</Words>
  <Application>Microsoft Office PowerPoint</Application>
  <PresentationFormat>全屏显示(16:9)</PresentationFormat>
  <Paragraphs>93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491</cp:revision>
  <dcterms:created xsi:type="dcterms:W3CDTF">2017-08-03T09:01:00Z</dcterms:created>
  <dcterms:modified xsi:type="dcterms:W3CDTF">2021-05-13T01:21:10Z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