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258" r:id="rId2"/>
    <p:sldId id="322" r:id="rId3"/>
    <p:sldId id="305" r:id="rId4"/>
    <p:sldId id="259" r:id="rId5"/>
    <p:sldId id="260" r:id="rId6"/>
    <p:sldId id="308" r:id="rId7"/>
    <p:sldId id="331" r:id="rId8"/>
    <p:sldId id="323" r:id="rId9"/>
    <p:sldId id="333" r:id="rId10"/>
    <p:sldId id="261" r:id="rId11"/>
    <p:sldId id="262" r:id="rId12"/>
    <p:sldId id="293" r:id="rId13"/>
    <p:sldId id="265" r:id="rId14"/>
    <p:sldId id="332" r:id="rId15"/>
    <p:sldId id="317" r:id="rId16"/>
    <p:sldId id="348" r:id="rId17"/>
    <p:sldId id="337" r:id="rId18"/>
    <p:sldId id="264" r:id="rId19"/>
    <p:sldId id="295" r:id="rId20"/>
    <p:sldId id="321" r:id="rId21"/>
    <p:sldId id="267" r:id="rId22"/>
    <p:sldId id="303" r:id="rId23"/>
    <p:sldId id="268" r:id="rId24"/>
    <p:sldId id="297" r:id="rId25"/>
    <p:sldId id="347" r:id="rId26"/>
    <p:sldId id="266" r:id="rId27"/>
    <p:sldId id="318" r:id="rId28"/>
    <p:sldId id="325" r:id="rId29"/>
    <p:sldId id="334" r:id="rId30"/>
    <p:sldId id="338" r:id="rId31"/>
    <p:sldId id="269" r:id="rId32"/>
    <p:sldId id="326" r:id="rId33"/>
    <p:sldId id="270" r:id="rId34"/>
    <p:sldId id="271" r:id="rId35"/>
    <p:sldId id="272" r:id="rId36"/>
    <p:sldId id="273" r:id="rId37"/>
    <p:sldId id="274" r:id="rId38"/>
    <p:sldId id="299" r:id="rId39"/>
    <p:sldId id="319" r:id="rId40"/>
    <p:sldId id="340" r:id="rId41"/>
    <p:sldId id="341" r:id="rId42"/>
    <p:sldId id="342" r:id="rId43"/>
    <p:sldId id="343" r:id="rId44"/>
    <p:sldId id="339" r:id="rId45"/>
    <p:sldId id="279" r:id="rId46"/>
    <p:sldId id="280" r:id="rId47"/>
    <p:sldId id="282" r:id="rId48"/>
    <p:sldId id="283" r:id="rId49"/>
    <p:sldId id="329" r:id="rId50"/>
    <p:sldId id="349" r:id="rId51"/>
    <p:sldId id="292" r:id="rId5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1" autoAdjust="0"/>
    <p:restoredTop sz="94660"/>
  </p:normalViewPr>
  <p:slideViewPr>
    <p:cSldViewPr>
      <p:cViewPr>
        <p:scale>
          <a:sx n="100" d="100"/>
          <a:sy n="100" d="100"/>
        </p:scale>
        <p:origin x="-1860" y="-7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488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第七单元复习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2"/>
          <p:cNvSpPr txBox="1"/>
          <p:nvPr/>
        </p:nvSpPr>
        <p:spPr>
          <a:xfrm>
            <a:off x="189166" y="109163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三年级    上册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0" y="699542"/>
            <a:ext cx="9144000" cy="3174523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3614" y="755069"/>
            <a:ext cx="88924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美妙  演奏  高远  感受  温柔  激动  音乐家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合奏  乐曲  充满  乐器  雨滴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滴答  所有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河流  轻快  父亲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轻声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童年  雾蒙蒙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生怕  惊动  气息  总是  抖动  露水  呼吸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时刻  猎人  翅膀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36512" y="4608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224136" y="3939902"/>
            <a:ext cx="6444208" cy="1042721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解析：进行词语积累时要注意读准字音，熟记字形，理解词意。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59832" y="33950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《大自然的声音》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52" y="1185595"/>
            <a:ext cx="80979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敲敲打打：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比喻用言语刺激人。课文是指小雨滴下落的动作。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539552" y="2175704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波澜壮阔：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原形容水面辽阔，现比喻声势雄壮或规模宏大。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539552" y="3201819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叽叽喳喳：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形容杂乱细碎的声音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又作唧唧喳喳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比喻人多嘈杂使人厌恶的现象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给人一种厌烦的感觉。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01950" y="50337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《父亲、树林和鸟》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3303" y="1485082"/>
            <a:ext cx="73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凝神静气：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使精神凝聚，使心气平和。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1059582"/>
            <a:ext cx="1872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AABB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式</a:t>
            </a:r>
            <a:endParaRPr lang="zh-CN" altLang="en-US" sz="3200" dirty="0"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25411" y="105958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敲敲打打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44008" y="105958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叽叽喳喳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2023417"/>
            <a:ext cx="1872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j-ea"/>
                <a:ea typeface="+mj-ea"/>
              </a:rPr>
              <a:t>神态描写</a:t>
            </a:r>
            <a:endParaRPr lang="zh-CN" altLang="en-US" sz="3200" dirty="0">
              <a:latin typeface="+mj-ea"/>
              <a:ea typeface="+mj-ea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667439" y="202341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凝神静气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6588224" y="105958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浩浩荡荡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横卷形 23"/>
          <p:cNvSpPr/>
          <p:nvPr/>
        </p:nvSpPr>
        <p:spPr>
          <a:xfrm>
            <a:off x="681203" y="3147814"/>
            <a:ext cx="7789956" cy="13029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四</a:t>
            </a:r>
            <a:r>
              <a:rPr lang="zh-CN" altLang="en-US" sz="2400" dirty="0">
                <a:solidFill>
                  <a:srgbClr val="FF0000"/>
                </a:solidFill>
              </a:rPr>
              <a:t>字词语常以仿写词语、根据意思写词语等题型出现，这需要我们掌握词语特点并理解词语意思。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4016" y="1404632"/>
            <a:ext cx="8892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当狂风吹起，整座森林都激动起来，合奏出一首雄伟的乐曲，那声音充满力量，令人感受到大自然的威力。（    ）（    ） 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鸟最快活的时刻，飞离树枝的那一瞬间，容易被猎人打中。 （    ）（    ） 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64722" y="264375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544" y="2628768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3708" y="3822924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3868" y="382292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刹那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04" y="870649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一、读句子，给带点的词语找近义词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166916" y="24833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44962" y="169266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8118324" y="168972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1403648" y="349286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5940152" y="342085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898" y="52882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二、补充词语，并选词填空。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118230"/>
            <a:ext cx="85026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恍然（    ）（    ）    凝神（    ）（    ）   （    ）澜（    ）阔    一本（    ）（    ）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形容态度庄重严肃，郑重其事。（          ） 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比喻声势雄伟或规模宏大。（          ） 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20359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120359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120359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120359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479" y="184203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2671" y="184203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8648" y="186108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38333" y="186108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0192" y="249974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一本正经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0112" y="312865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波澜壮阔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2907" y="66081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三、连一连。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1275606"/>
            <a:ext cx="489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雄伟的        音乐会       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热闹的        气息      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浓浓的        树林         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幽深的        乐曲  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458648" y="1713774"/>
            <a:ext cx="1533483" cy="21686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3475196" y="1707654"/>
            <a:ext cx="1629326" cy="76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446730" y="2427734"/>
            <a:ext cx="1629326" cy="76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3522843" y="3131522"/>
            <a:ext cx="1481205" cy="76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3425" y="1188720"/>
            <a:ext cx="74409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2"/>
          <p:cNvSpPr txBox="1"/>
          <p:nvPr/>
        </p:nvSpPr>
        <p:spPr>
          <a:xfrm>
            <a:off x="1080120" y="2211710"/>
            <a:ext cx="810039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动物是大自然的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歌手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（《大自然的声音》）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6592" y="627534"/>
            <a:ext cx="914400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风，也是大自然的音乐家。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1728192" y="1203598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-635" y="1203325"/>
            <a:ext cx="1332230" cy="60007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848727" y="1323448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987824" y="2715766"/>
            <a:ext cx="23762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989278" y="3365853"/>
            <a:ext cx="7111114" cy="1150113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这三句话分别把风、水、动物比作大自然的音乐家，说明大自然的声音很美妙，而且无处不在。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116632" y="1419622"/>
            <a:ext cx="914400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水，也是大自然的音乐家。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456384" y="1131590"/>
            <a:ext cx="23042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456384" y="1923678"/>
            <a:ext cx="22322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872208" y="1995686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800200" y="2715766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398315" y="1109157"/>
            <a:ext cx="437381" cy="294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403648" y="1803400"/>
            <a:ext cx="270116" cy="52707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940660" y="1034329"/>
            <a:ext cx="634396" cy="72008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5760640" y="1923678"/>
            <a:ext cx="1008112" cy="5760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1033213"/>
            <a:ext cx="863790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当他翻动树叶，树叶便像歌手一样，唱出各种不同的歌曲。      </a:t>
            </a: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（《大自然的声音》）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923928" y="1587557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364088" y="1587557"/>
            <a:ext cx="648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3311860" y="651453"/>
            <a:ext cx="1368152" cy="47768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040052" y="579446"/>
            <a:ext cx="1296144" cy="57386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横卷形 13"/>
          <p:cNvSpPr/>
          <p:nvPr/>
        </p:nvSpPr>
        <p:spPr>
          <a:xfrm>
            <a:off x="1397089" y="2931790"/>
            <a:ext cx="5911215" cy="8785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把树叶比作歌手，写出了风的作用。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亲爱的同学们，在第七单元中，我们学习了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大自然的声音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读不完的大书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父亲、树林和鸟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52536" y="898723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我茫茫然地望着凝神静气的像树一般兀立的父亲。 </a:t>
            </a:r>
          </a:p>
          <a:p>
            <a:pPr algn="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（《父亲、树林和鸟》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9448" y="1489496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515684" y="38521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807571" y="2152611"/>
            <a:ext cx="7528109" cy="2435363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“像树一般兀立的父亲”运用比喻的手法，把父亲比作直立的树，形象表现出此时一动不动的父亲聚精会神的样子，与我的茫茫然形成对比，突出父亲对鸟的喜爱。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711324" y="1480982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4676368" y="38521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828" y="1089320"/>
            <a:ext cx="8244408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风，是大自然的音乐家。他会在森林里演奏他的手风琴。当他翻动树叶，树叶便像歌手一样，唱出各种不同的歌曲。 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411510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136989" y="2717408"/>
            <a:ext cx="6870023" cy="188348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  “音乐家”“演奏” “翻动”，作者把风当成人来写，写出了风在树林吹动树叶的样子、声音，给人以生动形象之感。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2310" y="411510"/>
            <a:ext cx="7740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当小雨滴汇聚起来，他们便一起唱着歌：小溪淙淙，流向河流；河流潺潺，流向大海；大海哗哗，汹涌澎湃。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875001" y="2659339"/>
            <a:ext cx="7555923" cy="1712611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  “淙淙”“潺潺”“哗啦啦”三个拟声词对雨水由少到多逐渐汇聚，由缓到急的流动声音的描摹非常生动。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3460" y="699542"/>
            <a:ext cx="87010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一样的树叶，有不一样的声音；不一样的季节，有不一样的音乐。当微风拂过，那声音轻轻柔柔的，好像呢喃细语，让人感受到大自然的温柔；当狂风吹起，整座森林都激动起来，合奏出一首雄壮的乐曲，那声音充满力量，令人感受到大自然的威力。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r>
              <a:rPr lang="en-US" altLang="zh-CN" sz="2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74295" y="111760"/>
            <a:ext cx="2684780" cy="508713"/>
            <a:chOff x="458" y="988"/>
            <a:chExt cx="4134" cy="9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4111" cy="89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54940" y="2450154"/>
            <a:ext cx="8834120" cy="271388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“微风拂面”“狂风吹起”，作者采用对比的手法，将不同大小的风的声音特点形象的描摹出来。“呢喃细语”和 “雄伟的乐曲”，给人身临其境的感觉。 “温柔”“拂面”的微风多像一首摇篮曲，“激动”“合奏”的狂风又像豪迈激昂的进行曲呀。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108428" y="330545"/>
            <a:ext cx="2448139" cy="512820"/>
            <a:chOff x="415" y="988"/>
            <a:chExt cx="4177" cy="9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15" y="1011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排比句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231844" y="1131590"/>
            <a:ext cx="851662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走在公园里，听听树上叽叽喳喳的鸟叫；坐在一棵树下，听听唧哩哩唧哩哩的虫鸣；在水塘边散步，听听青蛙的歌唱。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（《大自然的声音》）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309880" y="3304507"/>
            <a:ext cx="8301355" cy="116973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    这一句将树上、树下、水塘边常听到的声音进行描摹，让人感觉到大自然的音乐无处不在，处处美妙。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-108428" y="330545"/>
            <a:ext cx="2448139" cy="512820"/>
            <a:chOff x="415" y="988"/>
            <a:chExt cx="4177" cy="9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15" y="1011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设问句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95536" y="1219220"/>
            <a:ext cx="851662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你知道他们唱的是什么吗？他们的歌声好像告诉我们：“我在歌唱，我很快乐！”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</a:p>
          <a:p>
            <a:pPr algn="r"/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2064593" y="3115945"/>
            <a:ext cx="5819775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这一句让我们感受到动物们的快乐。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858074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父亲突然站定，朝幽深的雾蒙蒙的树林，上上下下地望了又望，用鼻子闻了又闻。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（《父亲、树林和鸟》）</a:t>
            </a:r>
            <a:endParaRPr lang="en-US" altLang="zh-CN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180528" y="263311"/>
            <a:ext cx="4283968" cy="940287"/>
            <a:chOff x="458" y="988"/>
            <a:chExt cx="4134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431032" y="1874444"/>
            <a:ext cx="15841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447256" y="1874444"/>
            <a:ext cx="17478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719795" y="1901054"/>
            <a:ext cx="18218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1520" y="2384110"/>
            <a:ext cx="8584565" cy="220386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作者抓住父亲的动作描写，“上上下下” “望了又望”“闻了又闻”形象的表现出父亲观察得非常仔细，也说明父亲对树林和鸟十分熟悉，为下文做出铺垫。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8560" y="987574"/>
            <a:ext cx="8172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一、句子练习。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我闻到浓浓的苦苦的草木气息和鸟儿动听的声音。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修改病句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____________________________________________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____________________________________________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522072"/>
            <a:ext cx="7488832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我闻到浓浓的苦苦的草木气息，听到鸟儿动听的声音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9658" y="669573"/>
            <a:ext cx="8500814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小溪淙淙，流向河流；河流潺潺，流向大海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；大海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哗哗，汹涌澎湃。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照样子把句子补充完整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) </a:t>
            </a: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遥远的夜空有一个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下面是那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静静地站立着。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0337" y="2428921"/>
            <a:ext cx="3144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521" y="3005367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3003798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弯弯的小河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57986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2452" y="162216"/>
            <a:ext cx="80000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dirty="0"/>
          </a:p>
          <a:p>
            <a:pPr indent="536575">
              <a:lnSpc>
                <a:spcPct val="12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分析句子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我茫茫然地望着凝神静气像树一般兀立的父亲。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536575">
              <a:lnSpc>
                <a:spcPct val="12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“像树一般兀立的父亲”运用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的手法，把父亲比作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，形象表现出此时一动不动的父亲聚精会神的样子，与我的茫茫然形成对比，突出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。</a:t>
            </a:r>
            <a:endParaRPr lang="zh-CN" altLang="en-US" sz="2800" u="sng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1760" y="2319655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直立的树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5882658" y="1801647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1907704" y="3327767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父亲对鸟的喜爱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90048" y="18961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奏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7744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畅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79712" y="2931790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chàng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07904" y="185167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呢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9912" y="1544474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ní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94105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瞬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14687" y="2957773"/>
            <a:ext cx="957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itchFamily="34" charset="0"/>
              </a:defRPr>
            </a:lvl1pPr>
          </a:lstStyle>
          <a:p>
            <a:r>
              <a:rPr lang="en-US" altLang="zh-CN" sz="2800" dirty="0" err="1" smtClean="0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</a:rPr>
              <a:t>shùn</a:t>
            </a:r>
            <a:endParaRPr lang="zh-CN" altLang="en-US" sz="2800" dirty="0">
              <a:solidFill>
                <a:schemeClr val="tx1"/>
              </a:solidFill>
              <a:latin typeface="汉语拼音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714348" y="2923079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zhā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714348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喳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83968" y="789552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多音字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3365866" y="1473628"/>
            <a:ext cx="252028" cy="561662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802394" y="4443958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4776990" y="616500"/>
            <a:ext cx="270030" cy="1768262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611560" y="15444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zòu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59632" y="771550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4" name="左大括号 33"/>
          <p:cNvSpPr/>
          <p:nvPr/>
        </p:nvSpPr>
        <p:spPr>
          <a:xfrm rot="16200000" flipH="1" flipV="1">
            <a:off x="1636204" y="411344"/>
            <a:ext cx="327309" cy="208856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横卷形 38"/>
          <p:cNvSpPr/>
          <p:nvPr/>
        </p:nvSpPr>
        <p:spPr>
          <a:xfrm>
            <a:off x="6876256" y="3047989"/>
            <a:ext cx="1916853" cy="1244315"/>
          </a:xfrm>
          <a:prstGeom prst="horizontalScroll">
            <a:avLst/>
          </a:prstGeom>
          <a:solidFill>
            <a:srgbClr val="FFCC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提示：注意读准平翘舌音。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横卷形 40"/>
          <p:cNvSpPr/>
          <p:nvPr/>
        </p:nvSpPr>
        <p:spPr>
          <a:xfrm>
            <a:off x="6890869" y="1347614"/>
            <a:ext cx="1742594" cy="1203598"/>
          </a:xfrm>
          <a:prstGeom prst="horizontalScroll">
            <a:avLst/>
          </a:prstGeom>
          <a:solidFill>
            <a:srgbClr val="FFCC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提示：读准多音字在本课中的读音。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072" y="181276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旋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3" name="文本框 11"/>
          <p:cNvSpPr txBox="1"/>
          <p:nvPr/>
        </p:nvSpPr>
        <p:spPr>
          <a:xfrm>
            <a:off x="5129933" y="1544474"/>
            <a:ext cx="1026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xuán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4" name="文本框 24"/>
          <p:cNvSpPr txBox="1"/>
          <p:nvPr/>
        </p:nvSpPr>
        <p:spPr>
          <a:xfrm>
            <a:off x="5283949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爽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5" name="文本框 25"/>
          <p:cNvSpPr txBox="1"/>
          <p:nvPr/>
        </p:nvSpPr>
        <p:spPr>
          <a:xfrm>
            <a:off x="5054847" y="2931790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itchFamily="34" charset="0"/>
              </a:defRPr>
            </a:lvl1pPr>
          </a:lstStyle>
          <a:p>
            <a:r>
              <a:rPr lang="en-US" altLang="zh-CN" sz="2800" dirty="0" err="1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</a:rPr>
              <a:t>shuǎng</a:t>
            </a:r>
            <a:endParaRPr lang="zh-CN" altLang="en-US" sz="2800" dirty="0">
              <a:solidFill>
                <a:schemeClr val="tx1"/>
              </a:solidFill>
              <a:latin typeface="汉语拼音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2274224" y="190482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寸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7" name="文本框 11"/>
          <p:cNvSpPr txBox="1"/>
          <p:nvPr/>
        </p:nvSpPr>
        <p:spPr>
          <a:xfrm>
            <a:off x="2267744" y="15444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zùn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6" grpId="0"/>
      <p:bldP spid="23" grpId="0"/>
      <p:bldP spid="35" grpId="0" animBg="1"/>
      <p:bldP spid="36" grpId="0" animBg="1"/>
      <p:bldP spid="37" grpId="0" animBg="1"/>
      <p:bldP spid="38" grpId="0" animBg="1"/>
      <p:bldP spid="40" grpId="0"/>
      <p:bldP spid="42" grpId="0" animBg="1"/>
      <p:bldP spid="34" grpId="0" animBg="1"/>
      <p:bldP spid="39" grpId="0" animBg="1"/>
      <p:bldP spid="41" grpId="0" animBg="1"/>
      <p:bldP spid="43" grpId="0"/>
      <p:bldP spid="45" grpId="0"/>
      <p:bldP spid="4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779662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本文采用拟人的修辞手法形象生动地描述大自然中“风”“水”“动物”这几位音乐家的演奏，让人不由自主地感慨：大自然的声音是多么美妙动听啊！表达了作者对大自然的热爱和赞美之情。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6706" y="1122879"/>
            <a:ext cx="8444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n-ea"/>
                <a:sym typeface="+mn-ea"/>
              </a:rPr>
              <a:t>●</a:t>
            </a:r>
            <a:r>
              <a:rPr lang="zh-CN" altLang="en-US" sz="3200" dirty="0" smtClean="0">
                <a:latin typeface="+mn-ea"/>
                <a:cs typeface="黑体" panose="02010609060101010101" pitchFamily="49" charset="-122"/>
                <a:sym typeface="+mn-ea"/>
              </a:rPr>
              <a:t>《大自然的声音》一文的主题是什么</a:t>
            </a:r>
            <a:r>
              <a:rPr lang="zh-CN" altLang="en-US" sz="3200" dirty="0" smtClean="0">
                <a:latin typeface="+mn-ea"/>
              </a:rPr>
              <a:t>？</a:t>
            </a:r>
            <a:endParaRPr lang="zh-CN" altLang="en-US" sz="3200" dirty="0"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92041"/>
            <a:ext cx="914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+mn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+mn-ea"/>
                <a:cs typeface="黑体" panose="02010609060101010101" pitchFamily="49" charset="-122"/>
                <a:sym typeface="+mn-ea"/>
              </a:rPr>
              <a:t>大自然的声音</a:t>
            </a:r>
            <a:r>
              <a:rPr lang="en-US" altLang="zh-CN" sz="3200" dirty="0" smtClean="0">
                <a:latin typeface="+mn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+mn-ea"/>
                <a:cs typeface="黑体" panose="02010609060101010101" pitchFamily="49" charset="-122"/>
                <a:sym typeface="+mn-ea"/>
              </a:rPr>
              <a:t>一课写了大自然的哪些声音？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072" y="1517759"/>
            <a:ext cx="8244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课文写了大自然中风吹动树叶的声音，微风和狂风的声音，下雨时的声音，小溪、河流、大海的声音，还有鸟叫、虫鸣、蝈蝈的歌声。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322" y="2658274"/>
            <a:ext cx="7621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省略号表现出声音的连续不断，耐人品味。在句子中，两个省略号更像是乐谱中的符点。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7544" y="555526"/>
            <a:ext cx="79928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大自然的声音</a:t>
            </a:r>
            <a:r>
              <a:rPr lang="en-US" altLang="zh-CN" sz="32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“小雨滴敲敲打打，一场热闹的音乐会便开始了。滴滴答答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叮叮咚咚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句中使用的省略号有什么好处？为什么？”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0412" y="1264829"/>
            <a:ext cx="8414574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作者采用拟人的修辞手法描写大自然的美妙的声音。“风，是大自然的音乐家”主要抓住不同“树叶翻动”有不一样的声音，“微风拂面”的轻轻柔柔和“狂风吹起”的气势雄伟；“水，也是大自然的音乐家”写到“雨滴滴落”“敲敲打打的热闹”和“雨水汇聚”由少到多的由低到高的声音的变化；“动物是大自然的歌手”“鸟叫”“虫鸣”“蝈蝈唱”。这样写，形象生动表现大自然中“风”“水”“动物”这几位音乐家的演奏，让每一位读者不由自主地感慨“：大自然的声音是多么美妙动听啊！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3311" y="311694"/>
            <a:ext cx="83877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大自然的声音</a:t>
            </a:r>
            <a:r>
              <a:rPr lang="en-US" altLang="zh-CN" sz="2800" dirty="0" smtClean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solidFill>
                  <a:srgbClr val="000000"/>
                </a:solidFill>
                <a:latin typeface="黑体"/>
                <a:cs typeface="黑体" panose="02010609060101010101" pitchFamily="49" charset="-122"/>
                <a:sym typeface="+mn-ea"/>
              </a:rPr>
              <a:t>中，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作者采用什么修辞手法在每个部分中都写到的怎样声音？为什么这样写？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370" y="1563638"/>
            <a:ext cx="78260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本文叙述了父亲带“我”从滹沱河岸上的树林表走过，亲身感受到父亲喜欢树林和爱歌唱的鸟的事，表达了爱鸟护鸟的思想感情。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627534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《父亲、树林和鸟》一文的主题是什么？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4182" y="2283718"/>
            <a:ext cx="84162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不好。这几处描写是表现我通过自己的观察来验证父亲说的话的反应，我的一无所获衬托出父亲对鸟的了解、熟悉，表明这是父亲经常的、仔细地观察鸟的经验积累，深切真实地体现出父亲对鸟的热爱。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4624" y="610691"/>
            <a:ext cx="8271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+mn-ea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+mn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 smtClean="0">
                <a:latin typeface="+mn-ea"/>
                <a:cs typeface="黑体" panose="02010609060101010101" pitchFamily="49" charset="-122"/>
                <a:sym typeface="+mn-ea"/>
              </a:rPr>
              <a:t>父亲、树林和鸟</a:t>
            </a:r>
            <a:r>
              <a:rPr lang="en-US" altLang="zh-CN" sz="2800" dirty="0" smtClean="0">
                <a:latin typeface="+mn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+mn-ea"/>
                <a:cs typeface="黑体" panose="02010609060101010101" pitchFamily="49" charset="-122"/>
                <a:sym typeface="+mn-ea"/>
              </a:rPr>
              <a:t>一文</a:t>
            </a:r>
            <a:r>
              <a:rPr lang="zh-CN" altLang="en-US" sz="2800" dirty="0" smtClean="0">
                <a:latin typeface="+mn-ea"/>
              </a:rPr>
              <a:t>中关于“我”没有看到鸟飞、没有听到鸟叫、没有找到动着的叶子、更没有闻到鸟味的几处描写去掉好不好？为什么？</a:t>
            </a:r>
            <a:endParaRPr lang="zh-CN" altLang="en-US" sz="2800" dirty="0">
              <a:latin typeface="+mn-ea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5910" y="2482899"/>
            <a:ext cx="75205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不一样。前面一个是父亲听到鸟的歌唱时说的，表明父亲对鸟的了解和喜爱。后一个是我对父亲的赞扬，赞扬父亲深深地爱鸟情怀。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365" y="414655"/>
            <a:ext cx="85401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536575" latinLnBrk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“这是树林和鸟最快活的时刻。”父亲说。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536575" latinLnBrk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我知道父亲此时也最快活。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atinLnBrk="1"/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两句话中的“最”表达的意思一样吗？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008" y="822647"/>
            <a:ext cx="8820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(1)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父亲喜欢树林和鸟。</a:t>
            </a:r>
          </a:p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(2)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父亲对鸟的习性十分了解。他知道树林里有很多鸟，知道过夜的鸟总是一群，知道它们要歌唱了，知道鸟最快活的时刻也是危险的时刻。</a:t>
            </a:r>
          </a:p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(3)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父亲很善于观察。他通过观察无风而动的树叶，通过闻气味就知道林中有很多鸟。</a:t>
            </a:r>
          </a:p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(4)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父亲热爱自然。父亲要经过不断的观察和丰富的自身体验，才能如此了解鸟的习性。这说明父亲喜欢亲近大自然、热爱大自然，在他的眼里，树林和鸟的快活就是他的快活。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0" y="275838"/>
            <a:ext cx="88204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600" dirty="0" smtClean="0"/>
              <a:t>你认为文中的父亲是一个怎样的人</a:t>
            </a:r>
            <a:r>
              <a:rPr lang="en-US" altLang="zh-CN" sz="2600" dirty="0" smtClean="0"/>
              <a:t>?</a:t>
            </a:r>
            <a:r>
              <a:rPr lang="zh-CN" altLang="en-US" sz="2600" dirty="0" smtClean="0"/>
              <a:t>并说说你的理由。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050871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一、根据课文内容，判断对错。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38310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我真高兴，父亲不是猎人。”这句话表达了“我”对鸟的喜爱和保护之情。父亲太了解鸟了，如果他是猎人，可能会伤害很多鸟。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</a:p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小溪淙淙，流向河流”中的“淙淙”是用来描写声音的，这类词叫拟声词。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(  )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2643758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04656" y="3507854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3591" y="1059582"/>
            <a:ext cx="6858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奏 琴 器 敲 鼻 翅 蚂 蚁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1043990" y="2190805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211960" y="206769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琴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1026194" y="3378937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4211960" y="325582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器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5292080" y="325582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鼻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/>
      <p:bldP spid="18" grpId="0" bldLvl="0" animBg="1"/>
      <p:bldP spid="19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552" y="1189077"/>
            <a:ext cx="8279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父亲、树林和鸟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一文开头用“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这句话直接点题，概括了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三者的关系，文章最后以“我真高兴，父亲不是猎人”这句话结尾，表现了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70158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二、根据课文内容填空。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621125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父亲一生最喜欢树林和歌唱的鸟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2816" y="2053173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000" y="2053173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3216" y="2053173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4884" y="2888810"/>
            <a:ext cx="5058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父亲对鸟的喜爱，照应了开头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744" y="301866"/>
            <a:ext cx="8654736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水，也是大自然的音乐家。下雨的时候，他喜欢玩打击乐器。小雨滴敲敲打打，一场热闹的音乐会便开始了。滴滴答答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叮叮咚咚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所有的树林，树林里的每片树叶；所有的房子，房子的屋顶和窗户，都发出不同的声音。当小雨滴汇聚起来，他们便一起唱着歌：小溪淙淙，流向河流；河流潺潺，流向大海；大海哗哗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汹涌澎湃。从一首轻快的山中小曲，唱到波澜壮阔的海洋大合唱。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627534"/>
            <a:ext cx="8172400" cy="33424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根据下面的意思找出文中相应的词语。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(1)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形容水面辽阔，也用来比喻声势雄壮或规模宏大。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(         ) </a:t>
            </a:r>
          </a:p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(2)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形容水流湍急、波浪相撞的样子，常用来形容声势浩大。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(          ) </a:t>
            </a:r>
          </a:p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．选文是围绕哪句话来写的？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3203848" y="1693140"/>
            <a:ext cx="2682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波澜壮阔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4499992" y="2797210"/>
            <a:ext cx="20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汹涌澎湃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608" y="3859183"/>
            <a:ext cx="512832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水，也是大自然的音乐家。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6182" y="627534"/>
            <a:ext cx="81902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选文从两方面写水的声音，请根据文意概括出来。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3888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(1)______________________________________</a:t>
            </a:r>
          </a:p>
          <a:p>
            <a:pPr indent="623888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(2)______________________________________</a:t>
            </a:r>
          </a:p>
          <a:p>
            <a:pPr indent="623888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按要求写词语。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3888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(1)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写出三种打击乐器的名称：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_____________  </a:t>
            </a:r>
          </a:p>
          <a:p>
            <a:pPr indent="623888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(2)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请用两个词语来形容雨滴打在窗玻璃上的声音：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_________ _________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                         </a:t>
            </a:r>
            <a:endParaRPr lang="zh-CN" altLang="en-US" sz="2800" b="1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49174" y="147711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雨滴玩打击乐器。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20708" y="190916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水流唱着歌。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6084168" y="2744794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锣 、鼓 、镲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2"/>
          <p:cNvSpPr txBox="1"/>
          <p:nvPr/>
        </p:nvSpPr>
        <p:spPr>
          <a:xfrm>
            <a:off x="1331640" y="363270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清脆悦耳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2"/>
          <p:cNvSpPr txBox="1"/>
          <p:nvPr/>
        </p:nvSpPr>
        <p:spPr>
          <a:xfrm>
            <a:off x="3059832" y="363270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滴答滴答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/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6293" y="866031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512" y="1275606"/>
            <a:ext cx="878497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 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风，是大自然的音乐家。他会在森林里演奏他的手风琴。当他翻动树叶，树叶便像歌手一样，唱出各种不同的歌曲。不一样的树叶，有不一样的声音；不一样的季节，有不一样的音乐。当微风拂过，那声音轻轻柔柔的，好像呢喃细语，让人感受到大自然的温柔；当狂风吹起，整座森林都激动起来，合奏出一首雄壮的乐曲，那声音充满力量，令人感受到大自然的威力。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314" y="680378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课文片段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-108520" y="5147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7325" y="564965"/>
            <a:ext cx="870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ym typeface="+mn-ea"/>
              </a:rPr>
              <a:t>                                                  </a:t>
            </a:r>
            <a:endParaRPr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323528" y="616496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水，也是大自然的音乐家。下雨的时候，他喜欢玩打击乐器。小雨滴敲敲打打，一场热闹的音乐会便开始了。滴滴答答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叮叮咚咚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所有的树林，树林里的每片树叶；所有的房子，房子的屋顶和窗户，都发出不同的声音。当小雨滴汇聚起来，他们便一起唱着歌：小溪淙淙，流向河流；河流潺潺，流向大海；大海哗哗，汹涌澎湃。从一首轻快的山中小曲，唱到波澜壮阔的海洋大合唱。 </a:t>
            </a:r>
            <a:endParaRPr lang="zh-CN" alt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1036930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+mn-ea"/>
              </a:rPr>
              <a:t>采莲曲</a:t>
            </a:r>
            <a:endParaRPr lang="en-US" altLang="zh-CN" sz="3200" b="1" dirty="0" smtClean="0">
              <a:latin typeface="+mn-ea"/>
            </a:endParaRPr>
          </a:p>
          <a:p>
            <a:pPr algn="ctr"/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王昌龄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荷叶罗裙一色裁，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芙蓉向脸两边开。 </a:t>
            </a:r>
            <a:b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乱入池中看不见，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闻歌始觉有人来。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0" y="320338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</a:p>
        </p:txBody>
      </p:sp>
      <p:pic>
        <p:nvPicPr>
          <p:cNvPr id="4" name="图片 3" descr="9a3ce71d854d4fd6dfc14531f6404c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4505" y="1530765"/>
            <a:ext cx="4932040" cy="2536289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8829" y="248330"/>
            <a:ext cx="902811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1" y="111358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/>
            </a:r>
            <a:br>
              <a:rPr lang="zh-CN" altLang="en-US" b="1" dirty="0" smtClean="0"/>
            </a:br>
            <a:endParaRPr lang="zh-CN" altLang="en-US" b="1" dirty="0"/>
          </a:p>
        </p:txBody>
      </p:sp>
      <p:sp>
        <p:nvSpPr>
          <p:cNvPr id="10" name="文本框 1"/>
          <p:cNvSpPr txBox="1"/>
          <p:nvPr/>
        </p:nvSpPr>
        <p:spPr>
          <a:xfrm>
            <a:off x="345827" y="1027638"/>
            <a:ext cx="42261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莲 花 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温庭筠 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绿塘摇滟接星津，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轧轧兰桡入白草。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应为洛神波上袜，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至今莲蕊有香尘。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151a5609bb26d53e7f987a4cb51efa93.jpg"/>
          <p:cNvPicPr>
            <a:picLocks noChangeAspect="1"/>
          </p:cNvPicPr>
          <p:nvPr/>
        </p:nvPicPr>
        <p:blipFill>
          <a:blip r:embed="rId3" cstate="print"/>
          <a:srcRect l="227" t="1743" r="-227" b="4052"/>
          <a:stretch>
            <a:fillRect/>
          </a:stretch>
        </p:blipFill>
        <p:spPr>
          <a:xfrm>
            <a:off x="4626426" y="1635646"/>
            <a:ext cx="4050030" cy="2364105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76536"/>
            <a:ext cx="8964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一、按原文填空，再回答问题。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风，是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。他会在森林里演奏他的手风琴。当他翻动树叶，树叶便像歌手一样，唱出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。不一样的树叶，有不一样的声音；不一样的季节，有不一样的音乐。当微风拂过，那声音轻轻柔柔的，好像呢喃细语，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；当狂风吹起，整座森林都激动起来，合奏出一首雄伟的乐曲，那声音充满力量，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41962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大自然的音乐家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1520" y="2211710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各种不同的歌曲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48472" y="3939902"/>
            <a:ext cx="449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令人感受到大自然的威力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2538" y="3090320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让人感受到大自然的温柔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5236" y="1761659"/>
            <a:ext cx="8368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感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①感动。 ②对别人的好意怀着谢意。 ③中医指感受风寒。 ④感觉；⑤情感；感想。 ⑥（摄影胶片、晒图纸等）接触光线而发生变化。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5236" y="969571"/>
            <a:ext cx="8106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妙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①好；美妙。 ②神奇；巧妙；奥妙。 ③姓。</a:t>
            </a:r>
          </a:p>
        </p:txBody>
      </p:sp>
      <p:grpSp>
        <p:nvGrpSpPr>
          <p:cNvPr id="4" name="组合 4"/>
          <p:cNvGrpSpPr/>
          <p:nvPr/>
        </p:nvGrpSpPr>
        <p:grpSpPr>
          <a:xfrm>
            <a:off x="-95885" y="225241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55236" y="3345835"/>
            <a:ext cx="84652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①重量；分量。 ②重量大；比重大（跟“轻”相对）。 ③程度深。 ④重要。 ⑤重视。 ⑥不轻率。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705" y="1216933"/>
            <a:ext cx="896448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>
              <a:spcAft>
                <a:spcPts val="60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这段话的中心句是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</a:p>
          <a:p>
            <a:pPr indent="623888">
              <a:spcAft>
                <a:spcPts val="60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这一段主要是写风经过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时，吹动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发出的声音。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1218112"/>
            <a:ext cx="4716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风，是大自然的音乐家。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80112" y="1788641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046" y="225998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9139428" cy="5143500"/>
          </a:xfrm>
          <a:prstGeom prst="rect">
            <a:avLst/>
          </a:prstGeom>
        </p:spPr>
      </p:pic>
      <p:sp>
        <p:nvSpPr>
          <p:cNvPr id="3" name="文本框 3"/>
          <p:cNvSpPr txBox="1"/>
          <p:nvPr/>
        </p:nvSpPr>
        <p:spPr>
          <a:xfrm>
            <a:off x="651128" y="1419622"/>
            <a:ext cx="7834196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2" name="组合 3"/>
          <p:cNvGrpSpPr/>
          <p:nvPr/>
        </p:nvGrpSpPr>
        <p:grpSpPr>
          <a:xfrm>
            <a:off x="6968256" y="0"/>
            <a:ext cx="1927372" cy="771551"/>
            <a:chOff x="6968256" y="-1"/>
            <a:chExt cx="1927372" cy="7715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7" name="文本框 35"/>
            <p:cNvSpPr txBox="1"/>
            <p:nvPr/>
          </p:nvSpPr>
          <p:spPr>
            <a:xfrm>
              <a:off x="7079329" y="509940"/>
              <a:ext cx="115127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544" y="1434138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一、选择加点字的正确读音画“√”。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8112" y="2067694"/>
            <a:ext cx="8604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扎根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zā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 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zhā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)      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呢喃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ne 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ní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)     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猎人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liè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 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niè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) 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盘旋（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xuán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xuàn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234701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24544" y="41151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6256" y="234701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306709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93140" y="249103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82100" y="249103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615608" y="321111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02787" y="319677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51712" y="315780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699542"/>
            <a:ext cx="7649210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、我会区分同音字。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zhòng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沉（  ） （  ）树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jī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）动   飞（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4527809" y="168849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3159657" y="168849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5160112" y="219672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520843" y="220753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1632"/>
            <a:ext cx="813690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三、给红色字选择正确的解释。</a:t>
            </a:r>
            <a:endParaRPr lang="en-US" altLang="zh-CN" sz="3200" dirty="0">
              <a:latin typeface="+mn-ea"/>
            </a:endParaRPr>
          </a:p>
          <a:p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 重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①重量；分量。 ②重量大；比重大（跟“轻”相对）。 ③程度深。 ④重要。 ⑤重视。 ⑥不轻率。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男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轻女是错误的。（   ）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体积相等时，铁比木头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这条鱼有几斤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    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365322" y="297381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3154" y="254177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9098" y="366391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15566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掌握了这一单元的生字后，我们再一起看一看本单元有哪些需要掌握的词语吧！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143</TotalTime>
  <Words>2766</Words>
  <Application>Microsoft Office PowerPoint</Application>
  <PresentationFormat>全屏显示(16:9)</PresentationFormat>
  <Paragraphs>269</Paragraphs>
  <Slides>51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52" baseType="lpstr"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Lenovo</cp:lastModifiedBy>
  <cp:revision>578</cp:revision>
  <dcterms:created xsi:type="dcterms:W3CDTF">2019-08-10T12:25:00Z</dcterms:created>
  <dcterms:modified xsi:type="dcterms:W3CDTF">2023-07-18T03:21:03Z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