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523" r:id="rId2"/>
    <p:sldId id="1024" r:id="rId3"/>
    <p:sldId id="1155" r:id="rId4"/>
    <p:sldId id="1159" r:id="rId5"/>
    <p:sldId id="1154" r:id="rId6"/>
    <p:sldId id="1103" r:id="rId7"/>
    <p:sldId id="1158" r:id="rId8"/>
    <p:sldId id="1104" r:id="rId9"/>
    <p:sldId id="1105" r:id="rId10"/>
    <p:sldId id="1124" r:id="rId11"/>
    <p:sldId id="1125" r:id="rId12"/>
    <p:sldId id="1123" r:id="rId13"/>
    <p:sldId id="1126" r:id="rId14"/>
    <p:sldId id="1122" r:id="rId15"/>
    <p:sldId id="1127" r:id="rId16"/>
    <p:sldId id="1142" r:id="rId17"/>
    <p:sldId id="1138" r:id="rId18"/>
    <p:sldId id="1143" r:id="rId19"/>
    <p:sldId id="1156" r:id="rId20"/>
    <p:sldId id="1157" r:id="rId21"/>
    <p:sldId id="1160" r:id="rId22"/>
    <p:sldId id="1161" r:id="rId23"/>
    <p:sldId id="1071" r:id="rId24"/>
    <p:sldId id="1073" r:id="rId25"/>
    <p:sldId id="1074" r:id="rId26"/>
    <p:sldId id="1147" r:id="rId27"/>
    <p:sldId id="1077" r:id="rId28"/>
    <p:sldId id="1130" r:id="rId29"/>
    <p:sldId id="1162" r:id="rId30"/>
    <p:sldId id="1008" r:id="rId31"/>
  </p:sldIdLst>
  <p:sldSz cx="9144000" cy="5143500" type="screen16x9"/>
  <p:notesSz cx="6858000" cy="9144000"/>
  <p:embeddedFontLst>
    <p:embeddedFont>
      <p:font typeface="Century Schoolbook" panose="02040604050505020304" pitchFamily="18" charset="0"/>
      <p:regular r:id="rId34"/>
      <p:bold r:id="rId35"/>
      <p:italic r:id="rId36"/>
      <p:boldItalic r:id="rId37"/>
    </p:embeddedFont>
    <p:embeddedFont>
      <p:font typeface="黑体" panose="02010609060101010101" pitchFamily="49" charset="-122"/>
      <p:regular r:id="rId38"/>
    </p:embeddedFont>
    <p:embeddedFont>
      <p:font typeface="楷体" panose="02010609060101010101" pitchFamily="49" charset="-122"/>
      <p:regular r:id="rId39"/>
    </p:embeddedFont>
    <p:embeddedFont>
      <p:font typeface="Wingdings 2" panose="05020102010507070707" pitchFamily="18" charset="2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00FF"/>
    <a:srgbClr val="FF0000"/>
    <a:srgbClr val="0066FF"/>
    <a:srgbClr val="A38302"/>
    <a:srgbClr val="FEFCDE"/>
    <a:srgbClr val="00B050"/>
    <a:srgbClr val="FF00FF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3" autoAdjust="0"/>
    <p:restoredTop sz="94705" autoAdjust="0"/>
  </p:normalViewPr>
  <p:slideViewPr>
    <p:cSldViewPr>
      <p:cViewPr varScale="1">
        <p:scale>
          <a:sx n="109" d="100"/>
          <a:sy n="109" d="100"/>
        </p:scale>
        <p:origin x="-372" y="-90"/>
      </p:cViewPr>
      <p:guideLst>
        <p:guide orient="horz" pos="309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76"/>
        <p:guide pos="22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933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182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 panose="05000000000000000000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 panose="05020102010507070707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512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1115616" y="1779662"/>
            <a:ext cx="6912768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积累背诵专项</a:t>
            </a:r>
            <a:r>
              <a:rPr lang="zh-CN" altLang="en-US" sz="6600" b="1" dirty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复习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34" y="128518"/>
            <a:ext cx="1824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     语文    三年级    上册</a:t>
            </a:r>
            <a:endParaRPr lang="zh-CN" altLang="en-US" sz="1200" dirty="0"/>
          </a:p>
        </p:txBody>
      </p:sp>
      <p:sp>
        <p:nvSpPr>
          <p:cNvPr id="7" name="矩形 6"/>
          <p:cNvSpPr/>
          <p:nvPr/>
        </p:nvSpPr>
        <p:spPr>
          <a:xfrm flipH="1">
            <a:off x="-36512" y="124702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434" y="123446"/>
            <a:ext cx="1824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     语文    三年级    上册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55576" y="662023"/>
            <a:ext cx="3744416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饮湖上初晴后雨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</a:t>
            </a: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宋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苏轼 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水光潋滟晴方好，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山色空蒙雨亦奇。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欲把西湖比西子，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淡妆浓抹总相宜。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518" y="987574"/>
            <a:ext cx="4101930" cy="301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1278" y="699542"/>
            <a:ext cx="3558674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望洞庭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</a:t>
            </a: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唐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刘禹锡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湖光秋月两相和，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潭面无风镜未磨。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遥望洞庭山水翠，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白银盘里一青螺。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818" y="771550"/>
            <a:ext cx="4424630" cy="32918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87624" y="699542"/>
            <a:ext cx="2952328" cy="356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所 见</a:t>
            </a: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清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袁 枚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牧童骑黄牛，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歌声振林樾。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意欲捕鸣蝉，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忽然闭口立。</a:t>
            </a:r>
          </a:p>
        </p:txBody>
      </p:sp>
      <p:pic>
        <p:nvPicPr>
          <p:cNvPr id="17410" name="Picture 2" descr="https://pics2.baidu.com/feed/d31b0ef41bd5ad6eb56a4805973d06deb4fd3c4c.jpeg?token=ac7d0200c474efdd8cd2f7ddb190b44e&amp;s=AD22F317450D58EE5AC815C30100A031"/>
          <p:cNvPicPr>
            <a:picLocks noChangeAspect="1" noChangeArrowheads="1"/>
          </p:cNvPicPr>
          <p:nvPr/>
        </p:nvPicPr>
        <p:blipFill rotWithShape="1">
          <a:blip r:embed="rId2" cstate="print"/>
          <a:srcRect l="10924"/>
          <a:stretch/>
        </p:blipFill>
        <p:spPr bwMode="auto">
          <a:xfrm>
            <a:off x="4704586" y="646317"/>
            <a:ext cx="3251790" cy="365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43608" y="662023"/>
            <a:ext cx="3529965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早发白帝城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唐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李 白 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朝辞白帝彩云间，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千里江陵一日还。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两岸猿声啼不住，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轻舟已过万重山。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356" y="1059582"/>
            <a:ext cx="3214036" cy="2843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86337" y="742364"/>
            <a:ext cx="3629679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采莲曲</a:t>
            </a: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</a:rPr>
              <a:t>[</a:t>
            </a:r>
            <a:r>
              <a:rPr lang="zh-CN" altLang="en-US" sz="2800" b="1" dirty="0" smtClean="0">
                <a:latin typeface="+mn-ea"/>
              </a:rPr>
              <a:t>唐</a:t>
            </a:r>
            <a:r>
              <a:rPr lang="en-US" altLang="zh-CN" sz="2800" b="1" dirty="0" smtClean="0">
                <a:latin typeface="+mn-ea"/>
              </a:rPr>
              <a:t>]</a:t>
            </a:r>
            <a:r>
              <a:rPr lang="zh-CN" altLang="en-US" sz="2800" b="1" dirty="0" smtClean="0">
                <a:latin typeface="+mn-ea"/>
              </a:rPr>
              <a:t>王昌龄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荷叶罗裙一色裁，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芙蓉向脸两边开。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乱入池中看不见，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闻歌始觉有人来。</a:t>
            </a:r>
          </a:p>
        </p:txBody>
      </p:sp>
      <p:pic>
        <p:nvPicPr>
          <p:cNvPr id="16386" name="Picture 2" descr="https://pics1.baidu.com/feed/b21c8701a18b87d659b8dcfd11fe173d1d30fd51.jpeg?token=6c10fcee86c68813db4e33d6820eb581&amp;s=AEF26A964B0A40471040DB50030060F1"/>
          <p:cNvPicPr>
            <a:picLocks noChangeAspect="1" noChangeArrowheads="1"/>
          </p:cNvPicPr>
          <p:nvPr/>
        </p:nvPicPr>
        <p:blipFill>
          <a:blip r:embed="rId2" cstate="print"/>
          <a:srcRect r="44366"/>
          <a:stretch>
            <a:fillRect/>
          </a:stretch>
        </p:blipFill>
        <p:spPr bwMode="auto">
          <a:xfrm>
            <a:off x="5004048" y="881776"/>
            <a:ext cx="3168352" cy="3202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59004" y="1419622"/>
            <a:ext cx="74454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秋高气爽    天高云淡     秋风习习     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一叶知秋    金桂飘香     层林尽染    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五谷丰登    果实累累     春华秋实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4283" y="483518"/>
            <a:ext cx="3645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有关秋天的成语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63268" y="1275606"/>
            <a:ext cx="7053148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秋风落叶    春兰秋菊    金风玉露</a:t>
            </a:r>
          </a:p>
          <a:p>
            <a:pPr latinLnBrk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落叶知秋    丹枫迎秋    春去秋来</a:t>
            </a:r>
          </a:p>
          <a:p>
            <a:pPr latinLnBrk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橙黄橘绿    一叶落知天下秋</a:t>
            </a:r>
          </a:p>
          <a:p>
            <a:pPr latinLnBrk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春生夏长，秋收冬藏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494283" y="483518"/>
            <a:ext cx="5517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有关秋天的成语（拓展）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83481" y="1415554"/>
            <a:ext cx="72609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灯不拨不亮，理不辨不明。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有理走遍天下，无理寸步难行。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一时强弱在于力，万古胜负在于理。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2275" y="437515"/>
            <a:ext cx="3141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有关理的名言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552" y="1275606"/>
            <a:ext cx="8424936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理能服傲。</a:t>
            </a:r>
            <a:b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宁输拳头不输理。</a:t>
            </a:r>
            <a:b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人的天职在勇于探索真理。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哥白尼</a:t>
            </a:r>
            <a:b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人横前道理，马横有缰绳。</a:t>
            </a:r>
            <a:b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任何一个可信的道理都是真理的一种形象。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布莱克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2274" y="437515"/>
            <a:ext cx="465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有关理的名言（拓展）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35268" y="1203598"/>
            <a:ext cx="70651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latinLnBrk="1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人心齐，泰山移。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</a:p>
          <a:p>
            <a:pPr marL="514350" indent="-514350" latinLnBrk="1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二人同心，其利断金。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14350" indent="-514350" latinLnBrk="1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三个臭皮匠，顶个诸葛亮。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</a:p>
          <a:p>
            <a:pPr marL="514350" indent="-514350" latinLnBrk="1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一个篱笆三个桩，一个好汉三个帮。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2274" y="437515"/>
            <a:ext cx="3649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有关团结的名言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4016" y="208811"/>
            <a:ext cx="255577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课文片段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512" y="771550"/>
            <a:ext cx="86347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秋天的雨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秋天的雨，有一盒五彩缤纷的颜料。你看，它把黄色给了银杏树，黄黄的叶子像一把把小扇子，扇哪扇哪，扇走了夏天的炎热。它把红色给了枫树，红红的枫叶像一枚枚邮票，飘哇飘哇，邮来了秋天的凉爽。金黄色是给田野的，看，田野像金色的海洋。橙红色是给果树的，橘子、柿子你挤我碰，争着要人们去摘呢！菊花仙子得到的颜色就更多了，紫红的、淡黄的、雪白的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美丽的菊花在秋雨里频频点头。 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552" y="1070149"/>
            <a:ext cx="8136904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57200" indent="-457200" latinLnBrk="1">
              <a:lnSpc>
                <a:spcPct val="150000"/>
              </a:lnSpc>
              <a:buSzPct val="80000"/>
              <a:buFont typeface="楷体" panose="02010609060101010101" pitchFamily="49" charset="-122"/>
              <a:buChar char="◎"/>
              <a:def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800" dirty="0" smtClean="0"/>
              <a:t>天时</a:t>
            </a:r>
            <a:r>
              <a:rPr lang="zh-CN" altLang="en-US" sz="2800" dirty="0"/>
              <a:t>不如地利</a:t>
            </a:r>
            <a:r>
              <a:rPr lang="en-US" altLang="zh-CN" sz="2800" dirty="0"/>
              <a:t>,</a:t>
            </a:r>
            <a:r>
              <a:rPr lang="zh-CN" altLang="en-US" sz="2800" dirty="0"/>
              <a:t>地利不如人和。</a:t>
            </a:r>
            <a:r>
              <a:rPr lang="en-US" altLang="zh-CN" sz="2800" dirty="0"/>
              <a:t>——</a:t>
            </a:r>
            <a:r>
              <a:rPr lang="zh-CN" altLang="en-US" sz="2800" dirty="0"/>
              <a:t>先秦</a:t>
            </a:r>
            <a:r>
              <a:rPr lang="en-US" altLang="zh-CN" sz="2800" dirty="0"/>
              <a:t>·</a:t>
            </a:r>
            <a:r>
              <a:rPr lang="zh-CN" altLang="en-US" sz="2800" dirty="0"/>
              <a:t>孟子 </a:t>
            </a:r>
            <a:endParaRPr lang="en-US" altLang="zh-CN" sz="2800" dirty="0"/>
          </a:p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800" dirty="0" smtClean="0"/>
              <a:t>团结</a:t>
            </a:r>
            <a:r>
              <a:rPr lang="zh-CN" altLang="en-US" sz="2800" dirty="0"/>
              <a:t>就是力量。</a:t>
            </a:r>
            <a:r>
              <a:rPr lang="en-US" altLang="zh-CN" sz="2800" dirty="0"/>
              <a:t>——</a:t>
            </a:r>
            <a:r>
              <a:rPr lang="zh-CN" altLang="en-US" sz="2800" dirty="0"/>
              <a:t>谚语 </a:t>
            </a:r>
            <a:endParaRPr lang="en-US" altLang="zh-CN" sz="2800" dirty="0"/>
          </a:p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800" dirty="0" smtClean="0"/>
              <a:t>一个人</a:t>
            </a:r>
            <a:r>
              <a:rPr lang="zh-CN" altLang="en-US" sz="2800" dirty="0"/>
              <a:t>像一块砖砌在大礼堂的墙里</a:t>
            </a:r>
            <a:r>
              <a:rPr lang="en-US" altLang="zh-CN" sz="2800" dirty="0"/>
              <a:t>,</a:t>
            </a:r>
            <a:r>
              <a:rPr lang="zh-CN" altLang="en-US" sz="2800" dirty="0"/>
              <a:t>是谁也动不得的；但是丢在路上</a:t>
            </a:r>
            <a:r>
              <a:rPr lang="en-US" altLang="zh-CN" sz="2800" dirty="0"/>
              <a:t>,</a:t>
            </a:r>
            <a:r>
              <a:rPr lang="zh-CN" altLang="en-US" sz="2800" dirty="0"/>
              <a:t>挡人走路</a:t>
            </a:r>
            <a:r>
              <a:rPr lang="zh-CN" altLang="en-US" sz="2800" dirty="0" smtClean="0"/>
              <a:t>是要</a:t>
            </a:r>
            <a:r>
              <a:rPr lang="zh-CN" altLang="en-US" sz="2800" dirty="0"/>
              <a:t>被人一脚踢开的。</a:t>
            </a:r>
            <a:r>
              <a:rPr lang="en-US" altLang="zh-CN" sz="2800" dirty="0"/>
              <a:t>——</a:t>
            </a:r>
            <a:r>
              <a:rPr lang="zh-CN" altLang="en-US" sz="2800" dirty="0"/>
              <a:t>艾思奇 </a:t>
            </a:r>
            <a:endParaRPr lang="en-US" altLang="zh-CN" sz="2800" dirty="0"/>
          </a:p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800" dirty="0" smtClean="0"/>
              <a:t>单丝不成线</a:t>
            </a:r>
            <a:r>
              <a:rPr lang="en-US" altLang="zh-CN" sz="2800" dirty="0"/>
              <a:t>,</a:t>
            </a:r>
            <a:r>
              <a:rPr lang="zh-CN" altLang="en-US" sz="2800" dirty="0"/>
              <a:t>独木不成林。</a:t>
            </a:r>
            <a:r>
              <a:rPr lang="en-US" altLang="zh-CN" sz="2800" dirty="0"/>
              <a:t>——</a:t>
            </a:r>
            <a:r>
              <a:rPr lang="zh-CN" altLang="en-US" sz="2800" dirty="0"/>
              <a:t>俗语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0209" y="238760"/>
            <a:ext cx="5229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有关团结的名言（拓展）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09270" y="1262826"/>
            <a:ext cx="809517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57200" indent="-457200" latinLnBrk="1">
              <a:lnSpc>
                <a:spcPct val="130000"/>
              </a:lnSpc>
              <a:buSzPct val="80000"/>
              <a:buFont typeface="楷体" panose="02010609060101010101" pitchFamily="49" charset="-122"/>
              <a:buChar char="◎"/>
              <a:def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 marL="0" indent="0">
              <a:buNone/>
            </a:pPr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r>
              <a:rPr lang="zh-CN" altLang="en-US" dirty="0"/>
              <a:t>不迁怒，不贰过。</a:t>
            </a:r>
            <a:r>
              <a:rPr lang="en-US" altLang="zh-CN" dirty="0"/>
              <a:t>———《</a:t>
            </a:r>
            <a:r>
              <a:rPr lang="zh-CN" altLang="en-US" dirty="0"/>
              <a:t>论语</a:t>
            </a:r>
            <a:r>
              <a:rPr lang="en-US" altLang="zh-CN" dirty="0"/>
              <a:t>》 </a:t>
            </a:r>
          </a:p>
          <a:p>
            <a:pPr marL="0" indent="0">
              <a:buNone/>
            </a:pPr>
            <a:r>
              <a:rPr lang="en-US" altLang="zh-CN" dirty="0"/>
              <a:t>2.</a:t>
            </a:r>
            <a:r>
              <a:rPr lang="zh-CN" altLang="en-US" dirty="0" smtClean="0"/>
              <a:t>爱人</a:t>
            </a:r>
            <a:r>
              <a:rPr lang="zh-CN" altLang="en-US" dirty="0"/>
              <a:t>若爱其身。</a:t>
            </a:r>
            <a:r>
              <a:rPr lang="en-US" altLang="zh-CN" dirty="0"/>
              <a:t>———《</a:t>
            </a:r>
            <a:r>
              <a:rPr lang="zh-CN" altLang="en-US" dirty="0"/>
              <a:t>墨子</a:t>
            </a:r>
            <a:r>
              <a:rPr lang="en-US" altLang="zh-CN" dirty="0"/>
              <a:t>》 </a:t>
            </a:r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en-US" altLang="zh-CN" dirty="0"/>
              <a:t>.</a:t>
            </a:r>
            <a:r>
              <a:rPr lang="zh-CN" altLang="en-US" dirty="0"/>
              <a:t>仁者爱人，有礼者敬人。</a:t>
            </a:r>
            <a:r>
              <a:rPr lang="en-US" altLang="zh-CN" dirty="0"/>
              <a:t>———《</a:t>
            </a:r>
            <a:r>
              <a:rPr lang="zh-CN" altLang="en-US" dirty="0"/>
              <a:t>孟子</a:t>
            </a:r>
            <a:r>
              <a:rPr lang="en-US" altLang="zh-CN" dirty="0"/>
              <a:t>》 </a:t>
            </a:r>
          </a:p>
          <a:p>
            <a:pPr marL="0" indent="0">
              <a:buNone/>
            </a:pPr>
            <a:r>
              <a:rPr lang="en-US" altLang="zh-CN" dirty="0"/>
              <a:t>4.</a:t>
            </a:r>
            <a:r>
              <a:rPr lang="zh-CN" altLang="en-US" dirty="0"/>
              <a:t>与人善言，暖于布帛；伤人以言，深于矛戟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 algn="r">
              <a:buNone/>
            </a:pPr>
            <a:r>
              <a:rPr lang="en-US" altLang="zh-CN" dirty="0" smtClean="0"/>
              <a:t>——《</a:t>
            </a:r>
            <a:r>
              <a:rPr lang="zh-CN" altLang="en-US" dirty="0"/>
              <a:t>荀子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22274" y="437515"/>
            <a:ext cx="5229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有关仁爱的名言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552" y="1419622"/>
            <a:ext cx="8244408" cy="2424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57200" indent="-457200" latinLnBrk="1">
              <a:lnSpc>
                <a:spcPct val="130000"/>
              </a:lnSpc>
              <a:buSzPct val="80000"/>
              <a:buFont typeface="楷体" panose="02010609060101010101" pitchFamily="49" charset="-122"/>
              <a:buChar char="◎"/>
              <a:def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 marL="514350" indent="-514350">
              <a:buFont typeface="+mj-lt"/>
              <a:buAutoNum type="arabicPeriod"/>
            </a:pPr>
            <a:r>
              <a:rPr lang="zh-CN" altLang="en-US" sz="2400" dirty="0" smtClean="0"/>
              <a:t>人</a:t>
            </a:r>
            <a:r>
              <a:rPr lang="zh-CN" altLang="en-US" sz="2400" dirty="0"/>
              <a:t>而不仁</a:t>
            </a:r>
            <a:r>
              <a:rPr lang="en-US" altLang="zh-CN" sz="2400" dirty="0"/>
              <a:t>,</a:t>
            </a:r>
            <a:r>
              <a:rPr lang="zh-CN" altLang="en-US" sz="2400" dirty="0"/>
              <a:t>则道义息。</a:t>
            </a:r>
            <a:r>
              <a:rPr lang="en-US" altLang="zh-CN" sz="2400" dirty="0"/>
              <a:t>——</a:t>
            </a:r>
            <a:r>
              <a:rPr lang="zh-CN" altLang="en-US" sz="2400" dirty="0"/>
              <a:t>胡宏</a:t>
            </a:r>
            <a:r>
              <a:rPr lang="en-US" altLang="zh-CN" sz="2400" dirty="0"/>
              <a:t>《</a:t>
            </a:r>
            <a:r>
              <a:rPr lang="zh-CN" altLang="en-US" sz="2400" dirty="0"/>
              <a:t>胡子知言</a:t>
            </a:r>
            <a:r>
              <a:rPr lang="en-US" altLang="zh-CN" sz="2400" dirty="0"/>
              <a:t>·</a:t>
            </a:r>
            <a:r>
              <a:rPr lang="zh-CN" altLang="en-US" sz="2400" dirty="0"/>
              <a:t>修身</a:t>
            </a:r>
            <a:r>
              <a:rPr lang="en-US" altLang="zh-CN" sz="2400" dirty="0"/>
              <a:t>》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sz="2400" dirty="0" smtClean="0"/>
              <a:t>仁</a:t>
            </a:r>
            <a:r>
              <a:rPr lang="zh-CN" altLang="en-US" sz="2400" dirty="0"/>
              <a:t>为万善本</a:t>
            </a:r>
            <a:r>
              <a:rPr lang="en-US" altLang="zh-CN" sz="2400" dirty="0"/>
              <a:t>,</a:t>
            </a:r>
            <a:r>
              <a:rPr lang="zh-CN" altLang="en-US" sz="2400" dirty="0"/>
              <a:t>贪是诸恶根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>——</a:t>
            </a:r>
            <a:r>
              <a:rPr lang="zh-CN" altLang="en-US" sz="2400" dirty="0"/>
              <a:t>清</a:t>
            </a:r>
            <a:r>
              <a:rPr lang="en-US" altLang="zh-CN" sz="2400" dirty="0"/>
              <a:t>·</a:t>
            </a:r>
            <a:r>
              <a:rPr lang="zh-CN" altLang="en-US" sz="2400" dirty="0"/>
              <a:t>史襄哉</a:t>
            </a:r>
            <a:r>
              <a:rPr lang="en-US" altLang="zh-CN" sz="2400" dirty="0"/>
              <a:t>《</a:t>
            </a:r>
            <a:r>
              <a:rPr lang="zh-CN" altLang="en-US" sz="2400" dirty="0"/>
              <a:t>中华谚海</a:t>
            </a:r>
            <a:r>
              <a:rPr lang="en-US" altLang="zh-CN" sz="2400" dirty="0"/>
              <a:t>》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sz="2400" dirty="0" smtClean="0"/>
              <a:t>知</a:t>
            </a:r>
            <a:r>
              <a:rPr lang="zh-CN" altLang="en-US" sz="2400" dirty="0"/>
              <a:t>者无不知也</a:t>
            </a:r>
            <a:r>
              <a:rPr lang="en-US" altLang="zh-CN" sz="2400" dirty="0"/>
              <a:t>,</a:t>
            </a:r>
            <a:r>
              <a:rPr lang="zh-CN" altLang="en-US" sz="2400" dirty="0"/>
              <a:t>当务之为急</a:t>
            </a:r>
            <a:r>
              <a:rPr lang="en-US" altLang="zh-CN" sz="2400" dirty="0"/>
              <a:t>;</a:t>
            </a:r>
            <a:r>
              <a:rPr lang="zh-CN" altLang="en-US" sz="2400" dirty="0"/>
              <a:t>仁者无不爱也</a:t>
            </a:r>
            <a:r>
              <a:rPr lang="en-US" altLang="zh-CN" sz="2400" dirty="0"/>
              <a:t>,</a:t>
            </a:r>
            <a:r>
              <a:rPr lang="zh-CN" altLang="en-US" sz="2400" dirty="0"/>
              <a:t>急亲贤之为务。</a:t>
            </a:r>
            <a:r>
              <a:rPr lang="en-US" altLang="zh-CN" sz="2400" dirty="0"/>
              <a:t>——《</a:t>
            </a:r>
            <a:r>
              <a:rPr lang="zh-CN" altLang="en-US" sz="2400" dirty="0"/>
              <a:t>孟子</a:t>
            </a:r>
            <a:r>
              <a:rPr lang="en-US" altLang="zh-CN" sz="2400" dirty="0"/>
              <a:t>·</a:t>
            </a:r>
            <a:r>
              <a:rPr lang="zh-CN" altLang="en-US" sz="2400" dirty="0"/>
              <a:t>尽心上</a:t>
            </a:r>
            <a:r>
              <a:rPr lang="en-US" altLang="zh-CN" sz="2400" dirty="0"/>
              <a:t>》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sz="2400" dirty="0" smtClean="0"/>
              <a:t>知</a:t>
            </a:r>
            <a:r>
              <a:rPr lang="zh-CN" altLang="en-US" sz="2400" dirty="0"/>
              <a:t>者不惑</a:t>
            </a:r>
            <a:r>
              <a:rPr lang="en-US" altLang="zh-CN" sz="2400" dirty="0"/>
              <a:t>,</a:t>
            </a:r>
            <a:r>
              <a:rPr lang="zh-CN" altLang="en-US" sz="2400" dirty="0"/>
              <a:t>仁者不忧</a:t>
            </a:r>
            <a:r>
              <a:rPr lang="en-US" altLang="zh-CN" sz="2400" dirty="0"/>
              <a:t>,</a:t>
            </a:r>
            <a:r>
              <a:rPr lang="zh-CN" altLang="en-US" sz="2400" dirty="0"/>
              <a:t>勇者不惧。</a:t>
            </a:r>
            <a:r>
              <a:rPr lang="en-US" altLang="zh-CN" sz="2400" dirty="0"/>
              <a:t>——《</a:t>
            </a:r>
            <a:r>
              <a:rPr lang="zh-CN" altLang="en-US" sz="2400" dirty="0"/>
              <a:t>论语</a:t>
            </a:r>
            <a:r>
              <a:rPr lang="en-US" altLang="zh-CN" sz="2400" dirty="0"/>
              <a:t>·</a:t>
            </a:r>
            <a:r>
              <a:rPr lang="zh-CN" altLang="en-US" sz="2400" dirty="0"/>
              <a:t>子罕</a:t>
            </a:r>
            <a:r>
              <a:rPr lang="en-US" altLang="zh-CN" sz="2400" dirty="0"/>
              <a:t>》</a:t>
            </a:r>
            <a:r>
              <a:rPr lang="zh-CN" altLang="en-US" sz="2400" dirty="0"/>
              <a:t>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2274" y="437515"/>
            <a:ext cx="5229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有关仁爱的名言（拓展）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2048" y="558438"/>
            <a:ext cx="46440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、把诗句补充完整。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1331437"/>
            <a:ext cx="86347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．远上寒山石径斜，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．知有儿童挑促织，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，但闻人语响。 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，最是橙黄橘绿时。 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．意欲捕鸣蝉，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6930" y="3109607"/>
            <a:ext cx="3468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一年好景君须记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9894" y="2508802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空山不见人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704046" y="1347614"/>
            <a:ext cx="3468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白云深处有人家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04046" y="1923678"/>
            <a:ext cx="3756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夜深篱落一灯明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4305628" y="3670923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忽然闭口立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  <p:bldP spid="14" grpId="0"/>
      <p:bldP spid="14" grpId="1"/>
      <p:bldP spid="16" grpId="0"/>
      <p:bldP spid="16" grpId="1"/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7544" y="267494"/>
            <a:ext cx="404306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、按原文填空。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8651" y="987574"/>
            <a:ext cx="8277805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秋天的雨，有一盒五彩缤纷的颜料。你看，它把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给了银杏树，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的叶子像一把把小扇子，扇哪扇哪，扇走了夏天的炎热。它把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给了枫树，      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的枫叶像一枚枚邮票，飘哇飘哇，邮来了秋天的凉爽。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是给田野的，看，田野像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的海洋。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是给果树的，橘子、柿子你挤我碰，争着要人们去摘呢！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7584" y="151440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黄色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3851920" y="151440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黄黄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6228184" y="202518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红色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523138" y="255258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红红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6948264" y="305664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金黄色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1835696" y="305664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金黄色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1547664" y="356069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橙红色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8580" y="332740"/>
            <a:ext cx="7821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、根据要求写句子。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4282" y="1144130"/>
            <a:ext cx="86347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536575" latinLnBrk="1">
              <a:spcBef>
                <a:spcPts val="1200"/>
              </a:spcBef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叶绍翁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夜书所见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中的“萧萧梧叶送寒声，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。”两句表达了他的思乡之情。</a:t>
            </a:r>
          </a:p>
          <a:p>
            <a:pPr lvl="0" indent="536575">
              <a:spcBef>
                <a:spcPts val="1200"/>
              </a:spcBef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爷爷常对我说：“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            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，理不辩不明。”</a:t>
            </a:r>
          </a:p>
          <a:p>
            <a:pPr lvl="0" indent="536575">
              <a:spcBef>
                <a:spcPts val="1200"/>
              </a:spcBef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看着吵得面红耳赤的两个人，李奶奶严肃地说：“有理走遍天下，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</a:t>
            </a:r>
            <a:endParaRPr lang="zh-CN" altLang="en-US" sz="2800" b="1" u="sng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5616" y="156363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江上秋风动客情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4211960" y="213970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灯不拔不亮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3347864" y="3137442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无理寸步难行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848" y="642924"/>
            <a:ext cx="852662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indent="536575" latinLnBrk="1">
              <a:spcBef>
                <a:spcPts val="1200"/>
              </a:spcBef>
              <a:def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altLang="zh-CN" dirty="0" smtClean="0"/>
              <a:t>4.</a:t>
            </a:r>
            <a:r>
              <a:rPr lang="zh-CN" altLang="en-US" dirty="0" smtClean="0"/>
              <a:t>李白</a:t>
            </a:r>
            <a:r>
              <a:rPr lang="zh-CN" altLang="en-US" dirty="0"/>
              <a:t>的</a:t>
            </a:r>
            <a:r>
              <a:rPr lang="en-US" altLang="zh-CN" dirty="0"/>
              <a:t>《</a:t>
            </a:r>
            <a:r>
              <a:rPr lang="zh-CN" altLang="en-US" dirty="0"/>
              <a:t>望天门山</a:t>
            </a:r>
            <a:r>
              <a:rPr lang="en-US" altLang="zh-CN" dirty="0"/>
              <a:t>》</a:t>
            </a:r>
            <a:r>
              <a:rPr lang="zh-CN" altLang="en-US" dirty="0"/>
              <a:t>中，描写山势凶险、水势汹涌的诗句是</a:t>
            </a:r>
            <a:r>
              <a:rPr lang="zh-CN" altLang="en-US" dirty="0" smtClean="0"/>
              <a:t>：</a:t>
            </a:r>
            <a:r>
              <a:rPr lang="en-US" altLang="zh-CN" dirty="0" smtClean="0"/>
              <a:t>_______________________________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r>
              <a:rPr lang="en-US" altLang="zh-CN" dirty="0"/>
              <a:t>5.</a:t>
            </a:r>
            <a:r>
              <a:rPr lang="zh-CN" altLang="en-US" dirty="0"/>
              <a:t>在苏轼的</a:t>
            </a:r>
            <a:r>
              <a:rPr lang="en-US" altLang="zh-CN" dirty="0"/>
              <a:t>《</a:t>
            </a:r>
            <a:r>
              <a:rPr lang="zh-CN" altLang="en-US" dirty="0"/>
              <a:t>饮湖上初晴后雨</a:t>
            </a:r>
            <a:r>
              <a:rPr lang="en-US" altLang="zh-CN" dirty="0"/>
              <a:t>》</a:t>
            </a:r>
            <a:r>
              <a:rPr lang="zh-CN" altLang="en-US" dirty="0"/>
              <a:t>中，</a:t>
            </a:r>
            <a:r>
              <a:rPr lang="zh-CN" altLang="en-US" dirty="0" smtClean="0"/>
              <a:t>“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潋滟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空蒙</a:t>
            </a:r>
            <a:r>
              <a:rPr lang="zh-CN" altLang="en-US" dirty="0"/>
              <a:t>雨亦奇。”这两句诗描写了西湖晴天和雨天的湖光山色。后两句诗中用</a:t>
            </a:r>
            <a:r>
              <a:rPr lang="zh-CN" altLang="en-US" dirty="0" smtClean="0"/>
              <a:t>“</a:t>
            </a:r>
            <a:r>
              <a:rPr lang="en-US" altLang="zh-CN" dirty="0"/>
              <a:t>________</a:t>
            </a:r>
            <a:r>
              <a:rPr lang="zh-CN" altLang="en-US" dirty="0" smtClean="0"/>
              <a:t>”</a:t>
            </a:r>
            <a:r>
              <a:rPr lang="zh-CN" altLang="en-US" dirty="0"/>
              <a:t>来比喻西湖令人向往的美，这个比喻得到后人的公认，从此</a:t>
            </a:r>
            <a:r>
              <a:rPr lang="zh-CN" altLang="en-US" dirty="0" smtClean="0"/>
              <a:t>“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”</a:t>
            </a:r>
            <a:r>
              <a:rPr lang="zh-CN" altLang="en-US" dirty="0"/>
              <a:t>成了西湖的别称。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86136" y="1077212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天门中断楚江开，碧水东流至此回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7227576" y="1635646"/>
            <a:ext cx="12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250912" y="2066192"/>
            <a:ext cx="12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晴方好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3180973" y="2067694"/>
            <a:ext cx="12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962880" y="2931790"/>
            <a:ext cx="12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西子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4075104" y="3335790"/>
            <a:ext cx="12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西子湖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7750" y="627534"/>
            <a:ext cx="863473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3888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，白银盘里一青螺。”这是唐朝诗人刘禹锡的名作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en-US" altLang="zh-CN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中的诗句。在这两句诗中，诗人运用了比喻的修辞手法，将洞庭湖中的水面比作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，把湖中的君山比作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4" name="文本框 8"/>
          <p:cNvSpPr txBox="1"/>
          <p:nvPr/>
        </p:nvSpPr>
        <p:spPr>
          <a:xfrm>
            <a:off x="1835696" y="743594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遥望洞庭山水色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4657816" y="135640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望洞庭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73360" y="267022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白银盘</a:t>
            </a:r>
          </a:p>
        </p:txBody>
      </p:sp>
      <p:sp>
        <p:nvSpPr>
          <p:cNvPr id="10" name="文本框 8"/>
          <p:cNvSpPr txBox="1"/>
          <p:nvPr/>
        </p:nvSpPr>
        <p:spPr>
          <a:xfrm>
            <a:off x="7299512" y="2652550"/>
            <a:ext cx="101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青螺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7342" y="1159638"/>
            <a:ext cx="83466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儿戏于庭，一儿登瓮，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。众皆弃去，光持石击瓮破之，水迸，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。 </a:t>
            </a: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1.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读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了这篇课文，你觉得司马光是个怎样的孩子？从哪句话可以看出来？ 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                                                       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323528" y="364490"/>
            <a:ext cx="7821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四、把古文补充完整，再回答问题。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4716016" y="114047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足跌没水中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4716016" y="158289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儿得活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438150" y="2991828"/>
            <a:ext cx="81575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司马光是个机智聪明，遇事冷静镇定的孩子。从“光持石击瓮破之，水迸，儿得活。”一句可以看出来。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  <p:bldP spid="15" grpId="0"/>
      <p:bldP spid="1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45782" y="555526"/>
            <a:ext cx="8634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2.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用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自己的话写出这个故事。</a:t>
            </a:r>
            <a:endParaRPr lang="zh-CN" altLang="en-US" sz="2800" b="1" dirty="0">
              <a:latin typeface="+mn-ea"/>
              <a:cs typeface="楷体" panose="02010609060101010101" charset="-122"/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539552" y="1131590"/>
            <a:ext cx="81369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有一次，司马光跟小伙伴们在后院里玩耍。院子里有一口大水缸，有个小孩爬到缸沿上玩，一不小心，掉到缸里。缸大水深，眼看那孩子快要没顶了。别的孩子们一见出了事，吓得边哭边喊，跑到外面向大人求救。司马光却急中生智，从地上捡起一块大石头，使劲向水缸砸去，“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!”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水缸破了，缸里的水流了出来，被淹在水里的小孩得救了。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467544" y="555526"/>
            <a:ext cx="83529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大自然的声音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风，是大自然的音乐家。他会在森林里演奏他的手风琴。当他翻动树叶，树叶便像歌手一样，唱出各种不同的歌曲。不一样的树叶，有不一样的声音；不一样的季节，有不一样的音乐。当微风拂过，那声音轻轻柔柔的，好像呢喃细语，让人感受到大自然的温柔；当狂风吹起，整座森林都激动起来，合奏出一首雄壮的乐曲，那声音充满力量，令人感受到大自然的威力。 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395536" y="699542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水，也是大自然的音乐家。下雨的时候，他喜欢玩打击乐器。小雨滴敲敲打打，一场热闹的音乐会便开始了。滴滴答答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叮叮咚咚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有的树林，树林里的每片树叶；所有的房子，房子的屋顶和窗户，都发出不同的声音。当小雨滴汇聚起来，他们便一起唱着歌：小溪淙淙，流向河流；河流潺潺，流向大海；大海哗哗，汹涌澎湃。从一首轻快的山中小曲，唱到波澜壮阔的海洋大合唱。 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686652" y="953309"/>
            <a:ext cx="45334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司马光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   群儿戏于庭，一儿登瓮，足跌没水中。众皆弃去，光持石击瓮破之，水迸，儿得活。 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6" name="Picture 2" descr="F:\21秋\21秋 七彩课堂部编版语文三年级上册教学资源包\第八单元\24 司马光\备课资源\备课素材\图片\司马光砸缸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59582"/>
            <a:ext cx="3356927" cy="26845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2400" y="271145"/>
            <a:ext cx="7821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4131" y="1026477"/>
            <a:ext cx="3595821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山 行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  </a:t>
            </a: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唐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杜牧 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  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远上寒山石径斜，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白云生处有人家。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停车坐爱枫林晚，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霜叶红于二月花。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059557"/>
            <a:ext cx="4286224" cy="3240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417106" y="771550"/>
            <a:ext cx="3722846" cy="3559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赠刘景文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宋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苏轼 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荷尽已无擎雨盖，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菊残犹有傲霜枝。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一年好景君须记，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最是橙黄橘绿时。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006" y="843558"/>
            <a:ext cx="4104456" cy="3222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4086" y="699542"/>
            <a:ext cx="3483858" cy="356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夜书所见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   </a:t>
            </a: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宋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叶绍翁 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萧萧梧叶送寒声，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江上秋风动客情。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知有儿童挑促织，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夜深篱落一灯明。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73854"/>
            <a:ext cx="4320480" cy="3110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83568" y="699542"/>
            <a:ext cx="3384376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望天门山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     </a:t>
            </a: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唐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李白 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天门中断楚江开，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碧水东流至此回。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两岸青山相对出，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孤帆一片日边来。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218" y="915566"/>
            <a:ext cx="4359230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9dc6d3b9-f0a1-4ddf-bdde-5002b43d53d9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1348</Words>
  <Application>Microsoft Office PowerPoint</Application>
  <PresentationFormat>全屏显示(16:9)</PresentationFormat>
  <Paragraphs>152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Century Schoolbook</vt:lpstr>
      <vt:lpstr>黑体</vt:lpstr>
      <vt:lpstr>Wingdings</vt:lpstr>
      <vt:lpstr>楷体</vt:lpstr>
      <vt:lpstr>Xingkai SC</vt:lpstr>
      <vt:lpstr>Wingdings 2</vt:lpstr>
      <vt:lpstr>Calibri</vt:lpstr>
      <vt:lpstr>凸显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202</cp:revision>
  <dcterms:created xsi:type="dcterms:W3CDTF">2017-03-17T02:28:00Z</dcterms:created>
  <dcterms:modified xsi:type="dcterms:W3CDTF">2021-05-17T06:35:36Z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